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slides/slide37.xml" ContentType="application/vnd.openxmlformats-officedocument.presentationml.slide+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34.xml" ContentType="application/vnd.openxmlformats-officedocument.presentationml.slide+xml"/>
  <Override PartName="/ppt/slides/slide1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4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9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5" r:id="rId3"/>
    <p:sldMasterId id="2147483691" r:id="rId4"/>
  </p:sldMasterIdLst>
  <p:notesMasterIdLst>
    <p:notesMasterId r:id="rId42"/>
  </p:notesMasterIdLst>
  <p:sldIdLst>
    <p:sldId id="257" r:id="rId5"/>
    <p:sldId id="258" r:id="rId6"/>
    <p:sldId id="288" r:id="rId7"/>
    <p:sldId id="302" r:id="rId8"/>
    <p:sldId id="291" r:id="rId9"/>
    <p:sldId id="261" r:id="rId10"/>
    <p:sldId id="262" r:id="rId11"/>
    <p:sldId id="278" r:id="rId12"/>
    <p:sldId id="263" r:id="rId13"/>
    <p:sldId id="292" r:id="rId14"/>
    <p:sldId id="294" r:id="rId15"/>
    <p:sldId id="303" r:id="rId16"/>
    <p:sldId id="295" r:id="rId17"/>
    <p:sldId id="298" r:id="rId18"/>
    <p:sldId id="296" r:id="rId19"/>
    <p:sldId id="299" r:id="rId20"/>
    <p:sldId id="290" r:id="rId21"/>
    <p:sldId id="265" r:id="rId22"/>
    <p:sldId id="266" r:id="rId23"/>
    <p:sldId id="267" r:id="rId24"/>
    <p:sldId id="301" r:id="rId25"/>
    <p:sldId id="293" r:id="rId26"/>
    <p:sldId id="300" r:id="rId27"/>
    <p:sldId id="279" r:id="rId28"/>
    <p:sldId id="287" r:id="rId29"/>
    <p:sldId id="268" r:id="rId30"/>
    <p:sldId id="275" r:id="rId31"/>
    <p:sldId id="277" r:id="rId32"/>
    <p:sldId id="269" r:id="rId33"/>
    <p:sldId id="270" r:id="rId34"/>
    <p:sldId id="272" r:id="rId35"/>
    <p:sldId id="280" r:id="rId36"/>
    <p:sldId id="281" r:id="rId37"/>
    <p:sldId id="285" r:id="rId38"/>
    <p:sldId id="282" r:id="rId39"/>
    <p:sldId id="283" r:id="rId40"/>
    <p:sldId id="284" r:id="rId4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85381" autoAdjust="0"/>
  </p:normalViewPr>
  <p:slideViewPr>
    <p:cSldViewPr>
      <p:cViewPr varScale="1">
        <p:scale>
          <a:sx n="100" d="100"/>
          <a:sy n="100" d="100"/>
        </p:scale>
        <p:origin x="931" y="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ustomXml" Target="../customXml/item3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93662-811A-40D5-B6A4-F922C783C68F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E5BDD-C291-4080-A9E8-C21225882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1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lustrativemathematics.org/content-standards/tasks/21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905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E5BDD-C291-4080-A9E8-C2122588206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02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students, I would ask them to turn to their partner and discuss these two questions</a:t>
            </a:r>
          </a:p>
          <a:p>
            <a:r>
              <a:rPr lang="en-US" dirty="0" smtClean="0"/>
              <a:t>Hand participants a copy of U.S.</a:t>
            </a:r>
            <a:r>
              <a:rPr lang="en-US" baseline="0" dirty="0" smtClean="0"/>
              <a:t> population data from 1800-2010.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2F8F5-D4BB-4059-9C30-BAF4711221D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87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77" name="Shape 5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74617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940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E5BDD-C291-4080-A9E8-C2122588206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31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E5BDD-C291-4080-A9E8-C2122588206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1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8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138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serves to remind teachers about skills</a:t>
            </a:r>
            <a:r>
              <a:rPr lang="en-US" baseline="0" dirty="0" smtClean="0"/>
              <a:t> in which middle school students may have used algebra tiles. Also, high school teachers are likely new to the idea of a “zero pair” or “zero sum” so these problems will prepare them for factoring trinomials.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E5BDD-C291-4080-A9E8-C2122588206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11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time allows, let teachers try to solve the two equations</a:t>
            </a:r>
            <a:r>
              <a:rPr lang="en-US" baseline="0" dirty="0" smtClean="0"/>
              <a:t> by </a:t>
            </a:r>
            <a:r>
              <a:rPr lang="en-US" dirty="0" smtClean="0"/>
              <a:t>completing the square.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E5BDD-C291-4080-A9E8-C2122588206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81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https://www.illustrativemathematics.org/content-standards/tasks/21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E5BDD-C291-4080-A9E8-C2122588206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76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E5BDD-C291-4080-A9E8-C2122588206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9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3477-BC28-4244-B471-62BEC84256AB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9F3-74BF-4305-97E7-016114DF1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3477-BC28-4244-B471-62BEC84256AB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9F3-74BF-4305-97E7-016114DF1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3477-BC28-4244-B471-62BEC84256AB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9F3-74BF-4305-97E7-016114DF1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Cov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7162800" y="102394"/>
            <a:ext cx="228600" cy="39433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7467600" y="100013"/>
            <a:ext cx="1447800" cy="39433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228601" y="4100512"/>
            <a:ext cx="8672945" cy="928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pic" idx="2"/>
          </p:nvPr>
        </p:nvSpPr>
        <p:spPr>
          <a:xfrm>
            <a:off x="228600" y="114301"/>
            <a:ext cx="6858000" cy="392963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" name="Shape 22"/>
          <p:cNvSpPr txBox="1">
            <a:spLocks noGrp="1"/>
          </p:cNvSpPr>
          <p:nvPr>
            <p:ph type="body" idx="3"/>
          </p:nvPr>
        </p:nvSpPr>
        <p:spPr>
          <a:xfrm rot="-5400000">
            <a:off x="6019799" y="1562100"/>
            <a:ext cx="3886200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FFFFFF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 rot="-5400000">
            <a:off x="7662863" y="2728515"/>
            <a:ext cx="220027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ndscape with Ca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pic" idx="2"/>
          </p:nvPr>
        </p:nvSpPr>
        <p:spPr>
          <a:xfrm>
            <a:off x="533400" y="163792"/>
            <a:ext cx="7467600" cy="420052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533400" y="4457700"/>
            <a:ext cx="7467600" cy="57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Cov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7162800" y="102394"/>
            <a:ext cx="228600" cy="39433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7467600" y="100013"/>
            <a:ext cx="1447800" cy="39433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228601" y="4100512"/>
            <a:ext cx="8672945" cy="928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pic" idx="2"/>
          </p:nvPr>
        </p:nvSpPr>
        <p:spPr>
          <a:xfrm>
            <a:off x="228600" y="114301"/>
            <a:ext cx="6858000" cy="392963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" name="Shape 22"/>
          <p:cNvSpPr txBox="1">
            <a:spLocks noGrp="1"/>
          </p:cNvSpPr>
          <p:nvPr>
            <p:ph type="body" idx="3"/>
          </p:nvPr>
        </p:nvSpPr>
        <p:spPr>
          <a:xfrm rot="-5400000">
            <a:off x="6019799" y="1562100"/>
            <a:ext cx="3886200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FFFFFF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 rot="-5400000">
            <a:off x="7662863" y="2728515"/>
            <a:ext cx="220027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ndscape with Ca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pic" idx="2"/>
          </p:nvPr>
        </p:nvSpPr>
        <p:spPr>
          <a:xfrm>
            <a:off x="533400" y="163792"/>
            <a:ext cx="7467600" cy="420052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533400" y="4457700"/>
            <a:ext cx="7467600" cy="57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1" y="205978"/>
            <a:ext cx="7848599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342900" algn="ctr" rtl="0">
              <a:spcBef>
                <a:spcPts val="0"/>
              </a:spcBef>
              <a:spcAft>
                <a:spcPts val="0"/>
              </a:spcAft>
              <a:defRPr/>
            </a:lvl6pPr>
            <a:lvl7pPr marL="685800" algn="ctr" rtl="0">
              <a:spcBef>
                <a:spcPts val="0"/>
              </a:spcBef>
              <a:spcAft>
                <a:spcPts val="0"/>
              </a:spcAft>
              <a:defRPr/>
            </a:lvl7pPr>
            <a:lvl8pPr marL="1028700" algn="ctr" rtl="0">
              <a:spcBef>
                <a:spcPts val="0"/>
              </a:spcBef>
              <a:spcAft>
                <a:spcPts val="0"/>
              </a:spcAft>
              <a:defRPr/>
            </a:lvl8pPr>
            <a:lvl9pPr marL="13716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784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indent="-104775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•"/>
              <a:defRPr/>
            </a:lvl1pPr>
            <a:lvl2pPr marL="557213" indent="-80963" algn="l" rtl="0">
              <a:spcBef>
                <a:spcPts val="42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–"/>
              <a:defRPr/>
            </a:lvl2pPr>
            <a:lvl3pPr marL="857250" indent="-571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•"/>
              <a:defRPr/>
            </a:lvl3pPr>
            <a:lvl4pPr marL="1200150" indent="-762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–"/>
              <a:defRPr/>
            </a:lvl4pPr>
            <a:lvl5pPr marL="1543050" indent="-762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»"/>
              <a:defRPr/>
            </a:lvl5pPr>
            <a:lvl6pPr marL="1885950" indent="-762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228850" indent="-762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2571750" indent="-762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2914650" indent="-762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ndscape Fullscree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rtrai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pic" idx="2"/>
          </p:nvPr>
        </p:nvSpPr>
        <p:spPr>
          <a:xfrm>
            <a:off x="304801" y="171450"/>
            <a:ext cx="4754879" cy="47434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5105400" y="171451"/>
            <a:ext cx="3200399" cy="2857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3477-BC28-4244-B471-62BEC84256AB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9F3-74BF-4305-97E7-016114DF1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Sec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 rot="-5400000">
            <a:off x="6172993" y="2412206"/>
            <a:ext cx="5143500" cy="3190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3" name="Shape 63"/>
          <p:cNvSpPr/>
          <p:nvPr/>
        </p:nvSpPr>
        <p:spPr>
          <a:xfrm rot="-5400000">
            <a:off x="6485731" y="2485231"/>
            <a:ext cx="5143500" cy="173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/>
          <p:nvPr/>
        </p:nvSpPr>
        <p:spPr>
          <a:xfrm>
            <a:off x="8896351" y="0"/>
            <a:ext cx="76199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" name="Shape 65"/>
          <p:cNvSpPr/>
          <p:nvPr/>
        </p:nvSpPr>
        <p:spPr>
          <a:xfrm flipH="1">
            <a:off x="434974" y="4629151"/>
            <a:ext cx="7086600" cy="5143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434975" y="0"/>
            <a:ext cx="7086600" cy="14858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435429" y="1609725"/>
            <a:ext cx="2362200" cy="16478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35429" y="4343400"/>
            <a:ext cx="7086600" cy="285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indent="0" algn="l" rtl="0">
              <a:spcBef>
                <a:spcPts val="0"/>
              </a:spcBef>
              <a:buClr>
                <a:srgbClr val="FFFFFF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3"/>
          </p:nvPr>
        </p:nvSpPr>
        <p:spPr>
          <a:xfrm>
            <a:off x="435429" y="3371850"/>
            <a:ext cx="7086600" cy="971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indent="0" algn="l" rtl="0">
              <a:spcBef>
                <a:spcPts val="0"/>
              </a:spcBef>
              <a:buClr>
                <a:srgbClr val="FFFFFF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4"/>
          </p:nvPr>
        </p:nvSpPr>
        <p:spPr>
          <a:xfrm>
            <a:off x="2950029" y="1600201"/>
            <a:ext cx="2209799" cy="16573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1" name="Shape 71"/>
          <p:cNvSpPr>
            <a:spLocks noGrp="1"/>
          </p:cNvSpPr>
          <p:nvPr>
            <p:ph type="pic" idx="5"/>
          </p:nvPr>
        </p:nvSpPr>
        <p:spPr>
          <a:xfrm>
            <a:off x="5312229" y="1600201"/>
            <a:ext cx="2209799" cy="16573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Up Landscape with Captio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pic" idx="2"/>
          </p:nvPr>
        </p:nvSpPr>
        <p:spPr>
          <a:xfrm>
            <a:off x="4343401" y="814388"/>
            <a:ext cx="4038599" cy="227171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7" name="Shape 77"/>
          <p:cNvSpPr>
            <a:spLocks noGrp="1"/>
          </p:cNvSpPr>
          <p:nvPr>
            <p:ph type="pic" idx="3"/>
          </p:nvPr>
        </p:nvSpPr>
        <p:spPr>
          <a:xfrm>
            <a:off x="152401" y="814388"/>
            <a:ext cx="4038599" cy="227171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152401" y="3200401"/>
            <a:ext cx="4038599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4"/>
          </p:nvPr>
        </p:nvSpPr>
        <p:spPr>
          <a:xfrm>
            <a:off x="4343401" y="3200401"/>
            <a:ext cx="4038599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Up Mixed with Ca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pic" idx="2"/>
          </p:nvPr>
        </p:nvSpPr>
        <p:spPr>
          <a:xfrm>
            <a:off x="4724401" y="169165"/>
            <a:ext cx="3694176" cy="20779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5" name="Shape 85"/>
          <p:cNvSpPr>
            <a:spLocks noGrp="1"/>
          </p:cNvSpPr>
          <p:nvPr>
            <p:ph type="pic" idx="3"/>
          </p:nvPr>
        </p:nvSpPr>
        <p:spPr>
          <a:xfrm>
            <a:off x="152401" y="166879"/>
            <a:ext cx="4368557" cy="436855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724400" y="2343151"/>
            <a:ext cx="3694177" cy="22379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 Portrait with Captio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8890001" y="0"/>
            <a:ext cx="7619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>
            <a:spLocks noGrp="1"/>
          </p:cNvSpPr>
          <p:nvPr>
            <p:ph type="pic" idx="2"/>
          </p:nvPr>
        </p:nvSpPr>
        <p:spPr>
          <a:xfrm>
            <a:off x="228600" y="400050"/>
            <a:ext cx="2590800" cy="25907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3" name="Shape 93"/>
          <p:cNvSpPr>
            <a:spLocks noGrp="1"/>
          </p:cNvSpPr>
          <p:nvPr>
            <p:ph type="pic" idx="3"/>
          </p:nvPr>
        </p:nvSpPr>
        <p:spPr>
          <a:xfrm>
            <a:off x="3048000" y="400050"/>
            <a:ext cx="2590800" cy="25907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4" name="Shape 94"/>
          <p:cNvSpPr>
            <a:spLocks noGrp="1"/>
          </p:cNvSpPr>
          <p:nvPr>
            <p:ph type="pic" idx="4"/>
          </p:nvPr>
        </p:nvSpPr>
        <p:spPr>
          <a:xfrm>
            <a:off x="5867400" y="400050"/>
            <a:ext cx="2590800" cy="25907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228600" y="3257551"/>
            <a:ext cx="2590800" cy="12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5"/>
          </p:nvPr>
        </p:nvSpPr>
        <p:spPr>
          <a:xfrm>
            <a:off x="3048000" y="3257551"/>
            <a:ext cx="2590800" cy="12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6"/>
          </p:nvPr>
        </p:nvSpPr>
        <p:spPr>
          <a:xfrm>
            <a:off x="5867400" y="3257551"/>
            <a:ext cx="2590800" cy="12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 Landscape with 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2"/>
          </p:nvPr>
        </p:nvSpPr>
        <p:spPr>
          <a:xfrm>
            <a:off x="4343401" y="2514600"/>
            <a:ext cx="3947159" cy="222027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3" name="Shape 103"/>
          <p:cNvSpPr>
            <a:spLocks noGrp="1"/>
          </p:cNvSpPr>
          <p:nvPr>
            <p:ph type="pic" idx="3"/>
          </p:nvPr>
        </p:nvSpPr>
        <p:spPr>
          <a:xfrm>
            <a:off x="228601" y="2514600"/>
            <a:ext cx="3947159" cy="222027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4" name="Shape 104"/>
          <p:cNvSpPr>
            <a:spLocks noGrp="1"/>
          </p:cNvSpPr>
          <p:nvPr>
            <p:ph type="pic" idx="4"/>
          </p:nvPr>
        </p:nvSpPr>
        <p:spPr>
          <a:xfrm>
            <a:off x="4343401" y="171450"/>
            <a:ext cx="3947159" cy="222027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228601" y="171450"/>
            <a:ext cx="3947159" cy="22202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 Mixe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pic" idx="2"/>
          </p:nvPr>
        </p:nvSpPr>
        <p:spPr>
          <a:xfrm>
            <a:off x="4648200" y="2343721"/>
            <a:ext cx="3697224" cy="207968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1" name="Shape 111"/>
          <p:cNvSpPr>
            <a:spLocks noGrp="1"/>
          </p:cNvSpPr>
          <p:nvPr>
            <p:ph type="pic" idx="3"/>
          </p:nvPr>
        </p:nvSpPr>
        <p:spPr>
          <a:xfrm>
            <a:off x="228600" y="171450"/>
            <a:ext cx="4251960" cy="42519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" name="Shape 112"/>
          <p:cNvSpPr>
            <a:spLocks noGrp="1"/>
          </p:cNvSpPr>
          <p:nvPr>
            <p:ph type="pic" idx="4"/>
          </p:nvPr>
        </p:nvSpPr>
        <p:spPr>
          <a:xfrm>
            <a:off x="4648200" y="171450"/>
            <a:ext cx="3672839" cy="20659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3" name="Shape 113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15" name="Shape 115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-Up Portrait with Captio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pic" idx="2"/>
          </p:nvPr>
        </p:nvSpPr>
        <p:spPr>
          <a:xfrm>
            <a:off x="1866900" y="171451"/>
            <a:ext cx="2286000" cy="23431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8" name="Shape 118"/>
          <p:cNvSpPr>
            <a:spLocks noGrp="1"/>
          </p:cNvSpPr>
          <p:nvPr>
            <p:ph type="pic" idx="3"/>
          </p:nvPr>
        </p:nvSpPr>
        <p:spPr>
          <a:xfrm>
            <a:off x="1866900" y="2628901"/>
            <a:ext cx="2285214" cy="23431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9" name="Shape 119"/>
          <p:cNvSpPr>
            <a:spLocks noGrp="1"/>
          </p:cNvSpPr>
          <p:nvPr>
            <p:ph type="pic" idx="4"/>
          </p:nvPr>
        </p:nvSpPr>
        <p:spPr>
          <a:xfrm>
            <a:off x="4305300" y="171451"/>
            <a:ext cx="2286000" cy="23431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20" name="Shape 120"/>
          <p:cNvSpPr>
            <a:spLocks noGrp="1"/>
          </p:cNvSpPr>
          <p:nvPr>
            <p:ph type="pic" idx="5"/>
          </p:nvPr>
        </p:nvSpPr>
        <p:spPr>
          <a:xfrm>
            <a:off x="4306085" y="2628901"/>
            <a:ext cx="2285214" cy="23431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152401" y="171451"/>
            <a:ext cx="1676399" cy="205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6"/>
          </p:nvPr>
        </p:nvSpPr>
        <p:spPr>
          <a:xfrm>
            <a:off x="6629401" y="171451"/>
            <a:ext cx="1676399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7"/>
          </p:nvPr>
        </p:nvSpPr>
        <p:spPr>
          <a:xfrm>
            <a:off x="152401" y="3543301"/>
            <a:ext cx="1676399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8"/>
          </p:nvPr>
        </p:nvSpPr>
        <p:spPr>
          <a:xfrm>
            <a:off x="6629401" y="3543301"/>
            <a:ext cx="1676399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-Up Landscape with Captio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pic" idx="2"/>
          </p:nvPr>
        </p:nvSpPr>
        <p:spPr>
          <a:xfrm>
            <a:off x="533401" y="514351"/>
            <a:ext cx="3653297" cy="20573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533400" y="4743451"/>
            <a:ext cx="3657600" cy="22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pic" idx="3"/>
          </p:nvPr>
        </p:nvSpPr>
        <p:spPr>
          <a:xfrm>
            <a:off x="4267200" y="514351"/>
            <a:ext cx="3657600" cy="20573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32" name="Shape 132"/>
          <p:cNvSpPr>
            <a:spLocks noGrp="1"/>
          </p:cNvSpPr>
          <p:nvPr>
            <p:ph type="pic" idx="4"/>
          </p:nvPr>
        </p:nvSpPr>
        <p:spPr>
          <a:xfrm>
            <a:off x="533400" y="2628901"/>
            <a:ext cx="3657600" cy="20573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33" name="Shape 133"/>
          <p:cNvSpPr>
            <a:spLocks noGrp="1"/>
          </p:cNvSpPr>
          <p:nvPr>
            <p:ph type="pic" idx="5"/>
          </p:nvPr>
        </p:nvSpPr>
        <p:spPr>
          <a:xfrm>
            <a:off x="4267200" y="2628901"/>
            <a:ext cx="3657600" cy="20573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34" name="Shape 134"/>
          <p:cNvSpPr txBox="1">
            <a:spLocks noGrp="1"/>
          </p:cNvSpPr>
          <p:nvPr>
            <p:ph type="body" idx="6"/>
          </p:nvPr>
        </p:nvSpPr>
        <p:spPr>
          <a:xfrm>
            <a:off x="533400" y="228601"/>
            <a:ext cx="3657600" cy="22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7"/>
          </p:nvPr>
        </p:nvSpPr>
        <p:spPr>
          <a:xfrm>
            <a:off x="4267200" y="4743451"/>
            <a:ext cx="3657600" cy="22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8"/>
          </p:nvPr>
        </p:nvSpPr>
        <p:spPr>
          <a:xfrm>
            <a:off x="4267200" y="228601"/>
            <a:ext cx="3657600" cy="22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39" name="Shape 139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-Up Portrait with Large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pic" idx="2"/>
          </p:nvPr>
        </p:nvSpPr>
        <p:spPr>
          <a:xfrm>
            <a:off x="228601" y="312267"/>
            <a:ext cx="2006651" cy="20066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2" name="Shape 142"/>
          <p:cNvSpPr>
            <a:spLocks noGrp="1"/>
          </p:cNvSpPr>
          <p:nvPr>
            <p:ph type="pic" idx="3"/>
          </p:nvPr>
        </p:nvSpPr>
        <p:spPr>
          <a:xfrm>
            <a:off x="4343401" y="312267"/>
            <a:ext cx="2006651" cy="20066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3" name="Shape 143"/>
          <p:cNvSpPr>
            <a:spLocks noGrp="1"/>
          </p:cNvSpPr>
          <p:nvPr>
            <p:ph type="pic" idx="4"/>
          </p:nvPr>
        </p:nvSpPr>
        <p:spPr>
          <a:xfrm>
            <a:off x="2286001" y="312267"/>
            <a:ext cx="2006651" cy="20066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4" name="Shape 144"/>
          <p:cNvSpPr>
            <a:spLocks noGrp="1"/>
          </p:cNvSpPr>
          <p:nvPr>
            <p:ph type="pic" idx="5"/>
          </p:nvPr>
        </p:nvSpPr>
        <p:spPr>
          <a:xfrm>
            <a:off x="6400801" y="312267"/>
            <a:ext cx="2006651" cy="20066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228601" y="2514600"/>
            <a:ext cx="8153399" cy="22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48" name="Shape 148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-Up: 1 Portrait with 3 Landscap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pic" idx="2"/>
          </p:nvPr>
        </p:nvSpPr>
        <p:spPr>
          <a:xfrm>
            <a:off x="343292" y="193248"/>
            <a:ext cx="4764387" cy="476439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1" name="Shape 151"/>
          <p:cNvSpPr>
            <a:spLocks noGrp="1"/>
          </p:cNvSpPr>
          <p:nvPr>
            <p:ph type="pic" idx="3"/>
          </p:nvPr>
        </p:nvSpPr>
        <p:spPr>
          <a:xfrm>
            <a:off x="5446339" y="193249"/>
            <a:ext cx="2670050" cy="150190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2" name="Shape 152"/>
          <p:cNvSpPr>
            <a:spLocks noGrp="1"/>
          </p:cNvSpPr>
          <p:nvPr>
            <p:ph type="pic" idx="4"/>
          </p:nvPr>
        </p:nvSpPr>
        <p:spPr>
          <a:xfrm>
            <a:off x="5446339" y="1824493"/>
            <a:ext cx="2670050" cy="150190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3" name="Shape 153"/>
          <p:cNvSpPr>
            <a:spLocks noGrp="1"/>
          </p:cNvSpPr>
          <p:nvPr>
            <p:ph type="pic" idx="5"/>
          </p:nvPr>
        </p:nvSpPr>
        <p:spPr>
          <a:xfrm>
            <a:off x="5446339" y="3455737"/>
            <a:ext cx="2670050" cy="150190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4" name="Shape 154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56" name="Shape 156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3477-BC28-4244-B471-62BEC84256AB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9F3-74BF-4305-97E7-016114DF1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-Up: 3 Landscape with 2 Portrai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pic" idx="2"/>
          </p:nvPr>
        </p:nvSpPr>
        <p:spPr>
          <a:xfrm>
            <a:off x="228601" y="2571751"/>
            <a:ext cx="2070153" cy="23431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9" name="Shape 159"/>
          <p:cNvSpPr>
            <a:spLocks noGrp="1"/>
          </p:cNvSpPr>
          <p:nvPr>
            <p:ph type="pic" idx="3"/>
          </p:nvPr>
        </p:nvSpPr>
        <p:spPr>
          <a:xfrm>
            <a:off x="2438400" y="171450"/>
            <a:ext cx="5562600" cy="312896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0" name="Shape 160"/>
          <p:cNvSpPr>
            <a:spLocks noGrp="1"/>
          </p:cNvSpPr>
          <p:nvPr>
            <p:ph type="pic" idx="4"/>
          </p:nvPr>
        </p:nvSpPr>
        <p:spPr>
          <a:xfrm>
            <a:off x="228601" y="171451"/>
            <a:ext cx="2070153" cy="23431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1" name="Shape 161"/>
          <p:cNvSpPr>
            <a:spLocks noGrp="1"/>
          </p:cNvSpPr>
          <p:nvPr>
            <p:ph type="pic" idx="5"/>
          </p:nvPr>
        </p:nvSpPr>
        <p:spPr>
          <a:xfrm>
            <a:off x="5257801" y="3371850"/>
            <a:ext cx="2743199" cy="15430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2" name="Shape 162"/>
          <p:cNvSpPr>
            <a:spLocks noGrp="1"/>
          </p:cNvSpPr>
          <p:nvPr>
            <p:ph type="pic" idx="6"/>
          </p:nvPr>
        </p:nvSpPr>
        <p:spPr>
          <a:xfrm>
            <a:off x="2438401" y="3371850"/>
            <a:ext cx="2743199" cy="15430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3" name="Shape 163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65" name="Shape 165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-Up: 2 Landscape with 3 Portrai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pic" idx="2"/>
          </p:nvPr>
        </p:nvSpPr>
        <p:spPr>
          <a:xfrm>
            <a:off x="228600" y="171451"/>
            <a:ext cx="2606040" cy="260603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8" name="Shape 168"/>
          <p:cNvSpPr>
            <a:spLocks noGrp="1"/>
          </p:cNvSpPr>
          <p:nvPr>
            <p:ph type="pic" idx="3"/>
          </p:nvPr>
        </p:nvSpPr>
        <p:spPr>
          <a:xfrm>
            <a:off x="228601" y="2900363"/>
            <a:ext cx="3962399" cy="20573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9" name="Shape 169"/>
          <p:cNvSpPr>
            <a:spLocks noGrp="1"/>
          </p:cNvSpPr>
          <p:nvPr>
            <p:ph type="pic" idx="4"/>
          </p:nvPr>
        </p:nvSpPr>
        <p:spPr>
          <a:xfrm>
            <a:off x="4419601" y="2900363"/>
            <a:ext cx="3962399" cy="20573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0" name="Shape 170"/>
          <p:cNvSpPr>
            <a:spLocks noGrp="1"/>
          </p:cNvSpPr>
          <p:nvPr>
            <p:ph type="pic" idx="5"/>
          </p:nvPr>
        </p:nvSpPr>
        <p:spPr>
          <a:xfrm>
            <a:off x="3009900" y="171451"/>
            <a:ext cx="2606040" cy="260603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1" name="Shape 171"/>
          <p:cNvSpPr>
            <a:spLocks noGrp="1"/>
          </p:cNvSpPr>
          <p:nvPr>
            <p:ph type="pic" idx="6"/>
          </p:nvPr>
        </p:nvSpPr>
        <p:spPr>
          <a:xfrm>
            <a:off x="5791200" y="171451"/>
            <a:ext cx="2606040" cy="260603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2" name="Shape 172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74" name="Shape 174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quare with Ca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pic" idx="2"/>
          </p:nvPr>
        </p:nvSpPr>
        <p:spPr>
          <a:xfrm>
            <a:off x="2133600" y="571501"/>
            <a:ext cx="4873334" cy="36575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2133601" y="4286251"/>
            <a:ext cx="4876799" cy="6286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80" name="Shape 180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Up Square with Capti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pic" idx="2"/>
          </p:nvPr>
        </p:nvSpPr>
        <p:spPr>
          <a:xfrm>
            <a:off x="4955273" y="1028701"/>
            <a:ext cx="3198126" cy="24002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3" name="Shape 183"/>
          <p:cNvSpPr>
            <a:spLocks noGrp="1"/>
          </p:cNvSpPr>
          <p:nvPr>
            <p:ph type="pic" idx="3"/>
          </p:nvPr>
        </p:nvSpPr>
        <p:spPr>
          <a:xfrm>
            <a:off x="1145273" y="1028701"/>
            <a:ext cx="3198126" cy="24002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4953001" y="3486150"/>
            <a:ext cx="3200399" cy="971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body" idx="4"/>
          </p:nvPr>
        </p:nvSpPr>
        <p:spPr>
          <a:xfrm>
            <a:off x="1143001" y="3486150"/>
            <a:ext cx="3200399" cy="971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88" name="Shape 188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a with 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pic" idx="2"/>
          </p:nvPr>
        </p:nvSpPr>
        <p:spPr>
          <a:xfrm>
            <a:off x="228600" y="1143001"/>
            <a:ext cx="8229600" cy="20573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228600" y="3257551"/>
            <a:ext cx="8229600" cy="12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94" name="Shape 194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248525" y="4620816"/>
            <a:ext cx="1054100" cy="200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05154"/>
            <a:ext cx="8229600" cy="512885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99847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100" b="0">
                <a:solidFill>
                  <a:schemeClr val="tx1"/>
                </a:solidFill>
                <a:latin typeface="+mj-lt"/>
                <a:cs typeface="Times New Roman (Body)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P-</a:t>
            </a:r>
            <a:fld id="{146F7823-CCF0-4AEC-8DBE-61AB5135DF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04733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904"/>
            <a:ext cx="8229600" cy="3722719"/>
          </a:xfrm>
        </p:spPr>
        <p:txBody>
          <a:bodyPr/>
          <a:lstStyle>
            <a:lvl1pPr>
              <a:defRPr sz="2100" b="1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500">
                <a:latin typeface="+mj-lt"/>
              </a:defRPr>
            </a:lvl3pPr>
            <a:lvl4pPr>
              <a:defRPr sz="135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53276" y="4613672"/>
            <a:ext cx="1533525" cy="1619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P-</a:t>
            </a:r>
            <a:fld id="{339D52F6-70BF-45A6-87AB-C5D98095DA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5270"/>
            <a:ext cx="4038600" cy="375935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5270"/>
            <a:ext cx="4038600" cy="375935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48450" y="4613672"/>
            <a:ext cx="2038350" cy="1619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P-</a:t>
            </a:r>
            <a:fld id="{D6CC1F0E-2BA0-4CFC-93DC-E211FB289D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P-</a:t>
            </a:r>
            <a:fld id="{F24E74FD-7E6C-43C3-8284-72D7C6CF2B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P-</a:t>
            </a:r>
            <a:fld id="{C6AD50E3-8E2B-451E-B319-8465D3FE40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3477-BC28-4244-B471-62BEC84256AB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9F3-74BF-4305-97E7-016114DF1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Cov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7162800" y="102394"/>
            <a:ext cx="228600" cy="39433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7467600" y="100013"/>
            <a:ext cx="1447800" cy="39433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228601" y="4100512"/>
            <a:ext cx="8672945" cy="928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pic" idx="2"/>
          </p:nvPr>
        </p:nvSpPr>
        <p:spPr>
          <a:xfrm>
            <a:off x="228600" y="114301"/>
            <a:ext cx="6858000" cy="392963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" name="Shape 22"/>
          <p:cNvSpPr txBox="1">
            <a:spLocks noGrp="1"/>
          </p:cNvSpPr>
          <p:nvPr>
            <p:ph type="body" idx="3"/>
          </p:nvPr>
        </p:nvSpPr>
        <p:spPr>
          <a:xfrm rot="-5400000">
            <a:off x="6019799" y="1562100"/>
            <a:ext cx="3886200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FFFFFF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 rot="-5400000">
            <a:off x="7662863" y="2728515"/>
            <a:ext cx="220027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ndscape with Ca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pic" idx="2"/>
          </p:nvPr>
        </p:nvSpPr>
        <p:spPr>
          <a:xfrm>
            <a:off x="533400" y="163792"/>
            <a:ext cx="7467600" cy="420052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533400" y="4457700"/>
            <a:ext cx="7467600" cy="57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Up Portrait with Captio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pic" idx="2"/>
          </p:nvPr>
        </p:nvSpPr>
        <p:spPr>
          <a:xfrm>
            <a:off x="4341046" y="400050"/>
            <a:ext cx="3431352" cy="343135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" name="Shape 34"/>
          <p:cNvSpPr>
            <a:spLocks noGrp="1"/>
          </p:cNvSpPr>
          <p:nvPr>
            <p:ph type="pic" idx="3"/>
          </p:nvPr>
        </p:nvSpPr>
        <p:spPr>
          <a:xfrm>
            <a:off x="685800" y="400050"/>
            <a:ext cx="3429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85800" y="3943351"/>
            <a:ext cx="3429000" cy="91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4"/>
          </p:nvPr>
        </p:nvSpPr>
        <p:spPr>
          <a:xfrm>
            <a:off x="4343400" y="3943351"/>
            <a:ext cx="3429000" cy="91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ndscape Fullscree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rtrai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pic" idx="2"/>
          </p:nvPr>
        </p:nvSpPr>
        <p:spPr>
          <a:xfrm>
            <a:off x="304801" y="171450"/>
            <a:ext cx="4754879" cy="47434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5105400" y="171451"/>
            <a:ext cx="3200399" cy="2857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Sec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 rot="-5400000">
            <a:off x="6172993" y="2412206"/>
            <a:ext cx="5143500" cy="3190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3" name="Shape 63"/>
          <p:cNvSpPr/>
          <p:nvPr/>
        </p:nvSpPr>
        <p:spPr>
          <a:xfrm rot="-5400000">
            <a:off x="6485731" y="2485231"/>
            <a:ext cx="5143500" cy="173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/>
          <p:nvPr/>
        </p:nvSpPr>
        <p:spPr>
          <a:xfrm>
            <a:off x="8896351" y="0"/>
            <a:ext cx="76199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" name="Shape 65"/>
          <p:cNvSpPr/>
          <p:nvPr/>
        </p:nvSpPr>
        <p:spPr>
          <a:xfrm flipH="1">
            <a:off x="434974" y="4629151"/>
            <a:ext cx="7086600" cy="5143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434975" y="0"/>
            <a:ext cx="7086600" cy="14858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435429" y="1609725"/>
            <a:ext cx="2362200" cy="16478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35429" y="4343400"/>
            <a:ext cx="7086600" cy="285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indent="0" algn="l" rtl="0">
              <a:spcBef>
                <a:spcPts val="0"/>
              </a:spcBef>
              <a:buClr>
                <a:srgbClr val="FFFFFF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3"/>
          </p:nvPr>
        </p:nvSpPr>
        <p:spPr>
          <a:xfrm>
            <a:off x="435429" y="3371850"/>
            <a:ext cx="7086600" cy="971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indent="0" algn="l" rtl="0">
              <a:spcBef>
                <a:spcPts val="0"/>
              </a:spcBef>
              <a:buClr>
                <a:srgbClr val="FFFFFF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4"/>
          </p:nvPr>
        </p:nvSpPr>
        <p:spPr>
          <a:xfrm>
            <a:off x="2950029" y="1600201"/>
            <a:ext cx="2209799" cy="16573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1" name="Shape 71"/>
          <p:cNvSpPr>
            <a:spLocks noGrp="1"/>
          </p:cNvSpPr>
          <p:nvPr>
            <p:ph type="pic" idx="5"/>
          </p:nvPr>
        </p:nvSpPr>
        <p:spPr>
          <a:xfrm>
            <a:off x="5312229" y="1600201"/>
            <a:ext cx="2209799" cy="16573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Up Landscape with Captio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pic" idx="2"/>
          </p:nvPr>
        </p:nvSpPr>
        <p:spPr>
          <a:xfrm>
            <a:off x="4343401" y="814388"/>
            <a:ext cx="4038599" cy="227171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7" name="Shape 77"/>
          <p:cNvSpPr>
            <a:spLocks noGrp="1"/>
          </p:cNvSpPr>
          <p:nvPr>
            <p:ph type="pic" idx="3"/>
          </p:nvPr>
        </p:nvSpPr>
        <p:spPr>
          <a:xfrm>
            <a:off x="152401" y="814388"/>
            <a:ext cx="4038599" cy="227171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152401" y="3200401"/>
            <a:ext cx="4038599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4"/>
          </p:nvPr>
        </p:nvSpPr>
        <p:spPr>
          <a:xfrm>
            <a:off x="4343401" y="3200401"/>
            <a:ext cx="4038599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Up Mixed with Ca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pic" idx="2"/>
          </p:nvPr>
        </p:nvSpPr>
        <p:spPr>
          <a:xfrm>
            <a:off x="4724401" y="169165"/>
            <a:ext cx="3694176" cy="20779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5" name="Shape 85"/>
          <p:cNvSpPr>
            <a:spLocks noGrp="1"/>
          </p:cNvSpPr>
          <p:nvPr>
            <p:ph type="pic" idx="3"/>
          </p:nvPr>
        </p:nvSpPr>
        <p:spPr>
          <a:xfrm>
            <a:off x="152401" y="166879"/>
            <a:ext cx="4368557" cy="436855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724400" y="2343151"/>
            <a:ext cx="3694177" cy="22379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 Portrait with Captio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8890001" y="0"/>
            <a:ext cx="7619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>
            <a:spLocks noGrp="1"/>
          </p:cNvSpPr>
          <p:nvPr>
            <p:ph type="pic" idx="2"/>
          </p:nvPr>
        </p:nvSpPr>
        <p:spPr>
          <a:xfrm>
            <a:off x="228600" y="400050"/>
            <a:ext cx="2590800" cy="25907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3" name="Shape 93"/>
          <p:cNvSpPr>
            <a:spLocks noGrp="1"/>
          </p:cNvSpPr>
          <p:nvPr>
            <p:ph type="pic" idx="3"/>
          </p:nvPr>
        </p:nvSpPr>
        <p:spPr>
          <a:xfrm>
            <a:off x="3048000" y="400050"/>
            <a:ext cx="2590800" cy="25907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4" name="Shape 94"/>
          <p:cNvSpPr>
            <a:spLocks noGrp="1"/>
          </p:cNvSpPr>
          <p:nvPr>
            <p:ph type="pic" idx="4"/>
          </p:nvPr>
        </p:nvSpPr>
        <p:spPr>
          <a:xfrm>
            <a:off x="5867400" y="400050"/>
            <a:ext cx="2590800" cy="25907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228600" y="3257551"/>
            <a:ext cx="2590800" cy="12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5"/>
          </p:nvPr>
        </p:nvSpPr>
        <p:spPr>
          <a:xfrm>
            <a:off x="3048000" y="3257551"/>
            <a:ext cx="2590800" cy="12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6"/>
          </p:nvPr>
        </p:nvSpPr>
        <p:spPr>
          <a:xfrm>
            <a:off x="5867400" y="3257551"/>
            <a:ext cx="2590800" cy="12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3477-BC28-4244-B471-62BEC84256AB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9F3-74BF-4305-97E7-016114DF1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 Landscape with 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2"/>
          </p:nvPr>
        </p:nvSpPr>
        <p:spPr>
          <a:xfrm>
            <a:off x="4343401" y="2514600"/>
            <a:ext cx="3947159" cy="222027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3" name="Shape 103"/>
          <p:cNvSpPr>
            <a:spLocks noGrp="1"/>
          </p:cNvSpPr>
          <p:nvPr>
            <p:ph type="pic" idx="3"/>
          </p:nvPr>
        </p:nvSpPr>
        <p:spPr>
          <a:xfrm>
            <a:off x="228601" y="2514600"/>
            <a:ext cx="3947159" cy="222027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4" name="Shape 104"/>
          <p:cNvSpPr>
            <a:spLocks noGrp="1"/>
          </p:cNvSpPr>
          <p:nvPr>
            <p:ph type="pic" idx="4"/>
          </p:nvPr>
        </p:nvSpPr>
        <p:spPr>
          <a:xfrm>
            <a:off x="4343401" y="171450"/>
            <a:ext cx="3947159" cy="222027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228601" y="171450"/>
            <a:ext cx="3947159" cy="22202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 Mixe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pic" idx="2"/>
          </p:nvPr>
        </p:nvSpPr>
        <p:spPr>
          <a:xfrm>
            <a:off x="4648200" y="2343721"/>
            <a:ext cx="3697224" cy="207968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1" name="Shape 111"/>
          <p:cNvSpPr>
            <a:spLocks noGrp="1"/>
          </p:cNvSpPr>
          <p:nvPr>
            <p:ph type="pic" idx="3"/>
          </p:nvPr>
        </p:nvSpPr>
        <p:spPr>
          <a:xfrm>
            <a:off x="228600" y="171450"/>
            <a:ext cx="4251960" cy="42519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" name="Shape 112"/>
          <p:cNvSpPr>
            <a:spLocks noGrp="1"/>
          </p:cNvSpPr>
          <p:nvPr>
            <p:ph type="pic" idx="4"/>
          </p:nvPr>
        </p:nvSpPr>
        <p:spPr>
          <a:xfrm>
            <a:off x="4648200" y="171450"/>
            <a:ext cx="3672839" cy="20659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3" name="Shape 113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15" name="Shape 115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-Up Portrait with Captio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pic" idx="2"/>
          </p:nvPr>
        </p:nvSpPr>
        <p:spPr>
          <a:xfrm>
            <a:off x="1866900" y="171451"/>
            <a:ext cx="2286000" cy="23431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8" name="Shape 118"/>
          <p:cNvSpPr>
            <a:spLocks noGrp="1"/>
          </p:cNvSpPr>
          <p:nvPr>
            <p:ph type="pic" idx="3"/>
          </p:nvPr>
        </p:nvSpPr>
        <p:spPr>
          <a:xfrm>
            <a:off x="1866900" y="2628901"/>
            <a:ext cx="2285214" cy="23431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9" name="Shape 119"/>
          <p:cNvSpPr>
            <a:spLocks noGrp="1"/>
          </p:cNvSpPr>
          <p:nvPr>
            <p:ph type="pic" idx="4"/>
          </p:nvPr>
        </p:nvSpPr>
        <p:spPr>
          <a:xfrm>
            <a:off x="4305300" y="171451"/>
            <a:ext cx="2286000" cy="23431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20" name="Shape 120"/>
          <p:cNvSpPr>
            <a:spLocks noGrp="1"/>
          </p:cNvSpPr>
          <p:nvPr>
            <p:ph type="pic" idx="5"/>
          </p:nvPr>
        </p:nvSpPr>
        <p:spPr>
          <a:xfrm>
            <a:off x="4306085" y="2628901"/>
            <a:ext cx="2285214" cy="23431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152401" y="171451"/>
            <a:ext cx="1676399" cy="205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6"/>
          </p:nvPr>
        </p:nvSpPr>
        <p:spPr>
          <a:xfrm>
            <a:off x="6629401" y="171451"/>
            <a:ext cx="1676399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7"/>
          </p:nvPr>
        </p:nvSpPr>
        <p:spPr>
          <a:xfrm>
            <a:off x="152401" y="3543301"/>
            <a:ext cx="1676399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8"/>
          </p:nvPr>
        </p:nvSpPr>
        <p:spPr>
          <a:xfrm>
            <a:off x="6629401" y="3543301"/>
            <a:ext cx="1676399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-Up Landscape with Captio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pic" idx="2"/>
          </p:nvPr>
        </p:nvSpPr>
        <p:spPr>
          <a:xfrm>
            <a:off x="533401" y="514351"/>
            <a:ext cx="3653297" cy="20573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533400" y="4743451"/>
            <a:ext cx="3657600" cy="22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pic" idx="3"/>
          </p:nvPr>
        </p:nvSpPr>
        <p:spPr>
          <a:xfrm>
            <a:off x="4267200" y="514351"/>
            <a:ext cx="3657600" cy="20573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32" name="Shape 132"/>
          <p:cNvSpPr>
            <a:spLocks noGrp="1"/>
          </p:cNvSpPr>
          <p:nvPr>
            <p:ph type="pic" idx="4"/>
          </p:nvPr>
        </p:nvSpPr>
        <p:spPr>
          <a:xfrm>
            <a:off x="533400" y="2628901"/>
            <a:ext cx="3657600" cy="20573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33" name="Shape 133"/>
          <p:cNvSpPr>
            <a:spLocks noGrp="1"/>
          </p:cNvSpPr>
          <p:nvPr>
            <p:ph type="pic" idx="5"/>
          </p:nvPr>
        </p:nvSpPr>
        <p:spPr>
          <a:xfrm>
            <a:off x="4267200" y="2628901"/>
            <a:ext cx="3657600" cy="20573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34" name="Shape 134"/>
          <p:cNvSpPr txBox="1">
            <a:spLocks noGrp="1"/>
          </p:cNvSpPr>
          <p:nvPr>
            <p:ph type="body" idx="6"/>
          </p:nvPr>
        </p:nvSpPr>
        <p:spPr>
          <a:xfrm>
            <a:off x="533400" y="228601"/>
            <a:ext cx="3657600" cy="22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7"/>
          </p:nvPr>
        </p:nvSpPr>
        <p:spPr>
          <a:xfrm>
            <a:off x="4267200" y="4743451"/>
            <a:ext cx="3657600" cy="22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8"/>
          </p:nvPr>
        </p:nvSpPr>
        <p:spPr>
          <a:xfrm>
            <a:off x="4267200" y="228601"/>
            <a:ext cx="3657600" cy="22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39" name="Shape 139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-Up Portrait with Large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pic" idx="2"/>
          </p:nvPr>
        </p:nvSpPr>
        <p:spPr>
          <a:xfrm>
            <a:off x="228601" y="312267"/>
            <a:ext cx="2006651" cy="20066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2" name="Shape 142"/>
          <p:cNvSpPr>
            <a:spLocks noGrp="1"/>
          </p:cNvSpPr>
          <p:nvPr>
            <p:ph type="pic" idx="3"/>
          </p:nvPr>
        </p:nvSpPr>
        <p:spPr>
          <a:xfrm>
            <a:off x="4343401" y="312267"/>
            <a:ext cx="2006651" cy="20066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3" name="Shape 143"/>
          <p:cNvSpPr>
            <a:spLocks noGrp="1"/>
          </p:cNvSpPr>
          <p:nvPr>
            <p:ph type="pic" idx="4"/>
          </p:nvPr>
        </p:nvSpPr>
        <p:spPr>
          <a:xfrm>
            <a:off x="2286001" y="312267"/>
            <a:ext cx="2006651" cy="20066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4" name="Shape 144"/>
          <p:cNvSpPr>
            <a:spLocks noGrp="1"/>
          </p:cNvSpPr>
          <p:nvPr>
            <p:ph type="pic" idx="5"/>
          </p:nvPr>
        </p:nvSpPr>
        <p:spPr>
          <a:xfrm>
            <a:off x="6400801" y="312267"/>
            <a:ext cx="2006651" cy="20066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228601" y="2514600"/>
            <a:ext cx="8153399" cy="22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48" name="Shape 148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-Up: 1 Portrait with 3 Landscap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pic" idx="2"/>
          </p:nvPr>
        </p:nvSpPr>
        <p:spPr>
          <a:xfrm>
            <a:off x="343292" y="193248"/>
            <a:ext cx="4764387" cy="476439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1" name="Shape 151"/>
          <p:cNvSpPr>
            <a:spLocks noGrp="1"/>
          </p:cNvSpPr>
          <p:nvPr>
            <p:ph type="pic" idx="3"/>
          </p:nvPr>
        </p:nvSpPr>
        <p:spPr>
          <a:xfrm>
            <a:off x="5446339" y="193249"/>
            <a:ext cx="2670050" cy="150190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2" name="Shape 152"/>
          <p:cNvSpPr>
            <a:spLocks noGrp="1"/>
          </p:cNvSpPr>
          <p:nvPr>
            <p:ph type="pic" idx="4"/>
          </p:nvPr>
        </p:nvSpPr>
        <p:spPr>
          <a:xfrm>
            <a:off x="5446339" y="1824493"/>
            <a:ext cx="2670050" cy="150190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3" name="Shape 153"/>
          <p:cNvSpPr>
            <a:spLocks noGrp="1"/>
          </p:cNvSpPr>
          <p:nvPr>
            <p:ph type="pic" idx="5"/>
          </p:nvPr>
        </p:nvSpPr>
        <p:spPr>
          <a:xfrm>
            <a:off x="5446339" y="3455737"/>
            <a:ext cx="2670050" cy="150190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4" name="Shape 154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56" name="Shape 156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-Up: 3 Landscape with 2 Portrai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pic" idx="2"/>
          </p:nvPr>
        </p:nvSpPr>
        <p:spPr>
          <a:xfrm>
            <a:off x="228601" y="2571751"/>
            <a:ext cx="2070153" cy="23431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9" name="Shape 159"/>
          <p:cNvSpPr>
            <a:spLocks noGrp="1"/>
          </p:cNvSpPr>
          <p:nvPr>
            <p:ph type="pic" idx="3"/>
          </p:nvPr>
        </p:nvSpPr>
        <p:spPr>
          <a:xfrm>
            <a:off x="2438400" y="171450"/>
            <a:ext cx="5562600" cy="312896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0" name="Shape 160"/>
          <p:cNvSpPr>
            <a:spLocks noGrp="1"/>
          </p:cNvSpPr>
          <p:nvPr>
            <p:ph type="pic" idx="4"/>
          </p:nvPr>
        </p:nvSpPr>
        <p:spPr>
          <a:xfrm>
            <a:off x="228601" y="171451"/>
            <a:ext cx="2070153" cy="23431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1" name="Shape 161"/>
          <p:cNvSpPr>
            <a:spLocks noGrp="1"/>
          </p:cNvSpPr>
          <p:nvPr>
            <p:ph type="pic" idx="5"/>
          </p:nvPr>
        </p:nvSpPr>
        <p:spPr>
          <a:xfrm>
            <a:off x="5257801" y="3371850"/>
            <a:ext cx="2743199" cy="15430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2" name="Shape 162"/>
          <p:cNvSpPr>
            <a:spLocks noGrp="1"/>
          </p:cNvSpPr>
          <p:nvPr>
            <p:ph type="pic" idx="6"/>
          </p:nvPr>
        </p:nvSpPr>
        <p:spPr>
          <a:xfrm>
            <a:off x="2438401" y="3371850"/>
            <a:ext cx="2743199" cy="15430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3" name="Shape 163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65" name="Shape 165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-Up: 2 Landscape with 3 Portrai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pic" idx="2"/>
          </p:nvPr>
        </p:nvSpPr>
        <p:spPr>
          <a:xfrm>
            <a:off x="228600" y="171451"/>
            <a:ext cx="2606040" cy="260603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8" name="Shape 168"/>
          <p:cNvSpPr>
            <a:spLocks noGrp="1"/>
          </p:cNvSpPr>
          <p:nvPr>
            <p:ph type="pic" idx="3"/>
          </p:nvPr>
        </p:nvSpPr>
        <p:spPr>
          <a:xfrm>
            <a:off x="228601" y="2900363"/>
            <a:ext cx="3962399" cy="20573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9" name="Shape 169"/>
          <p:cNvSpPr>
            <a:spLocks noGrp="1"/>
          </p:cNvSpPr>
          <p:nvPr>
            <p:ph type="pic" idx="4"/>
          </p:nvPr>
        </p:nvSpPr>
        <p:spPr>
          <a:xfrm>
            <a:off x="4419601" y="2900363"/>
            <a:ext cx="3962399" cy="20573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0" name="Shape 170"/>
          <p:cNvSpPr>
            <a:spLocks noGrp="1"/>
          </p:cNvSpPr>
          <p:nvPr>
            <p:ph type="pic" idx="5"/>
          </p:nvPr>
        </p:nvSpPr>
        <p:spPr>
          <a:xfrm>
            <a:off x="3009900" y="171451"/>
            <a:ext cx="2606040" cy="260603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1" name="Shape 171"/>
          <p:cNvSpPr>
            <a:spLocks noGrp="1"/>
          </p:cNvSpPr>
          <p:nvPr>
            <p:ph type="pic" idx="6"/>
          </p:nvPr>
        </p:nvSpPr>
        <p:spPr>
          <a:xfrm>
            <a:off x="5791200" y="171451"/>
            <a:ext cx="2606040" cy="260603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2" name="Shape 172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74" name="Shape 174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quare with Ca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pic" idx="2"/>
          </p:nvPr>
        </p:nvSpPr>
        <p:spPr>
          <a:xfrm>
            <a:off x="2133600" y="571501"/>
            <a:ext cx="4873334" cy="36575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2133601" y="4286251"/>
            <a:ext cx="4876799" cy="6286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80" name="Shape 180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Up Square with Capti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pic" idx="2"/>
          </p:nvPr>
        </p:nvSpPr>
        <p:spPr>
          <a:xfrm>
            <a:off x="4955273" y="1028701"/>
            <a:ext cx="3198126" cy="24002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3" name="Shape 183"/>
          <p:cNvSpPr>
            <a:spLocks noGrp="1"/>
          </p:cNvSpPr>
          <p:nvPr>
            <p:ph type="pic" idx="3"/>
          </p:nvPr>
        </p:nvSpPr>
        <p:spPr>
          <a:xfrm>
            <a:off x="1145273" y="1028701"/>
            <a:ext cx="3198126" cy="24002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4953001" y="3486150"/>
            <a:ext cx="3200399" cy="971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body" idx="4"/>
          </p:nvPr>
        </p:nvSpPr>
        <p:spPr>
          <a:xfrm>
            <a:off x="1143001" y="3486150"/>
            <a:ext cx="3200399" cy="971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88" name="Shape 188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3477-BC28-4244-B471-62BEC84256AB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9F3-74BF-4305-97E7-016114DF1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a with 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pic" idx="2"/>
          </p:nvPr>
        </p:nvSpPr>
        <p:spPr>
          <a:xfrm>
            <a:off x="228600" y="1143001"/>
            <a:ext cx="8229600" cy="20573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228600" y="3257551"/>
            <a:ext cx="8229600" cy="12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/>
              <a:pPr>
                <a:buSzPct val="25000"/>
              </a:pPr>
              <a:t>‹#›</a:t>
            </a:fld>
            <a:endParaRPr lang="en-US"/>
          </a:p>
        </p:txBody>
      </p:sp>
      <p:sp>
        <p:nvSpPr>
          <p:cNvPr id="194" name="Shape 194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1" y="205978"/>
            <a:ext cx="7848599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342900" algn="ctr" rtl="0">
              <a:spcBef>
                <a:spcPts val="0"/>
              </a:spcBef>
              <a:spcAft>
                <a:spcPts val="0"/>
              </a:spcAft>
              <a:defRPr/>
            </a:lvl6pPr>
            <a:lvl7pPr marL="685800" algn="ctr" rtl="0">
              <a:spcBef>
                <a:spcPts val="0"/>
              </a:spcBef>
              <a:spcAft>
                <a:spcPts val="0"/>
              </a:spcAft>
              <a:defRPr/>
            </a:lvl7pPr>
            <a:lvl8pPr marL="1028700" algn="ctr" rtl="0">
              <a:spcBef>
                <a:spcPts val="0"/>
              </a:spcBef>
              <a:spcAft>
                <a:spcPts val="0"/>
              </a:spcAft>
              <a:defRPr/>
            </a:lvl8pPr>
            <a:lvl9pPr marL="13716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784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indent="-104775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•"/>
              <a:defRPr/>
            </a:lvl1pPr>
            <a:lvl2pPr marL="557213" indent="-80963" algn="l" rtl="0">
              <a:spcBef>
                <a:spcPts val="42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–"/>
              <a:defRPr/>
            </a:lvl2pPr>
            <a:lvl3pPr marL="857250" indent="-571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•"/>
              <a:defRPr/>
            </a:lvl3pPr>
            <a:lvl4pPr marL="1200150" indent="-762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–"/>
              <a:defRPr/>
            </a:lvl4pPr>
            <a:lvl5pPr marL="1543050" indent="-762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»"/>
              <a:defRPr/>
            </a:lvl5pPr>
            <a:lvl6pPr marL="1885950" indent="-762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228850" indent="-762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2571750" indent="-762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2914650" indent="-7620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3477-BC28-4244-B471-62BEC84256AB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9F3-74BF-4305-97E7-016114DF1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3477-BC28-4244-B471-62BEC84256AB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9F3-74BF-4305-97E7-016114DF1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3477-BC28-4244-B471-62BEC84256AB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D9F3-74BF-4305-97E7-016114DF1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B3477-BC28-4244-B471-62BEC84256AB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BD9F3-74BF-4305-97E7-016114DF1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 rot="-5400000">
            <a:off x="6172993" y="2412206"/>
            <a:ext cx="5143500" cy="3190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Shape 10"/>
          <p:cNvSpPr/>
          <p:nvPr/>
        </p:nvSpPr>
        <p:spPr>
          <a:xfrm rot="-5400000">
            <a:off x="6485731" y="2485231"/>
            <a:ext cx="5143500" cy="173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1" y="205978"/>
            <a:ext cx="7848599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784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kern="0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 kern="0">
              <a:solidFill>
                <a:srgbClr val="FFFFFF"/>
              </a:solidFill>
            </a:endParaRPr>
          </a:p>
        </p:txBody>
      </p:sp>
      <p:sp>
        <p:nvSpPr>
          <p:cNvPr id="16" name="Shape 16"/>
          <p:cNvSpPr/>
          <p:nvPr/>
        </p:nvSpPr>
        <p:spPr>
          <a:xfrm>
            <a:off x="8896351" y="0"/>
            <a:ext cx="7619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504825"/>
          </a:xfrm>
          <a:prstGeom prst="rect">
            <a:avLst/>
          </a:prstGeom>
          <a:solidFill>
            <a:srgbClr val="6C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89410"/>
            <a:ext cx="82296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8064" y="4613672"/>
            <a:ext cx="1328737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898989"/>
                </a:solidFill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P-</a:t>
            </a:r>
            <a:fld id="{07D906B8-3412-45CB-B0E3-6EF722FA50CD}" type="slidenum">
              <a:rPr lang="en-US" smtClean="0">
                <a:latin typeface="Arial" pitchFamily="34" charset="0"/>
                <a:ea typeface="ＭＳ Ｐゴシック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29" name="Rectangle 10"/>
          <p:cNvSpPr>
            <a:spLocks noChangeArrowheads="1"/>
          </p:cNvSpPr>
          <p:nvPr userDrawn="1"/>
        </p:nvSpPr>
        <p:spPr bwMode="auto">
          <a:xfrm>
            <a:off x="2590800" y="4619625"/>
            <a:ext cx="39624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Forming Quadratics</a:t>
            </a:r>
          </a:p>
        </p:txBody>
      </p:sp>
      <p:sp>
        <p:nvSpPr>
          <p:cNvPr id="1030" name="Rectangle 11"/>
          <p:cNvSpPr>
            <a:spLocks noChangeArrowheads="1"/>
          </p:cNvSpPr>
          <p:nvPr userDrawn="1"/>
        </p:nvSpPr>
        <p:spPr bwMode="auto">
          <a:xfrm>
            <a:off x="457201" y="4619625"/>
            <a:ext cx="145732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Projector Resources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Rockwell"/>
          <a:ea typeface="ＭＳ Ｐゴシック" charset="-128"/>
          <a:cs typeface="Rockwell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Rockwell" charset="0"/>
          <a:ea typeface="ＭＳ Ｐゴシック" charset="-128"/>
          <a:cs typeface="ＭＳ Ｐゴシック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Rockwell" charset="0"/>
          <a:ea typeface="ＭＳ Ｐゴシック" charset="-128"/>
          <a:cs typeface="ＭＳ Ｐゴシック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Rockwell" charset="0"/>
          <a:ea typeface="ＭＳ Ｐゴシック" charset="-128"/>
          <a:cs typeface="ＭＳ Ｐゴシック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Rockwell" charset="0"/>
          <a:ea typeface="ＭＳ Ｐゴシック" charset="-128"/>
          <a:cs typeface="ＭＳ Ｐゴシック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b="1" kern="1200">
          <a:solidFill>
            <a:srgbClr val="6C0000"/>
          </a:solidFill>
          <a:latin typeface="+mj-lt"/>
          <a:ea typeface="ＭＳ Ｐゴシック" charset="-128"/>
          <a:cs typeface="ＭＳ Ｐゴシック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j-lt"/>
          <a:ea typeface="ＭＳ Ｐゴシック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j-lt"/>
          <a:ea typeface="ＭＳ Ｐゴシック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 rot="-5400000">
            <a:off x="6172993" y="2412206"/>
            <a:ext cx="5143500" cy="3190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Shape 10"/>
          <p:cNvSpPr/>
          <p:nvPr/>
        </p:nvSpPr>
        <p:spPr>
          <a:xfrm rot="-5400000">
            <a:off x="6485731" y="2485231"/>
            <a:ext cx="5143500" cy="173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1" y="205978"/>
            <a:ext cx="7848599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784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 rot="-5400000">
            <a:off x="7962901" y="713979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 rot="-5400000">
            <a:off x="7562851" y="2828529"/>
            <a:ext cx="24002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 rot="5400000">
            <a:off x="8399860" y="4426347"/>
            <a:ext cx="72628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kern="0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 kern="0">
              <a:solidFill>
                <a:srgbClr val="FFFFFF"/>
              </a:solidFill>
            </a:endParaRPr>
          </a:p>
        </p:txBody>
      </p:sp>
      <p:sp>
        <p:nvSpPr>
          <p:cNvPr id="16" name="Shape 16"/>
          <p:cNvSpPr/>
          <p:nvPr/>
        </p:nvSpPr>
        <p:spPr>
          <a:xfrm>
            <a:off x="8896351" y="0"/>
            <a:ext cx="7619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yummymath.com/2013/my-teacher-says-this-stream-is-parabolic-is-he-correct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mathbits.com/MathBits/AlgebraTiles/AlgebraTiles/AlgebraTiles.html" TargetMode="Externa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4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6.wmf"/><Relationship Id="rId2" Type="http://schemas.openxmlformats.org/officeDocument/2006/relationships/slideLayout" Target="../slideLayouts/slideLayout16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www.thirteen.org/get-the-math/teachers/math-in-basketball-lesson-plan/activities/206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rteen.org/get-the-math/teachers/math-in-basketball-lesson-plan/activities/206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map.mathshell.org/" TargetMode="Externa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map.mathshell.org/" TargetMode="Externa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sus.gov/popcloc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www.georgiastandards.or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hyperlink" Target="http://www.youcubed.org/the-good-bad-of-mathematics-educatio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1314450" y="4100512"/>
            <a:ext cx="6504385" cy="928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/>
          <a:p>
            <a:pPr algn="ctr">
              <a:buSzPct val="25000"/>
            </a:pPr>
            <a:r>
              <a:rPr lang="en-US" sz="3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Algebra </a:t>
            </a:r>
            <a:r>
              <a:rPr lang="en-US" sz="33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Content in Hig</a:t>
            </a:r>
            <a:r>
              <a:rPr lang="en-US" sz="33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 School Mathematics</a:t>
            </a:r>
            <a:endParaRPr lang="en-US" sz="33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body" idx="2"/>
          </p:nvPr>
        </p:nvSpPr>
        <p:spPr>
          <a:xfrm rot="-5400000">
            <a:off x="6173630" y="1785937"/>
            <a:ext cx="3886200" cy="742949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t" anchorCtr="0">
            <a:noAutofit/>
          </a:bodyPr>
          <a:lstStyle/>
          <a:p>
            <a:pPr algn="ctr" rtl="0">
              <a:buClr>
                <a:srgbClr val="FFFFFF"/>
              </a:buClr>
              <a:buSzPct val="25000"/>
            </a:pPr>
            <a:r>
              <a:rPr lang="en-US" sz="27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Georgia Department of Education </a:t>
            </a:r>
          </a:p>
          <a:p>
            <a:pPr algn="ctr" rtl="0">
              <a:spcBef>
                <a:spcPts val="540"/>
              </a:spcBef>
              <a:buClr>
                <a:srgbClr val="FFFFFF"/>
              </a:buClr>
            </a:pPr>
            <a:endParaRPr sz="27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5428" y="354330"/>
            <a:ext cx="512063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14450" y="3829050"/>
            <a:ext cx="51435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Image borrowed from: </a:t>
            </a:r>
            <a:r>
              <a:rPr lang="en-US" sz="750" dirty="0">
                <a:hlinkClick r:id="rId4"/>
              </a:rPr>
              <a:t>http://www.yummymath.com/2013/my-teacher-says-this-stream-is-parabolic-is-he-correct/</a:t>
            </a:r>
            <a:r>
              <a:rPr lang="en-US" sz="750" dirty="0"/>
              <a:t>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Visualizing Square Roots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0274" y="971550"/>
            <a:ext cx="4457700" cy="408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b="1" dirty="0">
                <a:solidFill>
                  <a:schemeClr val="accent3"/>
                </a:solidFill>
              </a:rPr>
              <a:t>Naming the Algebra Tiles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011C5-99E6-4017-8EA7-520A237D04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2343150" y="1028700"/>
            <a:ext cx="1771650" cy="1714500"/>
            <a:chOff x="304800" y="1371600"/>
            <a:chExt cx="2362200" cy="2286000"/>
          </a:xfrm>
        </p:grpSpPr>
        <p:pic>
          <p:nvPicPr>
            <p:cNvPr id="6554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b="50207"/>
            <a:stretch>
              <a:fillRect/>
            </a:stretch>
          </p:blipFill>
          <p:spPr bwMode="auto">
            <a:xfrm>
              <a:off x="304800" y="1371600"/>
              <a:ext cx="23622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838200" y="2057400"/>
              <a:ext cx="121920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i="1" dirty="0">
                  <a:solidFill>
                    <a:schemeClr val="bg1"/>
                  </a:solidFill>
                </a:rPr>
                <a:t>x</a:t>
              </a:r>
              <a:r>
                <a:rPr lang="en-US" sz="3300" b="1" i="1" baseline="30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" name="Group 11"/>
          <p:cNvGrpSpPr/>
          <p:nvPr/>
        </p:nvGrpSpPr>
        <p:grpSpPr>
          <a:xfrm>
            <a:off x="2343150" y="2900362"/>
            <a:ext cx="1771650" cy="1728788"/>
            <a:chOff x="304800" y="3657600"/>
            <a:chExt cx="2362200" cy="2305050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t="49793"/>
            <a:stretch>
              <a:fillRect/>
            </a:stretch>
          </p:blipFill>
          <p:spPr bwMode="auto">
            <a:xfrm>
              <a:off x="304800" y="3657600"/>
              <a:ext cx="2362200" cy="230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38200" y="4343400"/>
              <a:ext cx="121920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i="1" dirty="0">
                  <a:solidFill>
                    <a:schemeClr val="bg1"/>
                  </a:solidFill>
                </a:rPr>
                <a:t>-x</a:t>
              </a:r>
              <a:r>
                <a:rPr lang="en-US" sz="3300" b="1" i="1" baseline="30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4343400" y="2914650"/>
            <a:ext cx="914400" cy="1750219"/>
            <a:chOff x="2819400" y="3657600"/>
            <a:chExt cx="1219200" cy="2333625"/>
          </a:xfrm>
        </p:grpSpPr>
        <p:pic>
          <p:nvPicPr>
            <p:cNvPr id="6553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52525"/>
            <a:stretch>
              <a:fillRect/>
            </a:stretch>
          </p:blipFill>
          <p:spPr bwMode="auto">
            <a:xfrm rot="5400000">
              <a:off x="2257425" y="4600575"/>
              <a:ext cx="2333625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2819400" y="4419600"/>
              <a:ext cx="121920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i="1" dirty="0">
                  <a:solidFill>
                    <a:schemeClr val="bg1"/>
                  </a:solidFill>
                </a:rPr>
                <a:t>-x</a:t>
              </a:r>
              <a:endParaRPr lang="en-US" sz="2100" b="1" i="1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20"/>
          <p:cNvGrpSpPr/>
          <p:nvPr/>
        </p:nvGrpSpPr>
        <p:grpSpPr>
          <a:xfrm>
            <a:off x="4343400" y="1028700"/>
            <a:ext cx="914400" cy="1750219"/>
            <a:chOff x="2819400" y="1371599"/>
            <a:chExt cx="1219200" cy="2333625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51515"/>
            <a:stretch>
              <a:fillRect/>
            </a:stretch>
          </p:blipFill>
          <p:spPr bwMode="auto">
            <a:xfrm rot="16200000">
              <a:off x="2262187" y="2309812"/>
              <a:ext cx="23336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819400" y="2209800"/>
              <a:ext cx="121920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i="1" dirty="0">
                  <a:solidFill>
                    <a:schemeClr val="bg1"/>
                  </a:solidFill>
                </a:rPr>
                <a:t>x</a:t>
              </a:r>
              <a:endParaRPr lang="en-US" sz="2100" b="1" i="1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8"/>
          <p:cNvGrpSpPr/>
          <p:nvPr/>
        </p:nvGrpSpPr>
        <p:grpSpPr>
          <a:xfrm>
            <a:off x="5772150" y="1714499"/>
            <a:ext cx="400050" cy="426482"/>
            <a:chOff x="4267200" y="2286000"/>
            <a:chExt cx="533400" cy="56864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55556" b="12727"/>
            <a:stretch>
              <a:fillRect/>
            </a:stretch>
          </p:blipFill>
          <p:spPr bwMode="auto">
            <a:xfrm rot="5400000">
              <a:off x="4343400" y="2286000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4267200" y="2362200"/>
              <a:ext cx="4572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/>
                <a:t>1</a:t>
              </a:r>
              <a:endParaRPr lang="en-US" b="1" i="1" baseline="30000" dirty="0"/>
            </a:p>
          </p:txBody>
        </p:sp>
      </p:grpSp>
      <p:grpSp>
        <p:nvGrpSpPr>
          <p:cNvPr id="17" name="Group 19"/>
          <p:cNvGrpSpPr/>
          <p:nvPr/>
        </p:nvGrpSpPr>
        <p:grpSpPr>
          <a:xfrm>
            <a:off x="5715000" y="3539949"/>
            <a:ext cx="457200" cy="369332"/>
            <a:chOff x="4191000" y="4495800"/>
            <a:chExt cx="609600" cy="492443"/>
          </a:xfrm>
        </p:grpSpPr>
        <p:pic>
          <p:nvPicPr>
            <p:cNvPr id="6553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51852" r="3704" b="12727"/>
            <a:stretch>
              <a:fillRect/>
            </a:stretch>
          </p:blipFill>
          <p:spPr bwMode="auto">
            <a:xfrm rot="5400000">
              <a:off x="4343400" y="4495800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4191000" y="4495800"/>
              <a:ext cx="6096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/>
                <a:t>-1</a:t>
              </a:r>
              <a:endParaRPr lang="en-US" b="1" i="1" baseline="30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Algebra Tiles On-Line Power Point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mathbits.com/MathBits/AlgebraTiles/AlgebraTiles/AlgebraTiles.html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6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Algebra Tiles: </a:t>
            </a:r>
            <a:br>
              <a:rPr lang="en-US" sz="30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A Sampling of Prior Knowledge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1" y="1200151"/>
            <a:ext cx="5886449" cy="628650"/>
          </a:xfrm>
        </p:spPr>
        <p:txBody>
          <a:bodyPr/>
          <a:lstStyle/>
          <a:p>
            <a:pPr>
              <a:buNone/>
            </a:pPr>
            <a:r>
              <a:rPr lang="en-US" sz="2100" dirty="0"/>
              <a:t>Use algebra tiles to simplify each expression. </a:t>
            </a:r>
          </a:p>
          <a:p>
            <a:pPr>
              <a:buNone/>
            </a:pPr>
            <a:endParaRPr lang="en-US" sz="2100" dirty="0"/>
          </a:p>
          <a:p>
            <a:pPr>
              <a:buNone/>
            </a:pPr>
            <a:endParaRPr lang="en-US" sz="2100" dirty="0"/>
          </a:p>
          <a:p>
            <a:pPr>
              <a:buNone/>
            </a:pPr>
            <a:endParaRPr lang="en-US" sz="2100" dirty="0"/>
          </a:p>
          <a:p>
            <a:endParaRPr lang="en-US" sz="21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4942"/>
              </p:ext>
            </p:extLst>
          </p:nvPr>
        </p:nvGraphicFramePr>
        <p:xfrm>
          <a:off x="1390650" y="1774031"/>
          <a:ext cx="959644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6" name="Equation" r:id="rId4" imgW="330120" imgH="203040" progId="Equation.3">
                  <p:embed/>
                </p:oleObj>
              </mc:Choice>
              <mc:Fallback>
                <p:oleObj name="Equation" r:id="rId4" imgW="330120" imgH="20304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650" y="1774031"/>
                        <a:ext cx="959644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4672789"/>
              </p:ext>
            </p:extLst>
          </p:nvPr>
        </p:nvGraphicFramePr>
        <p:xfrm>
          <a:off x="2703910" y="1774031"/>
          <a:ext cx="11811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Equation" r:id="rId6" imgW="406080" imgH="203040" progId="Equation.3">
                  <p:embed/>
                </p:oleObj>
              </mc:Choice>
              <mc:Fallback>
                <p:oleObj name="Equation" r:id="rId6" imgW="406080" imgH="20304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3910" y="1774031"/>
                        <a:ext cx="118110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231172"/>
              </p:ext>
            </p:extLst>
          </p:nvPr>
        </p:nvGraphicFramePr>
        <p:xfrm>
          <a:off x="6028135" y="1774031"/>
          <a:ext cx="143946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Equation" r:id="rId8" imgW="495000" imgH="203040" progId="Equation.3">
                  <p:embed/>
                </p:oleObj>
              </mc:Choice>
              <mc:Fallback>
                <p:oleObj name="Equation" r:id="rId8" imgW="495000" imgH="20304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8135" y="1774031"/>
                        <a:ext cx="1439465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4749"/>
              </p:ext>
            </p:extLst>
          </p:nvPr>
        </p:nvGraphicFramePr>
        <p:xfrm>
          <a:off x="4398169" y="1774031"/>
          <a:ext cx="1107281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Equation" r:id="rId10" imgW="380880" imgH="203040" progId="Equation.3">
                  <p:embed/>
                </p:oleObj>
              </mc:Choice>
              <mc:Fallback>
                <p:oleObj name="Equation" r:id="rId10" imgW="380880" imgH="20304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8169" y="1774031"/>
                        <a:ext cx="1107281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1720453" y="2727723"/>
          <a:ext cx="4908947" cy="701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Equation" r:id="rId12" imgW="1688367" imgH="241195" progId="Equation.3">
                  <p:embed/>
                </p:oleObj>
              </mc:Choice>
              <mc:Fallback>
                <p:oleObj name="Equation" r:id="rId12" imgW="1688367" imgH="241195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0453" y="2727723"/>
                        <a:ext cx="4908947" cy="7012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2"/>
          <p:cNvSpPr txBox="1">
            <a:spLocks/>
          </p:cNvSpPr>
          <p:nvPr/>
        </p:nvSpPr>
        <p:spPr>
          <a:xfrm>
            <a:off x="1543051" y="3543300"/>
            <a:ext cx="5886449" cy="6286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/>
          <a:p>
            <a:pPr marL="257175" indent="-104775" defTabSz="685800">
              <a:spcBef>
                <a:spcPts val="480"/>
              </a:spcBef>
              <a:buClr>
                <a:schemeClr val="dk2"/>
              </a:buClr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algebra tiles to solve each equation for </a:t>
            </a:r>
            <a:r>
              <a:rPr lang="en-US" sz="2100" i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2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257175" indent="-104775" defTabSz="685800">
              <a:spcBef>
                <a:spcPts val="480"/>
              </a:spcBef>
              <a:buClr>
                <a:schemeClr val="dk2"/>
              </a:buClr>
              <a:defRPr/>
            </a:pPr>
            <a:endParaRPr lang="en-US" sz="21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indent="-104775" defTabSz="685800">
              <a:spcBef>
                <a:spcPts val="480"/>
              </a:spcBef>
              <a:buClr>
                <a:schemeClr val="dk2"/>
              </a:buClr>
              <a:defRPr/>
            </a:pPr>
            <a:endParaRPr lang="en-US" sz="21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indent="-104775" defTabSz="685800">
              <a:spcBef>
                <a:spcPts val="480"/>
              </a:spcBef>
              <a:buClr>
                <a:schemeClr val="dk2"/>
              </a:buClr>
              <a:defRPr/>
            </a:pPr>
            <a:endParaRPr lang="en-US" sz="21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indent="-104775" defTabSz="685800">
              <a:spcBef>
                <a:spcPts val="480"/>
              </a:spcBef>
              <a:buClr>
                <a:schemeClr val="dk2"/>
              </a:buClr>
              <a:buFont typeface="Arial"/>
              <a:buChar char="•"/>
              <a:defRPr/>
            </a:pPr>
            <a:endParaRPr lang="en-US" sz="21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/>
        </p:nvGraphicFramePr>
        <p:xfrm>
          <a:off x="1485900" y="4171951"/>
          <a:ext cx="1808560" cy="479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Equation" r:id="rId14" imgW="622030" imgH="165028" progId="Equation.3">
                  <p:embed/>
                </p:oleObj>
              </mc:Choice>
              <mc:Fallback>
                <p:oleObj name="Equation" r:id="rId14" imgW="622030" imgH="165028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4171951"/>
                        <a:ext cx="1808560" cy="479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4572001" y="4114800"/>
          <a:ext cx="2878931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" name="Equation" r:id="rId16" imgW="990170" imgH="203112" progId="Equation.3">
                  <p:embed/>
                </p:oleObj>
              </mc:Choice>
              <mc:Fallback>
                <p:oleObj name="Equation" r:id="rId16" imgW="990170" imgH="203112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1" y="4114800"/>
                        <a:ext cx="2878931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accent3"/>
                </a:solidFill>
              </a:rPr>
              <a:t>Multiplying Binomials Using Algebra Tiles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A.APR.1 Add, subtract, and multiply polynomials; understand that polynomials form a system analogous to the integers in that they are closed under these operations.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accent3"/>
                </a:solidFill>
              </a:rPr>
              <a:t>Factoring Trinomials Using Algebra Tiles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1" y="1406128"/>
            <a:ext cx="5886449" cy="3394472"/>
          </a:xfrm>
        </p:spPr>
        <p:txBody>
          <a:bodyPr/>
          <a:lstStyle/>
          <a:p>
            <a:r>
              <a:rPr lang="en-US" sz="2400" dirty="0"/>
              <a:t>A.SSE.3a Factor any quadratic expression to reveal the zeros of the function defined by the expression.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accent3"/>
                </a:solidFill>
              </a:rPr>
              <a:t>Completing the Square </a:t>
            </a:r>
            <a:br>
              <a:rPr lang="en-US" sz="3300" dirty="0">
                <a:solidFill>
                  <a:schemeClr val="accent3"/>
                </a:solidFill>
              </a:rPr>
            </a:br>
            <a:r>
              <a:rPr lang="en-US" sz="3300" dirty="0">
                <a:solidFill>
                  <a:schemeClr val="accent3"/>
                </a:solidFill>
              </a:rPr>
              <a:t>Using Algebra Tiles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1" y="1406128"/>
            <a:ext cx="5886449" cy="3394472"/>
          </a:xfrm>
        </p:spPr>
        <p:txBody>
          <a:bodyPr/>
          <a:lstStyle/>
          <a:p>
            <a:r>
              <a:rPr lang="en-US" sz="2400" dirty="0"/>
              <a:t>A.SSE.3b Complete the square in a quadratic expression to reveal the maximum and minimum value of the function defined by the expression.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accent3"/>
                </a:solidFill>
              </a:rPr>
              <a:t>Solving Equations by Completing the Square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1" y="1371600"/>
            <a:ext cx="5886449" cy="2457450"/>
          </a:xfrm>
        </p:spPr>
        <p:txBody>
          <a:bodyPr/>
          <a:lstStyle/>
          <a:p>
            <a:pPr marL="129779" indent="0">
              <a:buNone/>
            </a:pPr>
            <a:r>
              <a:rPr lang="en-US" sz="2100" dirty="0"/>
              <a:t>How might the process of completing the square with Algebra tiles help students better understand how to solve quadratic equations by completing the square? 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486150"/>
            <a:ext cx="2121694" cy="414338"/>
          </a:xfrm>
          <a:prstGeom prst="rect">
            <a:avLst/>
          </a:prstGeom>
          <a:noFill/>
        </p:spPr>
      </p:pic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00650" y="3486150"/>
            <a:ext cx="1585913" cy="414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Lunch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/>
          <a:srcRect l="-88352" r="-88352"/>
          <a:stretch>
            <a:fillRect/>
          </a:stretch>
        </p:blipFill>
        <p:spPr>
          <a:xfrm>
            <a:off x="1485900" y="1247776"/>
            <a:ext cx="6086475" cy="3346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Seeing Dots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65860"/>
            <a:ext cx="6362088" cy="397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1690801" y="2549363"/>
            <a:ext cx="5780924" cy="23690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lIns="68569" tIns="34275" rIns="68569" bIns="34275" rtlCol="0" anchor="t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sz="3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Who is here today? </a:t>
            </a:r>
          </a:p>
          <a:p>
            <a:pPr algn="ctr">
              <a:spcBef>
                <a:spcPts val="660"/>
              </a:spcBef>
              <a:buClr>
                <a:schemeClr val="lt1"/>
              </a:buClr>
              <a:buSzPct val="25000"/>
            </a:pPr>
            <a:r>
              <a:rPr lang="en-US" sz="3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Introduce yourself, tell us your name, school, grade level and your expectations for the day</a:t>
            </a:r>
            <a:endParaRPr lang="en-US" sz="18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057401" y="253613"/>
            <a:ext cx="4629149" cy="21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1" y="172815"/>
            <a:ext cx="5886449" cy="857250"/>
          </a:xfrm>
        </p:spPr>
        <p:txBody>
          <a:bodyPr/>
          <a:lstStyle/>
          <a:p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Math in Basketball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500" y="1139144"/>
            <a:ext cx="5200650" cy="35180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5900" y="4743450"/>
            <a:ext cx="58864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4"/>
              </a:rPr>
              <a:t>http://www.thirteen.org/get-the-math/teachers/math-in-basketball-lesson-plan/activities/206/</a:t>
            </a:r>
            <a:r>
              <a:rPr lang="en-US" sz="105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ton Brand Math Challen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85901" y="0"/>
            <a:ext cx="5886449" cy="441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7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1" y="172815"/>
            <a:ext cx="5886449" cy="857250"/>
          </a:xfrm>
        </p:spPr>
        <p:txBody>
          <a:bodyPr/>
          <a:lstStyle/>
          <a:p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Math in Basketball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A.SSE.3a – Factor expressions to reveal zeros</a:t>
            </a:r>
          </a:p>
          <a:p>
            <a:r>
              <a:rPr lang="en-US" sz="2400" dirty="0"/>
              <a:t>A.CED. 1 – Create quadratic equations</a:t>
            </a:r>
          </a:p>
          <a:p>
            <a:r>
              <a:rPr lang="en-US" sz="2400" dirty="0"/>
              <a:t>A.CED. 2 – Create quadratic equations in two variables; graph equations</a:t>
            </a:r>
          </a:p>
          <a:p>
            <a:r>
              <a:rPr lang="en-US" sz="2400" dirty="0"/>
              <a:t>A.REI.4 – Solve quadratic equations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85900" y="3657600"/>
            <a:ext cx="58864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3"/>
              </a:rPr>
              <a:t>http://www.thirteen.org/get-the-math/teachers/math-in-basketball-lesson-plan/activities/206/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415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1" y="172815"/>
            <a:ext cx="5886449" cy="857250"/>
          </a:xfrm>
        </p:spPr>
        <p:txBody>
          <a:bodyPr/>
          <a:lstStyle/>
          <a:p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Math in Basketball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n-US" sz="2100" dirty="0"/>
              <a:t>This task is loosely reminiscent of a 3-Act Task</a:t>
            </a:r>
          </a:p>
          <a:p>
            <a:pPr marL="152400" indent="0">
              <a:buNone/>
            </a:pPr>
            <a:endParaRPr lang="en-US" sz="2100" dirty="0"/>
          </a:p>
          <a:p>
            <a:pPr marL="152400" indent="0">
              <a:buNone/>
            </a:pPr>
            <a:r>
              <a:rPr lang="en-US" sz="2100" dirty="0"/>
              <a:t>Act 1 – Present the information (What do you wonder?)</a:t>
            </a:r>
          </a:p>
          <a:p>
            <a:pPr marL="152400" indent="0">
              <a:buNone/>
            </a:pPr>
            <a:r>
              <a:rPr lang="en-US" sz="2100" dirty="0"/>
              <a:t>Act 2 – What do you need to know to solve this problem?</a:t>
            </a:r>
          </a:p>
          <a:p>
            <a:pPr marL="152400" indent="0">
              <a:buNone/>
            </a:pPr>
            <a:r>
              <a:rPr lang="en-US" sz="2100" dirty="0"/>
              <a:t>Act 3 – Reveal the solution</a:t>
            </a:r>
          </a:p>
          <a:p>
            <a:pPr marL="152400" indent="0">
              <a:buNone/>
            </a:pPr>
            <a:endParaRPr lang="en-US" sz="2100" dirty="0"/>
          </a:p>
          <a:p>
            <a:pPr marL="152400" indent="0">
              <a:buNone/>
            </a:pPr>
            <a:r>
              <a:rPr lang="en-US" sz="2100" dirty="0"/>
              <a:t>Google:  </a:t>
            </a:r>
            <a:r>
              <a:rPr lang="en-US" sz="2100"/>
              <a:t>Dan Meyer 3-Act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27548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 err="1">
                <a:solidFill>
                  <a:schemeClr val="accent3">
                    <a:lumMod val="75000"/>
                  </a:schemeClr>
                </a:solidFill>
              </a:rPr>
              <a:t>GoFAR</a:t>
            </a:r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 Question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5900" y="1063228"/>
            <a:ext cx="5811206" cy="4021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GOFAR Question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6995" y="914401"/>
            <a:ext cx="5744258" cy="410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1" y="114300"/>
            <a:ext cx="5886449" cy="857250"/>
          </a:xfrm>
        </p:spPr>
        <p:txBody>
          <a:bodyPr/>
          <a:lstStyle/>
          <a:p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Forming Quadratics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5900" y="4866501"/>
            <a:ext cx="5943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2"/>
              </a:rPr>
              <a:t>http://map.mathshell.org/</a:t>
            </a:r>
            <a:r>
              <a:rPr lang="en-US" sz="1050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1" y="914400"/>
            <a:ext cx="64094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Forming Quadratics: </a:t>
            </a:r>
            <a:br>
              <a:rPr lang="en-US" sz="33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Pre-Assessment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2564"/>
          <a:stretch>
            <a:fillRect/>
          </a:stretch>
        </p:blipFill>
        <p:spPr bwMode="auto">
          <a:xfrm>
            <a:off x="2343150" y="1066493"/>
            <a:ext cx="43434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Assessing Student’s Responses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230" y="971550"/>
            <a:ext cx="5157788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504825"/>
          </a:xfrm>
        </p:spPr>
        <p:txBody>
          <a:bodyPr/>
          <a:lstStyle/>
          <a:p>
            <a:r>
              <a:rPr lang="en-US" smtClean="0">
                <a:latin typeface="Rockwell" pitchFamily="18" charset="0"/>
                <a:ea typeface="ＭＳ Ｐゴシック" pitchFamily="34" charset="-128"/>
              </a:rPr>
              <a:t>Matching Dominos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1543050" y="879515"/>
            <a:ext cx="6172200" cy="3611166"/>
          </a:xfrm>
        </p:spPr>
        <p:txBody>
          <a:bodyPr/>
          <a:lstStyle/>
          <a:p>
            <a:r>
              <a:rPr lang="en-US" sz="1500" b="0" dirty="0">
                <a:solidFill>
                  <a:srgbClr val="000000"/>
                </a:solidFill>
                <a:ea typeface="ＭＳ Ｐゴシック" pitchFamily="34" charset="-128"/>
              </a:rPr>
              <a:t>Take turns at matching pairs of dominos that you think belong together. </a:t>
            </a:r>
          </a:p>
          <a:p>
            <a:endParaRPr lang="en-GB" sz="1500" b="0" dirty="0">
              <a:solidFill>
                <a:srgbClr val="000000"/>
              </a:solidFill>
              <a:ea typeface="ＭＳ Ｐゴシック" pitchFamily="34" charset="-128"/>
            </a:endParaRPr>
          </a:p>
          <a:p>
            <a:r>
              <a:rPr lang="en-US" sz="1500" b="0" dirty="0">
                <a:solidFill>
                  <a:srgbClr val="000000"/>
                </a:solidFill>
                <a:ea typeface="ＭＳ Ｐゴシック" pitchFamily="34" charset="-128"/>
              </a:rPr>
              <a:t>Each time you do this, explain your thinking clearly and carefully to your partner. </a:t>
            </a:r>
          </a:p>
          <a:p>
            <a:endParaRPr lang="en-GB" sz="1500" b="0" dirty="0">
              <a:solidFill>
                <a:srgbClr val="000000"/>
              </a:solidFill>
              <a:ea typeface="ＭＳ Ｐゴシック" pitchFamily="34" charset="-128"/>
            </a:endParaRPr>
          </a:p>
          <a:p>
            <a:r>
              <a:rPr lang="en-US" sz="1500" b="0" dirty="0">
                <a:solidFill>
                  <a:srgbClr val="000000"/>
                </a:solidFill>
                <a:ea typeface="ＭＳ Ｐゴシック" pitchFamily="34" charset="-128"/>
              </a:rPr>
              <a:t>It is important that you both understand the matches. If you don't agree or understand, ask your partner to explain their reasoning. You are both responsible for each other</a:t>
            </a:r>
            <a:r>
              <a:rPr lang="ja-JP" altLang="en-US" sz="1500" b="0" dirty="0">
                <a:solidFill>
                  <a:srgbClr val="000000"/>
                </a:solidFill>
                <a:ea typeface="ＭＳ Ｐゴシック" pitchFamily="34" charset="-128"/>
              </a:rPr>
              <a:t>’</a:t>
            </a:r>
            <a:r>
              <a:rPr lang="en-US" altLang="ja-JP" sz="1500" b="0" dirty="0">
                <a:solidFill>
                  <a:srgbClr val="000000"/>
                </a:solidFill>
                <a:ea typeface="ＭＳ Ｐゴシック" pitchFamily="34" charset="-128"/>
              </a:rPr>
              <a:t>s learning.</a:t>
            </a:r>
          </a:p>
          <a:p>
            <a:pPr>
              <a:buFont typeface="Arial" pitchFamily="34" charset="0"/>
              <a:buNone/>
            </a:pPr>
            <a:r>
              <a:rPr lang="en-US" sz="1500" b="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endParaRPr lang="en-GB" sz="1500" b="0" dirty="0">
              <a:solidFill>
                <a:srgbClr val="000000"/>
              </a:solidFill>
              <a:ea typeface="ＭＳ Ｐゴシック" pitchFamily="34" charset="-128"/>
            </a:endParaRPr>
          </a:p>
          <a:p>
            <a:r>
              <a:rPr lang="en-US" sz="1500" b="0" dirty="0">
                <a:solidFill>
                  <a:srgbClr val="000000"/>
                </a:solidFill>
                <a:ea typeface="ＭＳ Ｐゴシック" pitchFamily="34" charset="-128"/>
              </a:rPr>
              <a:t>On some cards an equation or part of an equation is missing. Do not worry about this, as you can carry out this task without this information. </a:t>
            </a:r>
            <a:endParaRPr lang="en-GB" sz="1500" b="0" dirty="0">
              <a:solidFill>
                <a:srgbClr val="000000"/>
              </a:solidFill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P-</a:t>
            </a:r>
            <a:fld id="{78E889BA-7976-452F-9BCD-837B3CD7143F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accent3"/>
                </a:solidFill>
              </a:rPr>
              <a:t>Clarification on A.REI.12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428751" y="3257550"/>
            <a:ext cx="5886449" cy="1543050"/>
          </a:xfrm>
        </p:spPr>
        <p:txBody>
          <a:bodyPr/>
          <a:lstStyle/>
          <a:p>
            <a:pPr marL="125016" indent="0" algn="ctr">
              <a:buNone/>
            </a:pPr>
            <a:r>
              <a:rPr lang="en-US" sz="2400" b="1" dirty="0">
                <a:solidFill>
                  <a:schemeClr val="accent6"/>
                </a:solidFill>
              </a:rPr>
              <a:t>After Standard Revision</a:t>
            </a:r>
          </a:p>
          <a:p>
            <a:pPr marL="125016" indent="0">
              <a:buNone/>
            </a:pPr>
            <a:endParaRPr lang="en-US" sz="1800" dirty="0">
              <a:solidFill>
                <a:schemeClr val="bg2"/>
              </a:solidFill>
            </a:endParaRPr>
          </a:p>
          <a:p>
            <a:pPr marL="125016" indent="0">
              <a:buNone/>
            </a:pPr>
            <a:r>
              <a:rPr lang="en-US" sz="1800" dirty="0">
                <a:solidFill>
                  <a:schemeClr val="bg2"/>
                </a:solidFill>
              </a:rPr>
              <a:t>A.REI.12 Graph the solution set to a linear inequality in two variables.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8750" y="914401"/>
            <a:ext cx="6172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kern="0" dirty="0">
                <a:solidFill>
                  <a:schemeClr val="accent6"/>
                </a:solidFill>
                <a:ea typeface="Arial"/>
                <a:cs typeface="Arial"/>
                <a:sym typeface="Arial"/>
              </a:rPr>
              <a:t>Before Standard Revision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A.REI.12 Graph the solutions to a linear inequality in two variables as a half-plane (excluding the boundary in the case of a strict inequality), and </a:t>
            </a:r>
            <a:r>
              <a:rPr lang="en-US" b="1" dirty="0">
                <a:solidFill>
                  <a:schemeClr val="bg2"/>
                </a:solidFill>
              </a:rPr>
              <a:t>graph the solution set to a system of linear inequalities </a:t>
            </a:r>
            <a:r>
              <a:rPr lang="en-US" dirty="0">
                <a:solidFill>
                  <a:schemeClr val="bg2"/>
                </a:solidFill>
              </a:rPr>
              <a:t>in two variables as the intersection of the corresponding half-planes.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504825"/>
          </a:xfrm>
        </p:spPr>
        <p:txBody>
          <a:bodyPr/>
          <a:lstStyle/>
          <a:p>
            <a:r>
              <a:rPr lang="en-US" smtClean="0">
                <a:latin typeface="Rockwell" pitchFamily="18" charset="0"/>
                <a:ea typeface="ＭＳ Ｐゴシック" pitchFamily="34" charset="-128"/>
              </a:rPr>
              <a:t>Sharing Work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1485900" y="710804"/>
            <a:ext cx="6172200" cy="3723085"/>
          </a:xfrm>
        </p:spPr>
        <p:txBody>
          <a:bodyPr/>
          <a:lstStyle/>
          <a:p>
            <a:r>
              <a:rPr lang="en-US" sz="1350" b="0" dirty="0">
                <a:solidFill>
                  <a:srgbClr val="000000"/>
                </a:solidFill>
                <a:ea typeface="ＭＳ Ｐゴシック" pitchFamily="34" charset="-128"/>
              </a:rPr>
              <a:t>One student from each group is to visit another group's poster.</a:t>
            </a:r>
            <a:r>
              <a:rPr lang="en-GB" sz="1350" b="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</a:p>
          <a:p>
            <a:endParaRPr lang="en-GB" sz="1350" dirty="0">
              <a:solidFill>
                <a:srgbClr val="000000"/>
              </a:solidFill>
              <a:ea typeface="ＭＳ Ｐゴシック" pitchFamily="34" charset="-128"/>
            </a:endParaRPr>
          </a:p>
          <a:p>
            <a:r>
              <a:rPr lang="en-US" sz="1350" b="0" dirty="0">
                <a:solidFill>
                  <a:srgbClr val="000000"/>
                </a:solidFill>
                <a:ea typeface="ＭＳ Ｐゴシック" pitchFamily="34" charset="-128"/>
              </a:rPr>
              <a:t>If you are staying at your desk, be ready to explain the reasons for your group's matches.</a:t>
            </a:r>
          </a:p>
          <a:p>
            <a:endParaRPr lang="en-GB" sz="1350" b="0" dirty="0">
              <a:solidFill>
                <a:srgbClr val="000000"/>
              </a:solidFill>
              <a:ea typeface="ＭＳ Ｐゴシック" pitchFamily="34" charset="-128"/>
            </a:endParaRPr>
          </a:p>
          <a:p>
            <a:r>
              <a:rPr lang="en-US" sz="1350" b="0" dirty="0">
                <a:solidFill>
                  <a:srgbClr val="000000"/>
                </a:solidFill>
                <a:ea typeface="ＭＳ Ｐゴシック" pitchFamily="34" charset="-128"/>
              </a:rPr>
              <a:t>If you are visiting another group:</a:t>
            </a:r>
          </a:p>
          <a:p>
            <a:pPr lvl="1">
              <a:buFont typeface="Arial" pitchFamily="34" charset="0"/>
              <a:buChar char="•"/>
            </a:pPr>
            <a:r>
              <a:rPr lang="en-US" sz="1350" dirty="0">
                <a:ea typeface="ＭＳ Ｐゴシック" pitchFamily="34" charset="-128"/>
              </a:rPr>
              <a:t>Write your card matches on a piece of paper. </a:t>
            </a:r>
          </a:p>
          <a:p>
            <a:pPr lvl="1">
              <a:buFont typeface="Arial" pitchFamily="34" charset="0"/>
              <a:buChar char="•"/>
            </a:pPr>
            <a:endParaRPr lang="en-US" sz="1050" dirty="0">
              <a:ea typeface="ＭＳ Ｐゴシック" pitchFamily="34" charset="-128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350" dirty="0">
                <a:ea typeface="ＭＳ Ｐゴシック" pitchFamily="34" charset="-128"/>
              </a:rPr>
              <a:t>Go to another group's desk and check to see which matches are different from your own. </a:t>
            </a:r>
          </a:p>
          <a:p>
            <a:pPr lvl="1">
              <a:buFont typeface="Arial" pitchFamily="34" charset="0"/>
              <a:buChar char="•"/>
            </a:pPr>
            <a:endParaRPr lang="en-US" sz="1050" dirty="0">
              <a:ea typeface="ＭＳ Ｐゴシック" pitchFamily="34" charset="-128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350" dirty="0">
                <a:ea typeface="ＭＳ Ｐゴシック" pitchFamily="34" charset="-128"/>
              </a:rPr>
              <a:t>If there are differences, ask for an explanation. If you still don't agree, explain your own thinking. </a:t>
            </a:r>
          </a:p>
          <a:p>
            <a:pPr lvl="1">
              <a:buFont typeface="Arial" pitchFamily="34" charset="0"/>
              <a:buChar char="•"/>
            </a:pPr>
            <a:endParaRPr lang="en-US" sz="1050" dirty="0">
              <a:ea typeface="ＭＳ Ｐゴシック" pitchFamily="34" charset="-128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350" dirty="0">
                <a:ea typeface="ＭＳ Ｐゴシック" pitchFamily="34" charset="-128"/>
              </a:rPr>
              <a:t>When you return to your own desk, you need to consider as a pair whether to make any changes to your own work.</a:t>
            </a:r>
            <a:endParaRPr lang="en-GB" sz="1350" dirty="0">
              <a:ea typeface="ＭＳ Ｐゴシック" pitchFamily="34" charset="-128"/>
            </a:endParaRPr>
          </a:p>
          <a:p>
            <a:pPr>
              <a:buFont typeface="Arial" pitchFamily="34" charset="0"/>
              <a:buNone/>
            </a:pPr>
            <a:endParaRPr lang="en-US" sz="1500" b="0" dirty="0">
              <a:ea typeface="ＭＳ Ｐゴシック" pitchFamily="34" charset="-128"/>
            </a:endParaRPr>
          </a:p>
          <a:p>
            <a:endParaRPr lang="en-GB" sz="1800" b="0" dirty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P-</a:t>
            </a:r>
            <a:fld id="{F808C91C-2558-4B73-82DC-BC1CA5E1A4A5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57750" y="205978"/>
            <a:ext cx="2686050" cy="2022872"/>
          </a:xfrm>
        </p:spPr>
        <p:txBody>
          <a:bodyPr/>
          <a:lstStyle/>
          <a:p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Forming Quadratics</a:t>
            </a:r>
            <a:br>
              <a:rPr lang="en-US" sz="33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Solutions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5900" y="4686300"/>
            <a:ext cx="280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hlinkClick r:id="rId2"/>
              </a:rPr>
              <a:t>http://map.mathshell.org/</a:t>
            </a:r>
            <a:r>
              <a:rPr lang="en-US" sz="9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1" y="0"/>
            <a:ext cx="3690935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4900" y="13291"/>
            <a:ext cx="3689604" cy="2788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U.S.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143001"/>
            <a:ext cx="6172200" cy="2514600"/>
          </a:xfrm>
        </p:spPr>
        <p:txBody>
          <a:bodyPr/>
          <a:lstStyle/>
          <a:p>
            <a:pPr>
              <a:buFont typeface="Symbol" pitchFamily="18" charset="2"/>
              <a:buChar char="+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Do you think Mike’s model was appropriate for predicting the population in 1990?</a:t>
            </a:r>
          </a:p>
          <a:p>
            <a:pPr>
              <a:buFont typeface="Symbol" pitchFamily="18" charset="2"/>
              <a:buChar char="+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Do you think Mike’s model was appropriate for predicting the population in 2015?</a:t>
            </a:r>
          </a:p>
          <a:p>
            <a:pPr>
              <a:buFont typeface="Symbol" pitchFamily="18" charset="2"/>
              <a:buChar char="+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How do you think your students will answer these questions? </a:t>
            </a:r>
          </a:p>
          <a:p>
            <a:pPr>
              <a:buFont typeface="Symbol" pitchFamily="18" charset="2"/>
              <a:buChar char="+"/>
            </a:pPr>
            <a:endParaRPr lang="en-US" sz="2100" dirty="0"/>
          </a:p>
          <a:p>
            <a:pPr>
              <a:buFont typeface="Symbol" pitchFamily="18" charset="2"/>
              <a:buChar char="+"/>
            </a:pP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011C5-99E6-4017-8EA7-520A237D04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5900" y="3829050"/>
            <a:ext cx="6172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u="sng" dirty="0">
                <a:hlinkClick r:id="rId3"/>
              </a:rPr>
              <a:t>http://www.census.gov/popclock/</a:t>
            </a:r>
            <a:r>
              <a:rPr lang="en-US" sz="2100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U.S. Population: </a:t>
            </a:r>
            <a:br>
              <a:rPr lang="en-US" sz="33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An Extended 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463278"/>
            <a:ext cx="6172200" cy="3394472"/>
          </a:xfrm>
        </p:spPr>
        <p:txBody>
          <a:bodyPr/>
          <a:lstStyle/>
          <a:p>
            <a:pPr marL="0" indent="0">
              <a:buNone/>
            </a:pPr>
            <a:r>
              <a:rPr lang="en-US" sz="2700" dirty="0">
                <a:solidFill>
                  <a:schemeClr val="bg2"/>
                </a:solidFill>
              </a:rPr>
              <a:t>Is there a model that will more accurately predict U.S. population? </a:t>
            </a:r>
          </a:p>
          <a:p>
            <a:pPr marL="0" indent="0">
              <a:buNone/>
            </a:pPr>
            <a:endParaRPr lang="en-US" sz="270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sz="2700" dirty="0">
                <a:solidFill>
                  <a:schemeClr val="bg2"/>
                </a:solidFill>
              </a:rPr>
              <a:t>Work with your group to find a model and test it for 2015. </a:t>
            </a:r>
          </a:p>
          <a:p>
            <a:pPr>
              <a:buNone/>
            </a:pPr>
            <a:endParaRPr lang="en-US" sz="2700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011C5-99E6-4017-8EA7-520A237D04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651" y="914400"/>
            <a:ext cx="5292560" cy="397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85901" y="205978"/>
            <a:ext cx="5886449" cy="857250"/>
          </a:xfrm>
          <a:prstGeom prst="rect">
            <a:avLst/>
          </a:prstGeom>
        </p:spPr>
        <p:txBody>
          <a:bodyPr/>
          <a:lstStyle/>
          <a:p>
            <a:pPr algn="ctr" defTabSz="685800">
              <a:defRPr/>
            </a:pPr>
            <a:r>
              <a:rPr lang="en-US" sz="3300" kern="0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U.S. Population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Content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1" y="914400"/>
            <a:ext cx="5886449" cy="3886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Summarize, represent, and interpret data on two categorical and quantitative variables </a:t>
            </a:r>
          </a:p>
          <a:p>
            <a:pPr marL="342900" indent="-342900">
              <a:buNone/>
            </a:pPr>
            <a:endParaRPr lang="en-US" sz="1800" b="1" dirty="0"/>
          </a:p>
          <a:p>
            <a:pPr marL="342900" indent="-342900"/>
            <a:r>
              <a:rPr lang="en-US" sz="1800" b="1" dirty="0"/>
              <a:t>S.ID.6 </a:t>
            </a:r>
            <a:r>
              <a:rPr lang="en-US" sz="1800" dirty="0"/>
              <a:t>Represent data on two quantitative variables on a scatter plot, and describe how the variables are related. </a:t>
            </a:r>
          </a:p>
          <a:p>
            <a:pPr marL="342900" indent="-342900">
              <a:buNone/>
            </a:pPr>
            <a:endParaRPr lang="en-US" sz="1800" dirty="0"/>
          </a:p>
          <a:p>
            <a:pPr marL="342900" indent="-342900"/>
            <a:r>
              <a:rPr lang="en-US" sz="1800" b="1" dirty="0"/>
              <a:t>S.ID.6a </a:t>
            </a:r>
            <a:r>
              <a:rPr lang="en-US" sz="1800" dirty="0"/>
              <a:t>Decide which type of function is most appropriate by observing graphed data, charted data, or by analysis of context to generate a viable (rough) function of best fit. Use this function to solve problems in context. Emphasize linear, quadratic and exponential models.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011C5-99E6-4017-8EA7-520A237D04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450"/>
              </a:spcAft>
              <a:buFont typeface="Symbol" pitchFamily="18" charset="2"/>
              <a:buChar char="+"/>
            </a:pPr>
            <a:r>
              <a:rPr lang="en-US" sz="2400" dirty="0"/>
              <a:t>What value does the graphing calculator bring to this task? </a:t>
            </a:r>
          </a:p>
          <a:p>
            <a:pPr>
              <a:spcAft>
                <a:spcPts val="450"/>
              </a:spcAft>
              <a:buFont typeface="Symbol" pitchFamily="18" charset="2"/>
              <a:buChar char="+"/>
            </a:pPr>
            <a:r>
              <a:rPr lang="en-US" sz="2400" dirty="0"/>
              <a:t>What Standard(s) for Mathematical Practice were used in this task?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011C5-99E6-4017-8EA7-520A237D04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>
            <a:spLocks noGrp="1"/>
          </p:cNvSpPr>
          <p:nvPr>
            <p:ph type="title"/>
          </p:nvPr>
        </p:nvSpPr>
        <p:spPr>
          <a:xfrm>
            <a:off x="1485901" y="205978"/>
            <a:ext cx="5886449" cy="85725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en-US" sz="33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Comprehensive Course Overview</a:t>
            </a:r>
          </a:p>
        </p:txBody>
      </p:sp>
      <p:sp>
        <p:nvSpPr>
          <p:cNvPr id="573" name="Shape 573"/>
          <p:cNvSpPr txBox="1">
            <a:spLocks noGrp="1"/>
          </p:cNvSpPr>
          <p:nvPr>
            <p:ph type="body" idx="1"/>
          </p:nvPr>
        </p:nvSpPr>
        <p:spPr>
          <a:xfrm>
            <a:off x="1485901" y="1200150"/>
            <a:ext cx="5886449" cy="339457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indent="-257175">
              <a:spcBef>
                <a:spcPts val="0"/>
              </a:spcBef>
              <a:buSzPct val="100000"/>
            </a:pP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www.georgiastandards.org</a:t>
            </a: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buNone/>
            </a:pP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accent3"/>
                </a:solidFill>
              </a:rPr>
              <a:t>Clarification on A.CED.3</a:t>
            </a:r>
            <a:endParaRPr lang="en-US" sz="3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1" y="971550"/>
            <a:ext cx="5886449" cy="154305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bg2"/>
                </a:solidFill>
              </a:rPr>
              <a:t>Represent constraints by equations or inequalities, and by </a:t>
            </a:r>
            <a:r>
              <a:rPr lang="en-US" sz="1800" b="1" dirty="0">
                <a:solidFill>
                  <a:schemeClr val="bg2"/>
                </a:solidFill>
              </a:rPr>
              <a:t>systems of equations and/or inequalities</a:t>
            </a:r>
            <a:r>
              <a:rPr lang="en-US" sz="1800" dirty="0">
                <a:solidFill>
                  <a:schemeClr val="bg2"/>
                </a:solidFill>
              </a:rPr>
              <a:t>, and interpret data points as possible (i.e. a solution) or not possible  (i.e. a non-solution) under the established constraints. 	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5900" y="2743200"/>
            <a:ext cx="5886450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Students will: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pPr marL="257175" indent="-257175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Create, solve, and model graphically linear equations and inequalities in one and two variables</a:t>
            </a:r>
          </a:p>
          <a:p>
            <a:pPr marL="257175" indent="-257175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Create, solve, and model graphically systems of linear equations in two variables</a:t>
            </a:r>
          </a:p>
          <a:p>
            <a:pPr marL="257175" indent="-257175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Create and interpret systems of linear inequalities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accent3"/>
                </a:solidFill>
              </a:rPr>
              <a:t>Clarification on A.REI.12 </a:t>
            </a:r>
            <a:br>
              <a:rPr lang="en-US" sz="3000" dirty="0">
                <a:solidFill>
                  <a:schemeClr val="accent3"/>
                </a:solidFill>
              </a:rPr>
            </a:br>
            <a:r>
              <a:rPr lang="en-US" sz="3000" dirty="0">
                <a:solidFill>
                  <a:schemeClr val="accent3"/>
                </a:solidFill>
              </a:rPr>
              <a:t>and A.CED.3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1" y="1406128"/>
            <a:ext cx="5886449" cy="3394472"/>
          </a:xfrm>
        </p:spPr>
        <p:txBody>
          <a:bodyPr/>
          <a:lstStyle/>
          <a:p>
            <a:r>
              <a:rPr lang="en-US" sz="2400" dirty="0">
                <a:solidFill>
                  <a:schemeClr val="bg2"/>
                </a:solidFill>
              </a:rPr>
              <a:t>Graphing systems of linear inequalities will still be addressed in the Coordinate Algebra and Algebra I frameworks but </a:t>
            </a:r>
            <a:r>
              <a:rPr lang="en-US" sz="2400" b="1" dirty="0">
                <a:solidFill>
                  <a:schemeClr val="accent6"/>
                </a:solidFill>
              </a:rPr>
              <a:t>WILL NOT</a:t>
            </a:r>
            <a:r>
              <a:rPr lang="en-US" sz="2400" dirty="0">
                <a:solidFill>
                  <a:schemeClr val="bg2"/>
                </a:solidFill>
              </a:rPr>
              <a:t> be assessed on the Milestones.</a:t>
            </a:r>
          </a:p>
          <a:p>
            <a:r>
              <a:rPr lang="en-US" sz="2400" dirty="0">
                <a:solidFill>
                  <a:schemeClr val="bg2"/>
                </a:solidFill>
              </a:rPr>
              <a:t>This topic can be taught as an extension.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57350" y="2329376"/>
            <a:ext cx="58293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4"/>
              </a:rPr>
              <a:t>http://www.youcubed.org/the-good-bad-of-mathematics-education/</a:t>
            </a:r>
            <a:r>
              <a:rPr lang="en-US" sz="1350" dirty="0"/>
              <a:t> </a:t>
            </a:r>
          </a:p>
        </p:txBody>
      </p:sp>
      <p:pic>
        <p:nvPicPr>
          <p:cNvPr id="2" name="Jo Boaler on the Good and Bad of Mathematics Educ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1" y="642938"/>
            <a:ext cx="6343650" cy="3568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702" y="2686050"/>
            <a:ext cx="1314248" cy="198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060"/>
          <a:stretch>
            <a:fillRect/>
          </a:stretch>
        </p:blipFill>
        <p:spPr bwMode="auto">
          <a:xfrm>
            <a:off x="1314450" y="342900"/>
            <a:ext cx="6054366" cy="178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43000" y="2228851"/>
            <a:ext cx="50863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100" dirty="0">
                <a:solidFill>
                  <a:schemeClr val="bg2"/>
                </a:solidFill>
              </a:rPr>
              <a:t>What stood out to you about the article?</a:t>
            </a:r>
          </a:p>
          <a:p>
            <a:pPr>
              <a:buFont typeface="Arial" pitchFamily="34" charset="0"/>
              <a:buChar char="•"/>
            </a:pPr>
            <a:r>
              <a:rPr lang="en-US" sz="2100" dirty="0">
                <a:solidFill>
                  <a:schemeClr val="bg2"/>
                </a:solidFill>
              </a:rPr>
              <a:t>Where do you spend most of your time? </a:t>
            </a:r>
          </a:p>
          <a:p>
            <a:pPr>
              <a:buFont typeface="Arial" pitchFamily="34" charset="0"/>
              <a:buChar char="•"/>
            </a:pPr>
            <a:r>
              <a:rPr lang="en-US" sz="2100" dirty="0">
                <a:solidFill>
                  <a:schemeClr val="bg2"/>
                </a:solidFill>
              </a:rPr>
              <a:t>What happens when these are out of balance? </a:t>
            </a:r>
          </a:p>
          <a:p>
            <a:pPr>
              <a:buFont typeface="Arial" pitchFamily="34" charset="0"/>
              <a:buChar char="•"/>
            </a:pPr>
            <a:r>
              <a:rPr lang="en-US" sz="2100" dirty="0">
                <a:solidFill>
                  <a:schemeClr val="bg2"/>
                </a:solidFill>
              </a:rPr>
              <a:t>What would it look like if these were balanced?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1260431" y="82201"/>
            <a:ext cx="6397650" cy="60367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en-US" sz="2700" b="1" i="1" u="sng" dirty="0">
                <a:solidFill>
                  <a:schemeClr val="dk2"/>
                </a:solidFill>
              </a:rPr>
              <a:t>Standards for Mathematical Practice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1314450" y="400050"/>
            <a:ext cx="6515100" cy="434340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None/>
            </a:pPr>
            <a:endParaRPr sz="2250" dirty="0">
              <a:solidFill>
                <a:schemeClr val="dk2"/>
              </a:solidFill>
            </a:endParaRPr>
          </a:p>
          <a:p>
            <a:pPr indent="-257175">
              <a:lnSpc>
                <a:spcPct val="90000"/>
              </a:lnSpc>
              <a:buSzPct val="25000"/>
              <a:buNone/>
            </a:pPr>
            <a:r>
              <a:rPr lang="en-US" sz="2250" dirty="0">
                <a:solidFill>
                  <a:schemeClr val="dk2"/>
                </a:solidFill>
              </a:rPr>
              <a:t>1. Make sense of problems and persevere in solving them.</a:t>
            </a:r>
          </a:p>
          <a:p>
            <a:pPr indent="-257175">
              <a:lnSpc>
                <a:spcPct val="90000"/>
              </a:lnSpc>
              <a:buSzPct val="25000"/>
              <a:buNone/>
            </a:pPr>
            <a:r>
              <a:rPr lang="en-US" sz="2250" dirty="0">
                <a:solidFill>
                  <a:schemeClr val="dk2"/>
                </a:solidFill>
              </a:rPr>
              <a:t>2. Reason abstractly and quantitatively.</a:t>
            </a:r>
          </a:p>
          <a:p>
            <a:pPr indent="-257175">
              <a:lnSpc>
                <a:spcPct val="90000"/>
              </a:lnSpc>
              <a:buSzPct val="25000"/>
              <a:buNone/>
            </a:pPr>
            <a:r>
              <a:rPr lang="en-US" sz="2250" dirty="0">
                <a:solidFill>
                  <a:schemeClr val="dk2"/>
                </a:solidFill>
              </a:rPr>
              <a:t>3. Construct viable arguments and critique the reasoning of others.</a:t>
            </a:r>
          </a:p>
          <a:p>
            <a:pPr indent="-257175">
              <a:lnSpc>
                <a:spcPct val="90000"/>
              </a:lnSpc>
              <a:buSzPct val="25000"/>
              <a:buNone/>
            </a:pPr>
            <a:r>
              <a:rPr lang="en-US" sz="2250" dirty="0">
                <a:solidFill>
                  <a:schemeClr val="dk2"/>
                </a:solidFill>
              </a:rPr>
              <a:t>4. Model with mathematics.</a:t>
            </a:r>
          </a:p>
          <a:p>
            <a:pPr indent="-257175">
              <a:lnSpc>
                <a:spcPct val="90000"/>
              </a:lnSpc>
              <a:buSzPct val="25000"/>
              <a:buNone/>
            </a:pPr>
            <a:r>
              <a:rPr lang="en-US" sz="2250" dirty="0">
                <a:solidFill>
                  <a:schemeClr val="dk2"/>
                </a:solidFill>
              </a:rPr>
              <a:t>5. Use appropriate tools strategically.</a:t>
            </a:r>
          </a:p>
          <a:p>
            <a:pPr indent="-257175">
              <a:lnSpc>
                <a:spcPct val="90000"/>
              </a:lnSpc>
              <a:buSzPct val="25000"/>
              <a:buNone/>
            </a:pPr>
            <a:r>
              <a:rPr lang="en-US" sz="2250" dirty="0">
                <a:solidFill>
                  <a:schemeClr val="dk2"/>
                </a:solidFill>
              </a:rPr>
              <a:t>6. Attend to precision.</a:t>
            </a:r>
          </a:p>
          <a:p>
            <a:pPr indent="-257175">
              <a:lnSpc>
                <a:spcPct val="90000"/>
              </a:lnSpc>
              <a:buSzPct val="25000"/>
              <a:buNone/>
            </a:pPr>
            <a:r>
              <a:rPr lang="en-US" sz="2250" dirty="0">
                <a:solidFill>
                  <a:schemeClr val="dk2"/>
                </a:solidFill>
              </a:rPr>
              <a:t>7. Look for and make use of structure.</a:t>
            </a:r>
          </a:p>
          <a:p>
            <a:pPr indent="-257175">
              <a:lnSpc>
                <a:spcPct val="90000"/>
              </a:lnSpc>
              <a:buSzPct val="25000"/>
              <a:buNone/>
            </a:pPr>
            <a:r>
              <a:rPr lang="en-US" sz="2250" dirty="0">
                <a:solidFill>
                  <a:schemeClr val="dk2"/>
                </a:solidFill>
              </a:rPr>
              <a:t>8. Look for and express regularity in repeated </a:t>
            </a:r>
          </a:p>
          <a:p>
            <a:pPr indent="-257175">
              <a:lnSpc>
                <a:spcPct val="90000"/>
              </a:lnSpc>
              <a:buSzPct val="25000"/>
              <a:buNone/>
            </a:pPr>
            <a:r>
              <a:rPr lang="en-US" sz="2250" dirty="0">
                <a:solidFill>
                  <a:schemeClr val="dk2"/>
                </a:solidFill>
              </a:rPr>
              <a:t>     reasoning.</a:t>
            </a:r>
          </a:p>
          <a:p>
            <a:pPr indent="-257175">
              <a:lnSpc>
                <a:spcPct val="90000"/>
              </a:lnSpc>
              <a:buNone/>
            </a:pPr>
            <a:endParaRPr sz="225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Visualizing Square Roots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/>
              <a:t>MGSE9-12.N.RN.2</a:t>
            </a:r>
            <a:r>
              <a:rPr lang="en-US" sz="1800" dirty="0"/>
              <a:t> </a:t>
            </a:r>
            <a:r>
              <a:rPr lang="en-US" sz="1800" b="1" dirty="0"/>
              <a:t>Rewrite expressions involving radicals </a:t>
            </a:r>
            <a:r>
              <a:rPr lang="en-US" sz="1800" b="1" strike="sngStrike" dirty="0"/>
              <a:t>and rational exponents using the properties of exponents</a:t>
            </a:r>
            <a:r>
              <a:rPr lang="en-US" sz="1800" b="1" dirty="0"/>
              <a:t>. (i.e., simplify and/or use the operations of addition, subtraction, and multiplication, with radicals within expressions limited to square roots).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mporaryPhotoAlbum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P slides">
  <a:themeElements>
    <a:clrScheme name="Custom 1">
      <a:dk1>
        <a:sysClr val="windowText" lastClr="000000"/>
      </a:dk1>
      <a:lt1>
        <a:sysClr val="window" lastClr="FFFFFF"/>
      </a:lt1>
      <a:dk2>
        <a:srgbClr val="710E0E"/>
      </a:dk2>
      <a:lt2>
        <a:srgbClr val="FFFCF2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ontemporaryPhotoAlbum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6AE5CABC7AB24B85B741258C32403E" ma:contentTypeVersion="3" ma:contentTypeDescription="Create a new document." ma:contentTypeScope="" ma:versionID="3c5afb717434c1549b2e910415d86b53">
  <xsd:schema xmlns:xsd="http://www.w3.org/2001/XMLSchema" xmlns:xs="http://www.w3.org/2001/XMLSchema" xmlns:p="http://schemas.microsoft.com/office/2006/metadata/properties" xmlns:ns1="http://schemas.microsoft.com/sharepoint/v3" xmlns:ns2="b239fe65-7810-41e9-baf5-8276c032ff27" targetNamespace="http://schemas.microsoft.com/office/2006/metadata/properties" ma:root="true" ma:fieldsID="d31c7a31c2af8464e368885dafdcc85e" ns1:_="" ns2:_="">
    <xsd:import namespace="http://schemas.microsoft.com/sharepoint/v3"/>
    <xsd:import namespace="b239fe65-7810-41e9-baf5-8276c032ff2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9fe65-7810-41e9-baf5-8276c032ff2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73E921-72F4-48AE-888D-0127D5185240}"/>
</file>

<file path=customXml/itemProps2.xml><?xml version="1.0" encoding="utf-8"?>
<ds:datastoreItem xmlns:ds="http://schemas.openxmlformats.org/officeDocument/2006/customXml" ds:itemID="{34ACE87C-CE1F-4724-A753-416E787A488B}"/>
</file>

<file path=customXml/itemProps3.xml><?xml version="1.0" encoding="utf-8"?>
<ds:datastoreItem xmlns:ds="http://schemas.openxmlformats.org/officeDocument/2006/customXml" ds:itemID="{86D201FB-580B-426C-9EFB-224520182B94}"/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1192</Words>
  <Application>Microsoft Office PowerPoint</Application>
  <PresentationFormat>On-screen Show (16:9)</PresentationFormat>
  <Paragraphs>159</Paragraphs>
  <Slides>37</Slides>
  <Notes>12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ＭＳ Ｐゴシック</vt:lpstr>
      <vt:lpstr>Arial</vt:lpstr>
      <vt:lpstr>Calibri</vt:lpstr>
      <vt:lpstr>Rockwell</vt:lpstr>
      <vt:lpstr>Symbol</vt:lpstr>
      <vt:lpstr>Times New Roman</vt:lpstr>
      <vt:lpstr>Times New Roman (Body)</vt:lpstr>
      <vt:lpstr>Office Theme</vt:lpstr>
      <vt:lpstr>ContemporaryPhotoAlbum</vt:lpstr>
      <vt:lpstr>MAP slides</vt:lpstr>
      <vt:lpstr>1_ContemporaryPhotoAlbum</vt:lpstr>
      <vt:lpstr>Equation</vt:lpstr>
      <vt:lpstr>PowerPoint Presentation</vt:lpstr>
      <vt:lpstr>PowerPoint Presentation</vt:lpstr>
      <vt:lpstr>Clarification on A.REI.12</vt:lpstr>
      <vt:lpstr>Clarification on A.CED.3</vt:lpstr>
      <vt:lpstr>Clarification on A.REI.12  and A.CED.3</vt:lpstr>
      <vt:lpstr>PowerPoint Presentation</vt:lpstr>
      <vt:lpstr>PowerPoint Presentation</vt:lpstr>
      <vt:lpstr>Standards for Mathematical Practice</vt:lpstr>
      <vt:lpstr>Visualizing Square Roots</vt:lpstr>
      <vt:lpstr>Visualizing Square Roots</vt:lpstr>
      <vt:lpstr>Naming the Algebra Tiles</vt:lpstr>
      <vt:lpstr>Algebra Tiles On-Line Power Point</vt:lpstr>
      <vt:lpstr>Algebra Tiles:  A Sampling of Prior Knowledge</vt:lpstr>
      <vt:lpstr>Multiplying Binomials Using Algebra Tiles</vt:lpstr>
      <vt:lpstr>Factoring Trinomials Using Algebra Tiles</vt:lpstr>
      <vt:lpstr>Completing the Square  Using Algebra Tiles</vt:lpstr>
      <vt:lpstr>Solving Equations by Completing the Square</vt:lpstr>
      <vt:lpstr>Lunch</vt:lpstr>
      <vt:lpstr>Seeing Dots</vt:lpstr>
      <vt:lpstr>Math in Basketball</vt:lpstr>
      <vt:lpstr>PowerPoint Presentation</vt:lpstr>
      <vt:lpstr>Math in Basketball</vt:lpstr>
      <vt:lpstr>Math in Basketball</vt:lpstr>
      <vt:lpstr>GoFAR Question</vt:lpstr>
      <vt:lpstr>GOFAR Question</vt:lpstr>
      <vt:lpstr>Forming Quadratics</vt:lpstr>
      <vt:lpstr>Forming Quadratics:  Pre-Assessment</vt:lpstr>
      <vt:lpstr>Assessing Student’s Responses</vt:lpstr>
      <vt:lpstr>Matching Dominos</vt:lpstr>
      <vt:lpstr>Sharing Work</vt:lpstr>
      <vt:lpstr>Forming Quadratics Solutions</vt:lpstr>
      <vt:lpstr>U.S. Population</vt:lpstr>
      <vt:lpstr>U.S. Population:  An Extended Look</vt:lpstr>
      <vt:lpstr>PowerPoint Presentation</vt:lpstr>
      <vt:lpstr>Content Standards</vt:lpstr>
      <vt:lpstr>Reflection</vt:lpstr>
      <vt:lpstr>Comprehensive Course Overview</vt:lpstr>
    </vt:vector>
  </TitlesOfParts>
  <Company>Metro Resa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Carla.Bidwell</dc:creator>
  <cp:lastModifiedBy>Brooke Kline</cp:lastModifiedBy>
  <cp:revision>60</cp:revision>
  <dcterms:created xsi:type="dcterms:W3CDTF">2015-04-19T15:15:27Z</dcterms:created>
  <dcterms:modified xsi:type="dcterms:W3CDTF">2017-01-03T17:15:05Z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0x010100D76AE5CABC7AB24B85B741258C32403E</vt:lpwstr>
  </property>
</Properties>
</file>