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5.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F88FFB-C7E9-47D3-BB64-0F2F5A8C5343}" type="datetimeFigureOut">
              <a:rPr lang="en-US" smtClean="0"/>
              <a:t>5/6/2015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77285F-74D6-4B46-8A40-D91EB11CC29D}" type="slidenum">
              <a:rPr lang="en-US" smtClean="0"/>
              <a:t>‹#›</a:t>
            </a:fld>
            <a:endParaRPr lang="en-US"/>
          </a:p>
        </p:txBody>
      </p:sp>
    </p:spTree>
    <p:extLst>
      <p:ext uri="{BB962C8B-B14F-4D97-AF65-F5344CB8AC3E}">
        <p14:creationId xmlns:p14="http://schemas.microsoft.com/office/powerpoint/2010/main" val="29698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http://www.bing.com/videos/search?q=what+makes+a+great+leader+kids&amp;qs=n&amp;form=QBVR&amp;pq=what+makes+a+great+leader+kids&amp;sc=1-30&amp;sp=-1&amp;sk=#view=detail&amp;mid=00808C1870987A62728C00808C1870987A62728C</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809F68B-A42C-487B-AA05-B2C2365E235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256748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65FF6B-B9CB-4097-838C-1D775EFDECB2}"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3261049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5FF6B-B9CB-4097-838C-1D775EFDECB2}"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1247284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5FF6B-B9CB-4097-838C-1D775EFDECB2}"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1628301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5FF6B-B9CB-4097-838C-1D775EFDECB2}"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35203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65FF6B-B9CB-4097-838C-1D775EFDECB2}"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274502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65FF6B-B9CB-4097-838C-1D775EFDECB2}"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318635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65FF6B-B9CB-4097-838C-1D775EFDECB2}" type="datetimeFigureOut">
              <a:rPr lang="en-US" smtClean="0"/>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3801544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5FF6B-B9CB-4097-838C-1D775EFDECB2}" type="datetimeFigureOut">
              <a:rPr lang="en-US" smtClean="0"/>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73724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5FF6B-B9CB-4097-838C-1D775EFDECB2}" type="datetimeFigureOut">
              <a:rPr lang="en-US" smtClean="0"/>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3371704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5FF6B-B9CB-4097-838C-1D775EFDECB2}"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3299411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5FF6B-B9CB-4097-838C-1D775EFDECB2}"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AE2D5-6EB4-4FD7-B98A-FD44CCF32D8F}" type="slidenum">
              <a:rPr lang="en-US" smtClean="0"/>
              <a:t>‹#›</a:t>
            </a:fld>
            <a:endParaRPr lang="en-US"/>
          </a:p>
        </p:txBody>
      </p:sp>
    </p:spTree>
    <p:extLst>
      <p:ext uri="{BB962C8B-B14F-4D97-AF65-F5344CB8AC3E}">
        <p14:creationId xmlns:p14="http://schemas.microsoft.com/office/powerpoint/2010/main" val="2305870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5FF6B-B9CB-4097-838C-1D775EFDECB2}" type="datetimeFigureOut">
              <a:rPr lang="en-US" smtClean="0"/>
              <a:t>5/6/2015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E2D5-6EB4-4FD7-B98A-FD44CCF32D8F}" type="slidenum">
              <a:rPr lang="en-US" smtClean="0"/>
              <a:t>‹#›</a:t>
            </a:fld>
            <a:endParaRPr lang="en-US"/>
          </a:p>
        </p:txBody>
      </p:sp>
    </p:spTree>
    <p:extLst>
      <p:ext uri="{BB962C8B-B14F-4D97-AF65-F5344CB8AC3E}">
        <p14:creationId xmlns:p14="http://schemas.microsoft.com/office/powerpoint/2010/main" val="2814769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bing.com/videos/search?q=MEN+ARE+BETTER+LEADERS&amp;FORM=HDRSC3#view=detail&amp;mid=AEBEAD75F10866BEF882AEBEAD75F10866BEF882"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www.itbusinessedge.com/blogs/from-under-the-rug/why-women-make-better-leaders-than-men-do.html#comment_for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7060"/>
            <a:ext cx="8229600" cy="1143000"/>
          </a:xfrm>
        </p:spPr>
        <p:txBody>
          <a:bodyPr>
            <a:normAutofit fontScale="90000"/>
          </a:bodyPr>
          <a:lstStyle/>
          <a:p>
            <a:pPr algn="l"/>
            <a:r>
              <a:rPr lang="en-US" sz="3600" b="1" dirty="0" smtClean="0">
                <a:latin typeface="Corbel" panose="020B0503020204020204" pitchFamily="34" charset="0"/>
              </a:rPr>
              <a:t>Opening</a:t>
            </a:r>
            <a:r>
              <a:rPr lang="en-US" sz="3600" b="1" dirty="0">
                <a:latin typeface="Corbel" panose="020B0503020204020204" pitchFamily="34" charset="0"/>
              </a:rPr>
              <a:t/>
            </a:r>
            <a:br>
              <a:rPr lang="en-US" sz="3600" b="1" dirty="0">
                <a:latin typeface="Corbel" panose="020B0503020204020204" pitchFamily="34" charset="0"/>
              </a:rPr>
            </a:br>
            <a:r>
              <a:rPr lang="en-US" sz="3600" b="1" dirty="0" smtClean="0">
                <a:latin typeface="Corbel" panose="020B0503020204020204" pitchFamily="34" charset="0"/>
              </a:rPr>
              <a:t>April 29, 2015</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610600" cy="5638800"/>
          </a:xfrm>
        </p:spPr>
        <p:txBody>
          <a:bodyPr>
            <a:normAutofit/>
          </a:bodyPr>
          <a:lstStyle/>
          <a:p>
            <a:pPr marL="0" lvl="0" indent="0">
              <a:buNone/>
            </a:pPr>
            <a:r>
              <a:rPr lang="en-US" sz="2400" b="1" dirty="0" smtClean="0">
                <a:latin typeface="Corbel" panose="020B0503020204020204" pitchFamily="34" charset="0"/>
              </a:rPr>
              <a:t>Does the data presented  support or refute your opinions about male versus female leadership? Explain. </a:t>
            </a:r>
            <a:r>
              <a:rPr lang="en-US" sz="2400" b="1" dirty="0" smtClean="0">
                <a:solidFill>
                  <a:srgbClr val="FF0000"/>
                </a:solidFill>
                <a:latin typeface="Corbel" panose="020B0503020204020204" pitchFamily="34" charset="0"/>
              </a:rPr>
              <a:t>Use evidence from our previous lessons to support your response. </a:t>
            </a:r>
          </a:p>
          <a:p>
            <a:pPr marL="0" lvl="0" indent="0">
              <a:buNone/>
            </a:pPr>
            <a:endParaRPr lang="en-US" sz="2500" b="1" dirty="0">
              <a:solidFill>
                <a:srgbClr val="7030A0"/>
              </a:solidFill>
              <a:latin typeface="Corbel" panose="020B0503020204020204" pitchFamily="34" charset="0"/>
            </a:endParaRPr>
          </a:p>
        </p:txBody>
      </p:sp>
      <p:pic>
        <p:nvPicPr>
          <p:cNvPr id="1026" name="Picture 2" descr="C:\Users\mam14704\AppData\Local\Microsoft\Windows\Temporary Internet Files\Content.IE5\773BTULC\leade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67458">
            <a:off x="7242532" y="282556"/>
            <a:ext cx="1309320" cy="62745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286000"/>
            <a:ext cx="7543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2198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b="1" dirty="0">
                <a:solidFill>
                  <a:srgbClr val="C00000"/>
                </a:solidFill>
                <a:latin typeface="Corbel" panose="020B0503020204020204" pitchFamily="34" charset="0"/>
                <a:ea typeface="Arial Unicode MS" panose="020B0604020202020204" pitchFamily="34" charset="-128"/>
                <a:cs typeface="Arial Unicode MS" panose="020B0604020202020204" pitchFamily="34" charset="-128"/>
              </a:rPr>
              <a:t>State Your Claim: Example</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Content Placeholder 3"/>
          <p:cNvSpPr>
            <a:spLocks noGrp="1"/>
          </p:cNvSpPr>
          <p:nvPr>
            <p:ph idx="1"/>
          </p:nvPr>
        </p:nvSpPr>
        <p:spPr>
          <a:xfrm>
            <a:off x="228600" y="1219200"/>
            <a:ext cx="8610600" cy="5410200"/>
          </a:xfrm>
        </p:spPr>
        <p:txBody>
          <a:bodyPr>
            <a:normAutofit fontScale="92500" lnSpcReduction="20000"/>
          </a:bodyPr>
          <a:lstStyle/>
          <a:p>
            <a:pPr marL="0" indent="0">
              <a:buNone/>
            </a:pPr>
            <a:r>
              <a:rPr lang="en-US" dirty="0"/>
              <a:t>Leadership is important in all areas of our lives. Female leadership is the way to go! Female leaders possess leadership traits that allow them to lead effectively. A significant amount of evidence proves that female leaders are more equipped than males. For example, female leaders are compassionate, organized, and great listeners. They understand the importance of caring about the people they led and actively listening. They also understand how being organized can help a group of people soar! Although men are confident and hardworking, female leaders bring more to the table. Without a doubt, I support female leadership.</a:t>
            </a:r>
          </a:p>
          <a:p>
            <a:endParaRPr lang="en-US" dirty="0"/>
          </a:p>
        </p:txBody>
      </p:sp>
    </p:spTree>
    <p:extLst>
      <p:ext uri="{BB962C8B-B14F-4D97-AF65-F5344CB8AC3E}">
        <p14:creationId xmlns:p14="http://schemas.microsoft.com/office/powerpoint/2010/main" val="3483241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600" b="1" dirty="0" smtClean="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State Your Claim: Example</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Content Placeholder 4"/>
          <p:cNvSpPr>
            <a:spLocks noGrp="1"/>
          </p:cNvSpPr>
          <p:nvPr>
            <p:ph idx="1"/>
          </p:nvPr>
        </p:nvSpPr>
        <p:spPr>
          <a:xfrm>
            <a:off x="76200" y="1066800"/>
            <a:ext cx="8915400" cy="5334000"/>
          </a:xfrm>
        </p:spPr>
        <p:txBody>
          <a:bodyPr>
            <a:normAutofit/>
          </a:bodyPr>
          <a:lstStyle/>
          <a:p>
            <a:pPr marL="0" indent="0">
              <a:buNone/>
            </a:pPr>
            <a:r>
              <a:rPr lang="en-US" dirty="0"/>
              <a:t>Male leadership rocks! They are confident, decisive, and ambitious. A male leader knows when to speak up and take control. For example, think about a male lead scientist who has been charged with leading a team. This male would easily begin planning for the group and confidently see the plan through. He would also motivate the group to work hard and stick to the plan. Although women can be caring and great organizer, a male is needed to any job done. Male leadership makes the ultimate difference. </a:t>
            </a:r>
          </a:p>
          <a:p>
            <a:endParaRPr lang="en-US" dirty="0"/>
          </a:p>
        </p:txBody>
      </p:sp>
    </p:spTree>
    <p:extLst>
      <p:ext uri="{BB962C8B-B14F-4D97-AF65-F5344CB8AC3E}">
        <p14:creationId xmlns:p14="http://schemas.microsoft.com/office/powerpoint/2010/main" val="332131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b="1" dirty="0" smtClean="0">
                <a:solidFill>
                  <a:srgbClr val="7030A0"/>
                </a:solidFill>
                <a:latin typeface="Corbel" panose="020B0503020204020204" pitchFamily="34" charset="0"/>
                <a:ea typeface="Arial Unicode MS" panose="020B0604020202020204" pitchFamily="34" charset="-128"/>
                <a:cs typeface="Arial Unicode MS" panose="020B0604020202020204" pitchFamily="34" charset="-128"/>
              </a:rPr>
              <a:t>Work Session: Check In!</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0" indent="0" algn="ctr">
              <a:buNone/>
            </a:pPr>
            <a:endParaRPr lang="en-US" sz="6000" b="1" dirty="0">
              <a:solidFill>
                <a:srgbClr val="00B0F0"/>
              </a:solidFill>
              <a:latin typeface="Corbel" panose="020B0503020204020204" pitchFamily="34" charset="0"/>
            </a:endParaRPr>
          </a:p>
        </p:txBody>
      </p:sp>
      <p:pic>
        <p:nvPicPr>
          <p:cNvPr id="3075" name="Picture 3" descr="C:\Users\mam14704\AppData\Local\Microsoft\Windows\Temporary Internet Files\Content.IE5\N5IDOERZ\interactive-writ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958290">
            <a:off x="7391400" y="5029200"/>
            <a:ext cx="151638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mam14704\AppData\Local\Microsoft\Windows\Temporary Internet Files\Content.IE5\5A56PK6U\green-check[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1600200"/>
            <a:ext cx="28956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105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191000"/>
            <a:ext cx="7772400" cy="1470025"/>
          </a:xfrm>
        </p:spPr>
        <p:txBody>
          <a:bodyPr>
            <a:noAutofit/>
          </a:bodyPr>
          <a:lstStyle/>
          <a:p>
            <a:r>
              <a:rPr lang="en-US" sz="3200" b="1" dirty="0" smtClean="0">
                <a:solidFill>
                  <a:srgbClr val="00B0F0"/>
                </a:solidFill>
                <a:latin typeface="Corbel" panose="020B0503020204020204" pitchFamily="34" charset="0"/>
              </a:rPr>
              <a:t>Purpose: </a:t>
            </a:r>
            <a:r>
              <a:rPr lang="en-US" sz="3200" b="1" dirty="0" smtClean="0">
                <a:solidFill>
                  <a:srgbClr val="7030A0"/>
                </a:solidFill>
                <a:latin typeface="Corbel" panose="020B0503020204020204" pitchFamily="34" charset="0"/>
              </a:rPr>
              <a:t>To engage in a collaborative discussion</a:t>
            </a:r>
            <a:r>
              <a:rPr lang="en-US" sz="3200" b="1" dirty="0">
                <a:solidFill>
                  <a:srgbClr val="7030A0"/>
                </a:solidFill>
                <a:latin typeface="Corbel" panose="020B0503020204020204" pitchFamily="34" charset="0"/>
              </a:rPr>
              <a:t> </a:t>
            </a:r>
            <a:r>
              <a:rPr lang="en-US" sz="3200" b="1" dirty="0" smtClean="0">
                <a:solidFill>
                  <a:srgbClr val="7030A0"/>
                </a:solidFill>
                <a:latin typeface="Corbel" panose="020B0503020204020204" pitchFamily="34" charset="0"/>
              </a:rPr>
              <a:t>that develops and challenges our current opinions and thoughts. </a:t>
            </a:r>
            <a:br>
              <a:rPr lang="en-US" sz="3200" b="1" dirty="0" smtClean="0">
                <a:solidFill>
                  <a:srgbClr val="7030A0"/>
                </a:solidFill>
                <a:latin typeface="Corbel" panose="020B0503020204020204" pitchFamily="34" charset="0"/>
              </a:rPr>
            </a:br>
            <a:endParaRPr lang="en-US" sz="2800" b="1" dirty="0">
              <a:solidFill>
                <a:srgbClr val="7030A0"/>
              </a:solidFill>
              <a:latin typeface="Corbel" panose="020B0503020204020204" pitchFamily="34" charset="0"/>
            </a:endParaRPr>
          </a:p>
        </p:txBody>
      </p:sp>
      <p:sp>
        <p:nvSpPr>
          <p:cNvPr id="3" name="Subtitle 2"/>
          <p:cNvSpPr>
            <a:spLocks noGrp="1"/>
          </p:cNvSpPr>
          <p:nvPr>
            <p:ph type="subTitle" idx="1"/>
          </p:nvPr>
        </p:nvSpPr>
        <p:spPr>
          <a:xfrm>
            <a:off x="2362958" y="2971800"/>
            <a:ext cx="6400800" cy="1752600"/>
          </a:xfrm>
        </p:spPr>
        <p:txBody>
          <a:bodyPr>
            <a:normAutofit/>
          </a:bodyPr>
          <a:lstStyle/>
          <a:p>
            <a:endParaRPr lang="en-US" dirty="0" smtClean="0">
              <a:hlinkClick r:id="rId2"/>
            </a:endParaRPr>
          </a:p>
          <a:p>
            <a:endParaRPr lang="en-US" dirty="0"/>
          </a:p>
          <a:p>
            <a:endParaRPr lang="en-US" dirty="0"/>
          </a:p>
        </p:txBody>
      </p:sp>
      <p:pic>
        <p:nvPicPr>
          <p:cNvPr id="3074" name="Picture 2" descr="C:\Users\mam14704\AppData\Local\Microsoft\Windows\Temporary Internet Files\Content.IE5\MSO04DMN\cellphon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53111">
            <a:off x="3276026" y="1189825"/>
            <a:ext cx="2059305" cy="24765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19478" y="145412"/>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00B0F0"/>
                </a:solidFill>
                <a:latin typeface="Corbel" panose="020B0503020204020204" pitchFamily="34" charset="0"/>
              </a:rPr>
              <a:t>Activator: Let’s </a:t>
            </a:r>
            <a:r>
              <a:rPr lang="en-US" sz="3200" b="1" dirty="0" smtClean="0">
                <a:solidFill>
                  <a:srgbClr val="7030A0"/>
                </a:solidFill>
                <a:latin typeface="Corbel" panose="020B0503020204020204" pitchFamily="34" charset="0"/>
              </a:rPr>
              <a:t>KAHOOT</a:t>
            </a:r>
            <a:r>
              <a:rPr lang="en-US" sz="3200" b="1" dirty="0" smtClean="0">
                <a:solidFill>
                  <a:srgbClr val="00B0F0"/>
                </a:solidFill>
                <a:latin typeface="Corbel" panose="020B0503020204020204" pitchFamily="34" charset="0"/>
              </a:rPr>
              <a:t> &amp; Discuss!</a:t>
            </a:r>
            <a:br>
              <a:rPr lang="en-US" sz="3200" b="1" dirty="0" smtClean="0">
                <a:solidFill>
                  <a:srgbClr val="00B0F0"/>
                </a:solidFill>
                <a:latin typeface="Corbel" panose="020B0503020204020204" pitchFamily="34" charset="0"/>
              </a:rPr>
            </a:br>
            <a:endParaRPr lang="en-US" sz="2800" b="1" dirty="0">
              <a:solidFill>
                <a:srgbClr val="00B0F0"/>
              </a:solidFill>
              <a:latin typeface="Corbel" panose="020B0503020204020204" pitchFamily="34" charset="0"/>
            </a:endParaRPr>
          </a:p>
        </p:txBody>
      </p:sp>
    </p:spTree>
    <p:extLst>
      <p:ext uri="{BB962C8B-B14F-4D97-AF65-F5344CB8AC3E}">
        <p14:creationId xmlns:p14="http://schemas.microsoft.com/office/powerpoint/2010/main" val="1342727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latin typeface="Corbel" panose="020B0503020204020204" pitchFamily="34" charset="0"/>
              </a:rPr>
              <a:t>Closing: Collaborative Sharing</a:t>
            </a:r>
            <a:endParaRPr lang="en-US" b="1" dirty="0">
              <a:solidFill>
                <a:srgbClr val="7030A0"/>
              </a:solidFill>
              <a:latin typeface="Corbel" panose="020B0503020204020204" pitchFamily="34" charset="0"/>
            </a:endParaRPr>
          </a:p>
        </p:txBody>
      </p:sp>
      <p:sp>
        <p:nvSpPr>
          <p:cNvPr id="3" name="Subtitle 2"/>
          <p:cNvSpPr>
            <a:spLocks noGrp="1"/>
          </p:cNvSpPr>
          <p:nvPr>
            <p:ph idx="1"/>
          </p:nvPr>
        </p:nvSpPr>
        <p:spPr>
          <a:xfrm>
            <a:off x="228600" y="1523999"/>
            <a:ext cx="8686800" cy="5031701"/>
          </a:xfrm>
        </p:spPr>
        <p:txBody>
          <a:bodyPr>
            <a:normAutofit/>
          </a:bodyPr>
          <a:lstStyle/>
          <a:p>
            <a:pPr marL="0" indent="0" algn="ctr">
              <a:buNone/>
            </a:pPr>
            <a:r>
              <a:rPr lang="en-US" b="1" dirty="0" smtClean="0">
                <a:solidFill>
                  <a:srgbClr val="C00000"/>
                </a:solidFill>
                <a:latin typeface="Corbel" panose="020B0503020204020204" pitchFamily="34" charset="0"/>
              </a:rPr>
              <a:t>Collaborative Sharing Accountable Talk Prompts:</a:t>
            </a:r>
          </a:p>
          <a:p>
            <a:pPr marL="0" indent="0">
              <a:buNone/>
            </a:pPr>
            <a:r>
              <a:rPr lang="en-US" sz="3600" dirty="0" smtClean="0">
                <a:latin typeface="Corbel" panose="020B0503020204020204" pitchFamily="34" charset="0"/>
              </a:rPr>
              <a:t>-The evidence I’ve collected is relevant because…</a:t>
            </a:r>
          </a:p>
          <a:p>
            <a:pPr marL="0" indent="0">
              <a:buNone/>
            </a:pPr>
            <a:r>
              <a:rPr lang="en-US" sz="3600" dirty="0">
                <a:latin typeface="Corbel" panose="020B0503020204020204" pitchFamily="34" charset="0"/>
              </a:rPr>
              <a:t>-The resources or evidence that have influenced my thinking most are… </a:t>
            </a:r>
            <a:endParaRPr lang="en-US" sz="3600" dirty="0" smtClean="0">
              <a:latin typeface="Corbel" panose="020B0503020204020204" pitchFamily="34" charset="0"/>
            </a:endParaRPr>
          </a:p>
          <a:p>
            <a:pPr marL="0" indent="0">
              <a:buNone/>
            </a:pPr>
            <a:r>
              <a:rPr lang="en-US" sz="3600" dirty="0" smtClean="0">
                <a:latin typeface="Corbel" panose="020B0503020204020204" pitchFamily="34" charset="0"/>
              </a:rPr>
              <a:t>-I feel strongly that…</a:t>
            </a:r>
            <a:endParaRPr lang="en-US" sz="3600" dirty="0">
              <a:latin typeface="Corbel" panose="020B0503020204020204" pitchFamily="34" charset="0"/>
            </a:endParaRPr>
          </a:p>
          <a:p>
            <a:pPr marL="0" indent="0">
              <a:buNone/>
            </a:pPr>
            <a:r>
              <a:rPr lang="en-US" sz="3600" dirty="0" smtClean="0">
                <a:latin typeface="Corbel" panose="020B0503020204020204" pitchFamily="34" charset="0"/>
              </a:rPr>
              <a:t>-I am still interested in…</a:t>
            </a:r>
            <a:endParaRPr lang="en-US" sz="3600" dirty="0">
              <a:latin typeface="Corbel" panose="020B0503020204020204" pitchFamily="34" charset="0"/>
            </a:endParaRPr>
          </a:p>
        </p:txBody>
      </p:sp>
      <p:pic>
        <p:nvPicPr>
          <p:cNvPr id="4098" name="Picture 2" descr="C:\Users\mam14704\AppData\Local\Microsoft\Windows\Temporary Internet Files\Content.IE5\773BTULC\Stick-figure-female-2-11606-lar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2560">
            <a:off x="8073228" y="6139745"/>
            <a:ext cx="550191" cy="61418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mam14704\AppData\Local\Microsoft\Windows\Temporary Internet Files\Content.IE5\773BTULC\Stick-figure-male-2-11608-lar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651849">
            <a:off x="7331723" y="6059527"/>
            <a:ext cx="478117" cy="583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193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Corbel" panose="020B0503020204020204" pitchFamily="34" charset="0"/>
              </a:rPr>
              <a:t>Opening:</a:t>
            </a:r>
            <a:br>
              <a:rPr lang="en-US" b="1" dirty="0" smtClean="0">
                <a:latin typeface="Corbel" panose="020B0503020204020204" pitchFamily="34" charset="0"/>
              </a:rPr>
            </a:br>
            <a:r>
              <a:rPr lang="en-US" b="1" dirty="0" smtClean="0">
                <a:latin typeface="Corbel" panose="020B0503020204020204" pitchFamily="34" charset="0"/>
              </a:rPr>
              <a:t>Reading Mini Lesson</a:t>
            </a:r>
            <a:endParaRPr lang="en-US" b="1" dirty="0">
              <a:latin typeface="Corbel" panose="020B0503020204020204" pitchFamily="34" charset="0"/>
            </a:endParaRPr>
          </a:p>
        </p:txBody>
      </p:sp>
      <p:sp>
        <p:nvSpPr>
          <p:cNvPr id="3" name="Content Placeholder 2"/>
          <p:cNvSpPr>
            <a:spLocks noGrp="1"/>
          </p:cNvSpPr>
          <p:nvPr>
            <p:ph idx="1"/>
          </p:nvPr>
        </p:nvSpPr>
        <p:spPr>
          <a:xfrm>
            <a:off x="256176" y="1447800"/>
            <a:ext cx="8458200" cy="5257800"/>
          </a:xfrm>
        </p:spPr>
        <p:txBody>
          <a:bodyPr>
            <a:normAutofit/>
          </a:bodyPr>
          <a:lstStyle/>
          <a:p>
            <a:pPr marL="0" indent="0" algn="ctr">
              <a:buNone/>
            </a:pPr>
            <a:r>
              <a:rPr lang="en-US" dirty="0" smtClean="0">
                <a:latin typeface="Corbel" panose="020B0503020204020204" pitchFamily="34" charset="0"/>
              </a:rPr>
              <a:t>Text: Blog Post (Male Versus Female Leadership)</a:t>
            </a:r>
          </a:p>
          <a:p>
            <a:pPr marL="0" indent="0" algn="ctr">
              <a:buNone/>
            </a:pPr>
            <a:endParaRPr lang="en-US" dirty="0">
              <a:latin typeface="Corbel" panose="020B0503020204020204" pitchFamily="34" charset="0"/>
            </a:endParaRPr>
          </a:p>
          <a:p>
            <a:pPr marL="0" indent="0" algn="ctr">
              <a:buNone/>
            </a:pPr>
            <a:r>
              <a:rPr lang="en-US" b="1" dirty="0" smtClean="0">
                <a:solidFill>
                  <a:srgbClr val="FF0000"/>
                </a:solidFill>
                <a:latin typeface="Corbel" panose="020B0503020204020204" pitchFamily="34" charset="0"/>
              </a:rPr>
              <a:t>During Reading: </a:t>
            </a:r>
            <a:r>
              <a:rPr lang="en-US" dirty="0" smtClean="0">
                <a:latin typeface="Corbel" panose="020B0503020204020204" pitchFamily="34" charset="0"/>
              </a:rPr>
              <a:t>Annotate points that support or refute your opinion.</a:t>
            </a:r>
          </a:p>
          <a:p>
            <a:pPr marL="0" indent="0" algn="ctr">
              <a:buNone/>
            </a:pPr>
            <a:endParaRPr lang="en-US" dirty="0">
              <a:latin typeface="Corbel" panose="020B0503020204020204" pitchFamily="34" charset="0"/>
            </a:endParaRPr>
          </a:p>
          <a:p>
            <a:pPr marL="0" indent="0" algn="ctr">
              <a:buNone/>
            </a:pPr>
            <a:r>
              <a:rPr lang="en-US" b="1" dirty="0" smtClean="0">
                <a:solidFill>
                  <a:srgbClr val="FF0000"/>
                </a:solidFill>
                <a:latin typeface="Corbel" panose="020B0503020204020204" pitchFamily="34" charset="0"/>
              </a:rPr>
              <a:t>After Reading: </a:t>
            </a:r>
            <a:r>
              <a:rPr lang="en-US" dirty="0" smtClean="0">
                <a:latin typeface="Corbel" panose="020B0503020204020204" pitchFamily="34" charset="0"/>
              </a:rPr>
              <a:t>This text will become an additional piece of evidence to support you during the writing work session.</a:t>
            </a:r>
          </a:p>
          <a:p>
            <a:pPr marL="0" indent="0">
              <a:buNone/>
            </a:pPr>
            <a:endParaRPr lang="en-US" dirty="0">
              <a:latin typeface="Corbel" panose="020B0503020204020204" pitchFamily="34" charset="0"/>
            </a:endParaRPr>
          </a:p>
        </p:txBody>
      </p:sp>
      <p:pic>
        <p:nvPicPr>
          <p:cNvPr id="1026" name="Picture 2" descr="C:\Users\mam14704\AppData\Local\Microsoft\Windows\Temporary Internet Files\Content.IE5\773BTULC\lead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67458">
            <a:off x="6544237" y="96991"/>
            <a:ext cx="2055679" cy="134647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mam14704\AppData\Local\Microsoft\Windows\Temporary Internet Files\Content.IE5\MSO04DMN\2325865367_13993ccdc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3117" y="3192780"/>
            <a:ext cx="1581150" cy="1101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600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Corbel" panose="020B0503020204020204" pitchFamily="34" charset="0"/>
              </a:rPr>
              <a:t>Opening:</a:t>
            </a:r>
            <a:br>
              <a:rPr lang="en-US" b="1" dirty="0" smtClean="0">
                <a:latin typeface="Corbel" panose="020B0503020204020204" pitchFamily="34" charset="0"/>
              </a:rPr>
            </a:br>
            <a:r>
              <a:rPr lang="en-US" b="1" dirty="0" smtClean="0">
                <a:latin typeface="Corbel" panose="020B0503020204020204" pitchFamily="34" charset="0"/>
              </a:rPr>
              <a:t>Reading Mini Lesson</a:t>
            </a:r>
            <a:endParaRPr lang="en-US" b="1" dirty="0">
              <a:latin typeface="Corbel" panose="020B0503020204020204" pitchFamily="34" charset="0"/>
            </a:endParaRPr>
          </a:p>
        </p:txBody>
      </p:sp>
      <p:sp>
        <p:nvSpPr>
          <p:cNvPr id="3" name="Content Placeholder 2"/>
          <p:cNvSpPr>
            <a:spLocks noGrp="1"/>
          </p:cNvSpPr>
          <p:nvPr>
            <p:ph idx="1"/>
          </p:nvPr>
        </p:nvSpPr>
        <p:spPr>
          <a:xfrm>
            <a:off x="256176" y="1447800"/>
            <a:ext cx="8458200" cy="5257800"/>
          </a:xfrm>
        </p:spPr>
        <p:txBody>
          <a:bodyPr>
            <a:normAutofit/>
          </a:bodyPr>
          <a:lstStyle/>
          <a:p>
            <a:pPr marL="0" indent="0" algn="ctr">
              <a:buNone/>
            </a:pPr>
            <a:r>
              <a:rPr lang="en-US" dirty="0" smtClean="0">
                <a:latin typeface="Corbel" panose="020B0503020204020204" pitchFamily="34" charset="0"/>
              </a:rPr>
              <a:t>Text: Blog Post (Male Versus Female Leadership)</a:t>
            </a:r>
          </a:p>
          <a:p>
            <a:pPr marL="0" indent="0" algn="ctr">
              <a:buNone/>
            </a:pPr>
            <a:endParaRPr lang="en-US" dirty="0">
              <a:latin typeface="Corbel" panose="020B0503020204020204" pitchFamily="34" charset="0"/>
            </a:endParaRPr>
          </a:p>
          <a:p>
            <a:pPr marL="0" indent="0">
              <a:buNone/>
            </a:pPr>
            <a:endParaRPr lang="en-US" dirty="0">
              <a:latin typeface="Corbel" panose="020B0503020204020204" pitchFamily="34" charset="0"/>
            </a:endParaRPr>
          </a:p>
        </p:txBody>
      </p:sp>
      <p:pic>
        <p:nvPicPr>
          <p:cNvPr id="1026" name="Picture 2" descr="C:\Users\mam14704\AppData\Local\Microsoft\Windows\Temporary Internet Files\Content.IE5\773BTULC\lead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67458">
            <a:off x="6544237" y="96991"/>
            <a:ext cx="2055679" cy="134647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mam14704\AppData\Local\Microsoft\Windows\Temporary Internet Files\Content.IE5\MSO04DMN\2325865367_13993ccdc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3424" y="6095999"/>
            <a:ext cx="790575" cy="74485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602785291"/>
              </p:ext>
            </p:extLst>
          </p:nvPr>
        </p:nvGraphicFramePr>
        <p:xfrm>
          <a:off x="457200" y="2133600"/>
          <a:ext cx="8229600" cy="4206240"/>
        </p:xfrm>
        <a:graphic>
          <a:graphicData uri="http://schemas.openxmlformats.org/drawingml/2006/table">
            <a:tbl>
              <a:tblPr/>
              <a:tblGrid>
                <a:gridCol w="8229600"/>
              </a:tblGrid>
              <a:tr h="4038600">
                <a:tc>
                  <a:txBody>
                    <a:bodyPr/>
                    <a:lstStyle/>
                    <a:p>
                      <a:pPr marL="270510" marR="0" algn="l">
                        <a:lnSpc>
                          <a:spcPct val="115000"/>
                        </a:lnSpc>
                        <a:spcBef>
                          <a:spcPts val="0"/>
                        </a:spcBef>
                        <a:spcAft>
                          <a:spcPts val="0"/>
                        </a:spcAft>
                      </a:pPr>
                      <a:r>
                        <a:rPr lang="en-US" sz="2000" b="1" dirty="0">
                          <a:effectLst/>
                          <a:latin typeface="Times New Roman"/>
                          <a:ea typeface="Times New Roman"/>
                          <a:cs typeface="Times New Roman"/>
                        </a:rPr>
                        <a:t>Blog Post #</a:t>
                      </a:r>
                      <a:r>
                        <a:rPr lang="en-US" sz="2000" b="1" dirty="0" smtClean="0">
                          <a:effectLst/>
                          <a:latin typeface="Times New Roman"/>
                          <a:ea typeface="Times New Roman"/>
                          <a:cs typeface="Times New Roman"/>
                        </a:rPr>
                        <a:t>1 </a:t>
                      </a:r>
                      <a:r>
                        <a:rPr lang="en-US" sz="2000" b="1" dirty="0" smtClean="0">
                          <a:solidFill>
                            <a:srgbClr val="FFFFFF"/>
                          </a:solidFill>
                          <a:effectLst/>
                          <a:latin typeface="Times New Roman"/>
                          <a:ea typeface="Times New Roman"/>
                          <a:cs typeface="Times New Roman"/>
                          <a:hlinkClick r:id="rId4"/>
                        </a:rPr>
                        <a:t>Leave </a:t>
                      </a:r>
                      <a:r>
                        <a:rPr lang="en-US" sz="2000" b="1" dirty="0">
                          <a:solidFill>
                            <a:srgbClr val="FFFFFF"/>
                          </a:solidFill>
                          <a:effectLst/>
                          <a:latin typeface="Times New Roman"/>
                          <a:ea typeface="Times New Roman"/>
                          <a:cs typeface="Times New Roman"/>
                          <a:hlinkClick r:id="rId4"/>
                        </a:rPr>
                        <a:t>a comment on this blog post</a:t>
                      </a:r>
                      <a:endParaRPr lang="en-US" sz="1800" dirty="0">
                        <a:effectLst/>
                        <a:latin typeface="Calibri"/>
                        <a:ea typeface="Calibri"/>
                        <a:cs typeface="Times New Roman"/>
                      </a:endParaRPr>
                    </a:p>
                    <a:p>
                      <a:pPr marL="270510" marR="0" algn="l">
                        <a:lnSpc>
                          <a:spcPct val="115000"/>
                        </a:lnSpc>
                        <a:spcBef>
                          <a:spcPts val="0"/>
                        </a:spcBef>
                        <a:spcAft>
                          <a:spcPts val="0"/>
                        </a:spcAft>
                      </a:pPr>
                      <a:r>
                        <a:rPr lang="en-US" sz="2000" dirty="0">
                          <a:effectLst/>
                          <a:latin typeface="Times New Roman"/>
                          <a:ea typeface="Times New Roman"/>
                          <a:cs typeface="Times New Roman"/>
                        </a:rPr>
                        <a:t>Mar 31, 2014 12:13 PM </a:t>
                      </a:r>
                      <a:endParaRPr lang="en-US" sz="1800" dirty="0">
                        <a:effectLst/>
                        <a:latin typeface="Calibri"/>
                        <a:ea typeface="Calibri"/>
                        <a:cs typeface="Times New Roman"/>
                      </a:endParaRPr>
                    </a:p>
                    <a:p>
                      <a:pPr marL="270510" marR="0" algn="l">
                        <a:lnSpc>
                          <a:spcPct val="115000"/>
                        </a:lnSpc>
                        <a:spcBef>
                          <a:spcPts val="0"/>
                        </a:spcBef>
                        <a:spcAft>
                          <a:spcPts val="0"/>
                        </a:spcAft>
                      </a:pPr>
                      <a:r>
                        <a:rPr lang="en-US" sz="2000" dirty="0">
                          <a:effectLst/>
                          <a:latin typeface="Times New Roman"/>
                          <a:ea typeface="Times New Roman"/>
                          <a:cs typeface="Times New Roman"/>
                        </a:rPr>
                        <a:t>In my 34+ years in the industry, I've seen male and female team and company leadership. I've seen good and bad on both sides. It all comes down to personality traits, charisma, and trust. If you trust your leadership and if they demonstrate vision, competence and fairness, it is easy to follow them. If not, not. Overall, I've seen a tiny advantage to the male side over the female side, but I suspect that's merely an artifact of society's past bias in favor of male leaders and the greater number of male leaders, rather than any real quality of leadership or gender. Leadership, like all such endeavors, is a human-powered activity. In the end, if you have the native talent and skills to be a great leader, you can be - male or female. </a:t>
                      </a:r>
                      <a:r>
                        <a:rPr lang="en-US" sz="2000" dirty="0">
                          <a:solidFill>
                            <a:srgbClr val="0000FF"/>
                          </a:solidFill>
                          <a:effectLst/>
                          <a:latin typeface="Times New Roman"/>
                          <a:ea typeface="Times New Roman"/>
                          <a:cs typeface="Times New Roman"/>
                          <a:hlinkClick r:id="rId4"/>
                        </a:rPr>
                        <a:t>Reply</a:t>
                      </a:r>
                      <a:endParaRPr lang="en-US" sz="1800" dirty="0">
                        <a:effectLst/>
                        <a:latin typeface="Calibri"/>
                        <a:ea typeface="Calibri"/>
                        <a:cs typeface="Times New Roman"/>
                      </a:endParaRPr>
                    </a:p>
                  </a:txBody>
                  <a:tcPr marL="114300" marR="114300" marT="0" marB="0">
                    <a:lnL>
                      <a:noFill/>
                    </a:lnL>
                    <a:lnR>
                      <a:noFill/>
                    </a:lnR>
                    <a:lnT>
                      <a:noFill/>
                    </a:lnT>
                    <a:lnB>
                      <a:noFill/>
                    </a:lnB>
                  </a:tcPr>
                </a:tc>
              </a:tr>
            </a:tbl>
          </a:graphicData>
        </a:graphic>
      </p:graphicFrame>
      <p:pic>
        <p:nvPicPr>
          <p:cNvPr id="3073" name="Picture 7" descr="Aliphati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5552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7875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Corbel" panose="020B0503020204020204" pitchFamily="34" charset="0"/>
              </a:rPr>
              <a:t>Opening:</a:t>
            </a:r>
            <a:br>
              <a:rPr lang="en-US" b="1" dirty="0" smtClean="0">
                <a:latin typeface="Corbel" panose="020B0503020204020204" pitchFamily="34" charset="0"/>
              </a:rPr>
            </a:br>
            <a:r>
              <a:rPr lang="en-US" b="1" dirty="0" smtClean="0">
                <a:latin typeface="Corbel" panose="020B0503020204020204" pitchFamily="34" charset="0"/>
              </a:rPr>
              <a:t>Reading Mini Lesson</a:t>
            </a:r>
            <a:endParaRPr lang="en-US" b="1" dirty="0">
              <a:latin typeface="Corbel" panose="020B0503020204020204" pitchFamily="34" charset="0"/>
            </a:endParaRPr>
          </a:p>
        </p:txBody>
      </p:sp>
      <p:sp>
        <p:nvSpPr>
          <p:cNvPr id="3" name="Content Placeholder 2"/>
          <p:cNvSpPr>
            <a:spLocks noGrp="1"/>
          </p:cNvSpPr>
          <p:nvPr>
            <p:ph idx="1"/>
          </p:nvPr>
        </p:nvSpPr>
        <p:spPr>
          <a:xfrm>
            <a:off x="256176" y="1447800"/>
            <a:ext cx="8458200" cy="5257800"/>
          </a:xfrm>
        </p:spPr>
        <p:txBody>
          <a:bodyPr>
            <a:normAutofit/>
          </a:bodyPr>
          <a:lstStyle/>
          <a:p>
            <a:pPr marL="0" indent="0" algn="ctr">
              <a:buNone/>
            </a:pPr>
            <a:r>
              <a:rPr lang="en-US" dirty="0" smtClean="0">
                <a:latin typeface="Corbel" panose="020B0503020204020204" pitchFamily="34" charset="0"/>
              </a:rPr>
              <a:t>Text: Blog Post (Male Versus Female Leadership)</a:t>
            </a:r>
          </a:p>
          <a:p>
            <a:pPr marL="0" indent="0" algn="ctr">
              <a:buNone/>
            </a:pPr>
            <a:endParaRPr lang="en-US" dirty="0">
              <a:latin typeface="Corbel" panose="020B0503020204020204" pitchFamily="34" charset="0"/>
            </a:endParaRPr>
          </a:p>
          <a:p>
            <a:pPr marL="0" indent="0">
              <a:buNone/>
            </a:pPr>
            <a:endParaRPr lang="en-US" dirty="0">
              <a:latin typeface="Corbel" panose="020B0503020204020204" pitchFamily="34" charset="0"/>
            </a:endParaRPr>
          </a:p>
        </p:txBody>
      </p:sp>
      <p:pic>
        <p:nvPicPr>
          <p:cNvPr id="1026" name="Picture 2" descr="C:\Users\mam14704\AppData\Local\Microsoft\Windows\Temporary Internet Files\Content.IE5\773BTULC\lead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67458">
            <a:off x="6544237" y="96991"/>
            <a:ext cx="2055679" cy="13464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am14704\AppData\Local\Microsoft\Windows\Temporary Internet Files\Content.IE5\2XHQGZNW\Blank-sticky-note-9095-medium[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48000"/>
            <a:ext cx="36576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C:\Users\mam14704\AppData\Local\Microsoft\Windows\Temporary Internet Files\Content.IE5\2XHQGZNW\Blank-sticky-note-9095-medium[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905000"/>
            <a:ext cx="3124200" cy="254889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mam14704\AppData\Local\Microsoft\Windows\Temporary Internet Files\Content.IE5\2XHQGZNW\Blank-sticky-note-9095-medium[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114800"/>
            <a:ext cx="3352800" cy="264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252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atin typeface="Corbel" panose="020B0503020204020204" pitchFamily="34" charset="0"/>
              </a:rPr>
              <a:t>Focus Standards</a:t>
            </a:r>
            <a:endParaRPr lang="en-US" b="1" dirty="0">
              <a:latin typeface="Corbel" panose="020B0503020204020204" pitchFamily="34" charset="0"/>
            </a:endParaRPr>
          </a:p>
        </p:txBody>
      </p:sp>
      <p:sp>
        <p:nvSpPr>
          <p:cNvPr id="3" name="Content Placeholder 2"/>
          <p:cNvSpPr>
            <a:spLocks noGrp="1"/>
          </p:cNvSpPr>
          <p:nvPr>
            <p:ph idx="1"/>
          </p:nvPr>
        </p:nvSpPr>
        <p:spPr>
          <a:xfrm>
            <a:off x="256176" y="1447800"/>
            <a:ext cx="8458200" cy="5257800"/>
          </a:xfrm>
        </p:spPr>
        <p:txBody>
          <a:bodyPr>
            <a:normAutofit/>
          </a:bodyPr>
          <a:lstStyle/>
          <a:p>
            <a:r>
              <a:rPr lang="en-US" b="1" dirty="0" smtClean="0">
                <a:latin typeface="Corbel" panose="020B0503020204020204" pitchFamily="34" charset="0"/>
              </a:rPr>
              <a:t>Trace </a:t>
            </a:r>
            <a:r>
              <a:rPr lang="en-US" b="1" dirty="0">
                <a:latin typeface="Corbel" panose="020B0503020204020204" pitchFamily="34" charset="0"/>
              </a:rPr>
              <a:t>and evaluate </a:t>
            </a:r>
            <a:r>
              <a:rPr lang="en-US" dirty="0">
                <a:latin typeface="Corbel" panose="020B0503020204020204" pitchFamily="34" charset="0"/>
              </a:rPr>
              <a:t>the argument and specific claims in a text, assessing </a:t>
            </a:r>
            <a:r>
              <a:rPr lang="en-US" dirty="0" smtClean="0">
                <a:latin typeface="Corbel" panose="020B0503020204020204" pitchFamily="34" charset="0"/>
              </a:rPr>
              <a:t>whether the </a:t>
            </a:r>
            <a:r>
              <a:rPr lang="en-US" dirty="0">
                <a:latin typeface="Corbel" panose="020B0503020204020204" pitchFamily="34" charset="0"/>
              </a:rPr>
              <a:t>evidence is relevant and sufficient to support the </a:t>
            </a:r>
            <a:r>
              <a:rPr lang="en-US" dirty="0" smtClean="0">
                <a:latin typeface="Corbel" panose="020B0503020204020204" pitchFamily="34" charset="0"/>
              </a:rPr>
              <a:t>claims</a:t>
            </a:r>
            <a:r>
              <a:rPr lang="en-US" dirty="0">
                <a:latin typeface="Corbel" panose="020B0503020204020204" pitchFamily="34" charset="0"/>
              </a:rPr>
              <a:t>.</a:t>
            </a:r>
            <a:endParaRPr lang="en-US" dirty="0" smtClean="0">
              <a:latin typeface="Corbel" panose="020B0503020204020204" pitchFamily="34" charset="0"/>
            </a:endParaRPr>
          </a:p>
        </p:txBody>
      </p:sp>
      <p:pic>
        <p:nvPicPr>
          <p:cNvPr id="1026" name="Picture 2" descr="C:\Users\mam14704\AppData\Local\Microsoft\Windows\Temporary Internet Files\Content.IE5\773BTULC\lead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67458">
            <a:off x="6544237" y="96991"/>
            <a:ext cx="2055679" cy="1346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44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6670"/>
            <a:ext cx="8229600" cy="1143000"/>
          </a:xfrm>
        </p:spPr>
        <p:txBody>
          <a:bodyPr>
            <a:noAutofit/>
          </a:bodyPr>
          <a:lstStyle/>
          <a:p>
            <a:pPr algn="l"/>
            <a:r>
              <a:rPr lang="en-US" sz="2000" b="1" dirty="0" smtClean="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Work Session: Writer</a:t>
            </a:r>
            <a:r>
              <a:rPr lang="en-US" sz="2000"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s</a:t>
            </a:r>
            <a:r>
              <a:rPr lang="en-US" sz="2000" b="1" dirty="0" smtClean="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 Are Picky! (Select at least 2 writing tasks.)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9435830"/>
              </p:ext>
            </p:extLst>
          </p:nvPr>
        </p:nvGraphicFramePr>
        <p:xfrm>
          <a:off x="304800" y="609600"/>
          <a:ext cx="8458200" cy="6278880"/>
        </p:xfrm>
        <a:graphic>
          <a:graphicData uri="http://schemas.openxmlformats.org/drawingml/2006/table">
            <a:tbl>
              <a:tblPr firstRow="1" bandRow="1">
                <a:tableStyleId>{5940675A-B579-460E-94D1-54222C63F5DA}</a:tableStyleId>
              </a:tblPr>
              <a:tblGrid>
                <a:gridCol w="2819400"/>
                <a:gridCol w="2819400"/>
                <a:gridCol w="2819400"/>
              </a:tblGrid>
              <a:tr h="2743200">
                <a:tc>
                  <a:txBody>
                    <a:bodyPr/>
                    <a:lstStyle/>
                    <a:p>
                      <a:pPr algn="ctr"/>
                      <a:r>
                        <a:rPr lang="en-US" sz="1600" b="1" u="sng" dirty="0" smtClean="0">
                          <a:solidFill>
                            <a:srgbClr val="C00000"/>
                          </a:solidFill>
                          <a:latin typeface="Corbel" panose="020B0503020204020204" pitchFamily="34" charset="0"/>
                        </a:rPr>
                        <a:t>***</a:t>
                      </a:r>
                      <a:r>
                        <a:rPr lang="en-US" sz="1600" b="1" u="sng" baseline="0" dirty="0" smtClean="0">
                          <a:solidFill>
                            <a:srgbClr val="C00000"/>
                          </a:solidFill>
                          <a:latin typeface="Corbel" panose="020B0503020204020204" pitchFamily="34" charset="0"/>
                        </a:rPr>
                        <a:t>State Your Claim!</a:t>
                      </a:r>
                    </a:p>
                    <a:p>
                      <a:r>
                        <a:rPr lang="en-US" sz="1600" b="1" dirty="0" smtClean="0">
                          <a:solidFill>
                            <a:srgbClr val="C00000"/>
                          </a:solidFill>
                          <a:latin typeface="Corbel" panose="020B0503020204020204" pitchFamily="34" charset="0"/>
                        </a:rPr>
                        <a:t>Write</a:t>
                      </a:r>
                      <a:r>
                        <a:rPr lang="en-US" sz="1600" b="1" baseline="0" dirty="0" smtClean="0">
                          <a:solidFill>
                            <a:srgbClr val="C00000"/>
                          </a:solidFill>
                          <a:latin typeface="Corbel" panose="020B0503020204020204" pitchFamily="34" charset="0"/>
                        </a:rPr>
                        <a:t> an argumentative constructed response that presents your thoughts about female versus male leadership. Use evidence you’ve collected to support your argument. </a:t>
                      </a:r>
                    </a:p>
                    <a:p>
                      <a:pPr marL="285750" indent="-285750">
                        <a:buFont typeface="Wingdings" panose="05000000000000000000" pitchFamily="2" charset="2"/>
                        <a:buChar char="ü"/>
                      </a:pPr>
                      <a:r>
                        <a:rPr lang="en-US" sz="1600" b="1" baseline="0" dirty="0" smtClean="0">
                          <a:solidFill>
                            <a:srgbClr val="C00000"/>
                          </a:solidFill>
                          <a:latin typeface="Corbel" panose="020B0503020204020204" pitchFamily="34" charset="0"/>
                        </a:rPr>
                        <a:t>Claim</a:t>
                      </a:r>
                    </a:p>
                    <a:p>
                      <a:pPr marL="285750" indent="-285750">
                        <a:buFont typeface="Wingdings" panose="05000000000000000000" pitchFamily="2" charset="2"/>
                        <a:buChar char="ü"/>
                      </a:pPr>
                      <a:r>
                        <a:rPr lang="en-US" sz="1600" b="1" baseline="0" dirty="0" smtClean="0">
                          <a:solidFill>
                            <a:srgbClr val="C00000"/>
                          </a:solidFill>
                          <a:latin typeface="Corbel" panose="020B0503020204020204" pitchFamily="34" charset="0"/>
                        </a:rPr>
                        <a:t>Supporting Evidence</a:t>
                      </a:r>
                    </a:p>
                    <a:p>
                      <a:pPr marL="285750" indent="-285750">
                        <a:buFont typeface="Wingdings" panose="05000000000000000000" pitchFamily="2" charset="2"/>
                        <a:buChar char="ü"/>
                      </a:pPr>
                      <a:r>
                        <a:rPr lang="en-US" sz="1600" b="1" baseline="0" dirty="0" smtClean="0">
                          <a:solidFill>
                            <a:srgbClr val="C00000"/>
                          </a:solidFill>
                          <a:latin typeface="Corbel" panose="020B0503020204020204" pitchFamily="34" charset="0"/>
                        </a:rPr>
                        <a:t>Implications of the Real World</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1" u="sng" dirty="0" smtClean="0">
                          <a:solidFill>
                            <a:schemeClr val="accent4"/>
                          </a:solidFill>
                          <a:latin typeface="Corbel" panose="020B0503020204020204" pitchFamily="34" charset="0"/>
                        </a:rPr>
                        <a:t>Story</a:t>
                      </a:r>
                      <a:r>
                        <a:rPr lang="en-US" sz="1600" b="1" u="sng" baseline="0" dirty="0" smtClean="0">
                          <a:solidFill>
                            <a:schemeClr val="accent4"/>
                          </a:solidFill>
                          <a:latin typeface="Corbel" panose="020B0503020204020204" pitchFamily="34" charset="0"/>
                        </a:rPr>
                        <a:t> Teller:</a:t>
                      </a:r>
                    </a:p>
                    <a:p>
                      <a:r>
                        <a:rPr lang="en-US" sz="1600" b="1" dirty="0" smtClean="0">
                          <a:solidFill>
                            <a:schemeClr val="accent4"/>
                          </a:solidFill>
                          <a:latin typeface="Corbel" panose="020B0503020204020204" pitchFamily="34" charset="0"/>
                        </a:rPr>
                        <a:t>Using evidence you’ve collected,</a:t>
                      </a:r>
                      <a:r>
                        <a:rPr lang="en-US" sz="1600" b="1" baseline="0" dirty="0" smtClean="0">
                          <a:solidFill>
                            <a:schemeClr val="accent4"/>
                          </a:solidFill>
                          <a:latin typeface="Corbel" panose="020B0503020204020204" pitchFamily="34" charset="0"/>
                        </a:rPr>
                        <a:t> w</a:t>
                      </a:r>
                      <a:r>
                        <a:rPr lang="en-US" sz="1600" b="1" dirty="0" smtClean="0">
                          <a:solidFill>
                            <a:schemeClr val="accent4"/>
                          </a:solidFill>
                          <a:latin typeface="Corbel" panose="020B0503020204020204" pitchFamily="34" charset="0"/>
                        </a:rPr>
                        <a:t>rite</a:t>
                      </a:r>
                      <a:r>
                        <a:rPr lang="en-US" sz="1600" b="1" baseline="0" dirty="0" smtClean="0">
                          <a:solidFill>
                            <a:schemeClr val="accent4"/>
                          </a:solidFill>
                          <a:latin typeface="Corbel" panose="020B0503020204020204" pitchFamily="34" charset="0"/>
                        </a:rPr>
                        <a:t> a short narrative that reveals the importance of male or female leadership.</a:t>
                      </a:r>
                    </a:p>
                    <a:p>
                      <a:r>
                        <a:rPr lang="en-US" sz="1600" b="1" baseline="0" dirty="0" smtClean="0">
                          <a:solidFill>
                            <a:schemeClr val="accent4"/>
                          </a:solidFill>
                          <a:latin typeface="Corbel" panose="020B0503020204020204" pitchFamily="34" charset="0"/>
                        </a:rPr>
                        <a:t>You narrative should include:</a:t>
                      </a:r>
                    </a:p>
                    <a:p>
                      <a:pPr marL="285750" indent="-285750">
                        <a:buFont typeface="Wingdings" panose="05000000000000000000" pitchFamily="2" charset="2"/>
                        <a:buChar char="ü"/>
                      </a:pPr>
                      <a:r>
                        <a:rPr lang="en-US" sz="1600" b="1" baseline="0" dirty="0" smtClean="0">
                          <a:solidFill>
                            <a:schemeClr val="accent4"/>
                          </a:solidFill>
                          <a:latin typeface="Corbel" panose="020B0503020204020204" pitchFamily="34" charset="0"/>
                        </a:rPr>
                        <a:t>Characters</a:t>
                      </a:r>
                    </a:p>
                    <a:p>
                      <a:pPr marL="285750" indent="-285750">
                        <a:buFont typeface="Wingdings" panose="05000000000000000000" pitchFamily="2" charset="2"/>
                        <a:buChar char="ü"/>
                      </a:pPr>
                      <a:r>
                        <a:rPr lang="en-US" sz="1600" b="1" baseline="0" dirty="0" smtClean="0">
                          <a:solidFill>
                            <a:schemeClr val="accent4"/>
                          </a:solidFill>
                          <a:latin typeface="Corbel" panose="020B0503020204020204" pitchFamily="34" charset="0"/>
                        </a:rPr>
                        <a:t>Dialogue</a:t>
                      </a:r>
                    </a:p>
                    <a:p>
                      <a:pPr marL="285750" indent="-285750">
                        <a:buFont typeface="Wingdings" panose="05000000000000000000" pitchFamily="2" charset="2"/>
                        <a:buChar char="ü"/>
                      </a:pPr>
                      <a:r>
                        <a:rPr lang="en-US" sz="1600" b="1" baseline="0" dirty="0" smtClean="0">
                          <a:solidFill>
                            <a:schemeClr val="accent4"/>
                          </a:solidFill>
                          <a:latin typeface="Corbel" panose="020B0503020204020204" pitchFamily="34" charset="0"/>
                        </a:rPr>
                        <a:t>Descriptive Details </a:t>
                      </a:r>
                    </a:p>
                    <a:p>
                      <a:endParaRPr lang="en-US" sz="1600" b="1" dirty="0">
                        <a:latin typeface="Corbel" panose="020B0503020204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1" u="sng" dirty="0" smtClean="0">
                          <a:solidFill>
                            <a:srgbClr val="00B050"/>
                          </a:solidFill>
                          <a:latin typeface="Corbel" panose="020B0503020204020204" pitchFamily="34" charset="0"/>
                        </a:rPr>
                        <a:t>You’re The Boss:</a:t>
                      </a:r>
                    </a:p>
                    <a:p>
                      <a:r>
                        <a:rPr lang="en-US" sz="1600" b="1" dirty="0" smtClean="0">
                          <a:solidFill>
                            <a:srgbClr val="00B050"/>
                          </a:solidFill>
                          <a:latin typeface="Corbel" panose="020B0503020204020204" pitchFamily="34" charset="0"/>
                        </a:rPr>
                        <a:t>Suppose</a:t>
                      </a:r>
                      <a:r>
                        <a:rPr lang="en-US" sz="1600" b="1" baseline="0" dirty="0" smtClean="0">
                          <a:solidFill>
                            <a:srgbClr val="00B050"/>
                          </a:solidFill>
                          <a:latin typeface="Corbel" panose="020B0503020204020204" pitchFamily="34" charset="0"/>
                        </a:rPr>
                        <a:t> you are hiring a new employee to manage your Health &amp; Wellness Center.  Would you seek out male or female leadership? Write an explanatory response using evidence you’ve collected to explain your reasoning for selecting a male or female.</a:t>
                      </a:r>
                      <a:endParaRPr lang="en-US" sz="1600" b="1" dirty="0">
                        <a:solidFill>
                          <a:srgbClr val="00B050"/>
                        </a:solidFill>
                        <a:latin typeface="Corbel" panose="020B0503020204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2743200">
                <a:tc>
                  <a:txBody>
                    <a:bodyPr/>
                    <a:lstStyle/>
                    <a:p>
                      <a:pPr algn="ctr"/>
                      <a:r>
                        <a:rPr lang="en-US" sz="1600" b="1" u="sng" dirty="0" smtClean="0">
                          <a:solidFill>
                            <a:srgbClr val="002060"/>
                          </a:solidFill>
                          <a:latin typeface="Corbel" panose="020B0503020204020204" pitchFamily="34" charset="0"/>
                        </a:rPr>
                        <a:t>Chart It:</a:t>
                      </a:r>
                    </a:p>
                    <a:p>
                      <a:r>
                        <a:rPr lang="en-US" sz="1600" b="1" dirty="0" smtClean="0">
                          <a:solidFill>
                            <a:srgbClr val="002060"/>
                          </a:solidFill>
                          <a:latin typeface="Corbel" panose="020B0503020204020204" pitchFamily="34" charset="0"/>
                        </a:rPr>
                        <a:t>Reflect</a:t>
                      </a:r>
                      <a:r>
                        <a:rPr lang="en-US" sz="1600" b="1" baseline="0" dirty="0" smtClean="0">
                          <a:solidFill>
                            <a:srgbClr val="002060"/>
                          </a:solidFill>
                          <a:latin typeface="Corbel" panose="020B0503020204020204" pitchFamily="34" charset="0"/>
                        </a:rPr>
                        <a:t> upon male and female teacher that has taught you or currently teachers you. Create a T-chart that outlines each of their leadership qualities. Then  compare and contrast these two leaders and how their leadership qualities make them a successful educator. </a:t>
                      </a:r>
                    </a:p>
                    <a:p>
                      <a:pPr algn="ctr"/>
                      <a:r>
                        <a:rPr lang="en-US" sz="1600" b="1" baseline="0" dirty="0" smtClean="0">
                          <a:solidFill>
                            <a:srgbClr val="C00000"/>
                          </a:solidFill>
                          <a:latin typeface="Corbel" panose="020B0503020204020204" pitchFamily="34" charset="0"/>
                        </a:rPr>
                        <a:t>(Use pseudonyms.)</a:t>
                      </a:r>
                      <a:endParaRPr lang="en-US" sz="1600" b="1" dirty="0" smtClean="0">
                        <a:solidFill>
                          <a:srgbClr val="C00000"/>
                        </a:solidFill>
                        <a:latin typeface="Corbel" panose="020B0503020204020204" pitchFamily="34" charset="0"/>
                      </a:endParaRPr>
                    </a:p>
                    <a:p>
                      <a:endParaRPr lang="en-US" sz="1600" b="1" dirty="0">
                        <a:latin typeface="Corbel" panose="020B0503020204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b="1" u="sng" dirty="0" smtClean="0">
                          <a:solidFill>
                            <a:srgbClr val="FF0066"/>
                          </a:solidFill>
                        </a:rPr>
                        <a:t>Challenge Envelope!</a:t>
                      </a:r>
                    </a:p>
                    <a:p>
                      <a:pPr algn="ctr"/>
                      <a:r>
                        <a:rPr lang="en-US" b="1" dirty="0" smtClean="0">
                          <a:solidFill>
                            <a:srgbClr val="FF0066"/>
                          </a:solidFill>
                        </a:rPr>
                        <a:t>Complete</a:t>
                      </a:r>
                      <a:r>
                        <a:rPr lang="en-US" b="1" baseline="0" dirty="0" smtClean="0">
                          <a:solidFill>
                            <a:srgbClr val="FF0066"/>
                          </a:solidFill>
                        </a:rPr>
                        <a:t> one of the writing task on the grid.</a:t>
                      </a:r>
                    </a:p>
                    <a:p>
                      <a:pPr algn="ctr"/>
                      <a:r>
                        <a:rPr lang="en-US" b="1" baseline="0" dirty="0" smtClean="0">
                          <a:solidFill>
                            <a:srgbClr val="002060"/>
                          </a:solidFill>
                        </a:rPr>
                        <a:t>Before you begin</a:t>
                      </a:r>
                      <a:r>
                        <a:rPr lang="en-US" b="1" baseline="0" dirty="0" smtClean="0">
                          <a:solidFill>
                            <a:srgbClr val="FF0066"/>
                          </a:solidFill>
                        </a:rPr>
                        <a:t>, you must research and find two</a:t>
                      </a:r>
                      <a:r>
                        <a:rPr lang="en-US" b="1" baseline="0" dirty="0" smtClean="0">
                          <a:solidFill>
                            <a:srgbClr val="002060"/>
                          </a:solidFill>
                        </a:rPr>
                        <a:t> additional ideas that support or refute your </a:t>
                      </a:r>
                      <a:r>
                        <a:rPr lang="en-US" b="1" baseline="0" dirty="0" smtClean="0">
                          <a:solidFill>
                            <a:srgbClr val="FF0066"/>
                          </a:solidFill>
                        </a:rPr>
                        <a:t>opinion of female versus male leadership. </a:t>
                      </a:r>
                    </a:p>
                    <a:p>
                      <a:pPr algn="ctr"/>
                      <a:r>
                        <a:rPr lang="en-US" b="1" baseline="0" dirty="0" smtClean="0">
                          <a:solidFill>
                            <a:srgbClr val="FF0066"/>
                          </a:solidFill>
                        </a:rPr>
                        <a:t>(Use your own device or a Nook.) </a:t>
                      </a:r>
                      <a:endParaRPr lang="en-US" b="1" dirty="0">
                        <a:solidFill>
                          <a:srgbClr val="FF0066"/>
                        </a:solidFill>
                      </a:endParaRPr>
                    </a:p>
                  </a:txBody>
                  <a:tcPr>
                    <a:lnL w="381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i="1" u="sng" dirty="0" smtClean="0">
                          <a:latin typeface="Corbel" panose="020B0503020204020204" pitchFamily="34" charset="0"/>
                        </a:rPr>
                        <a:t>Talk</a:t>
                      </a:r>
                      <a:r>
                        <a:rPr lang="en-US" sz="1800" b="1" i="1" u="sng" baseline="0" dirty="0" smtClean="0">
                          <a:latin typeface="Corbel" panose="020B0503020204020204" pitchFamily="34" charset="0"/>
                        </a:rPr>
                        <a:t> It Through:</a:t>
                      </a:r>
                    </a:p>
                    <a:p>
                      <a:pPr algn="ctr"/>
                      <a:r>
                        <a:rPr lang="en-US" sz="1800" b="1" i="1" baseline="0" dirty="0" smtClean="0">
                          <a:latin typeface="Corbel" panose="020B0503020204020204" pitchFamily="34" charset="0"/>
                        </a:rPr>
                        <a:t>Check in at the small group conferencing table to receive support from your classmates or Ms. Morris. </a:t>
                      </a:r>
                      <a:endParaRPr lang="en-US" sz="1800" b="1" i="1" dirty="0">
                        <a:solidFill>
                          <a:srgbClr val="002060"/>
                        </a:solidFill>
                        <a:latin typeface="Corbel" panose="020B0503020204020204" pitchFamily="34" charset="0"/>
                      </a:endParaRPr>
                    </a:p>
                  </a:txBody>
                  <a:tcPr>
                    <a:lnL w="571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3" name="Oval 2"/>
          <p:cNvSpPr/>
          <p:nvPr/>
        </p:nvSpPr>
        <p:spPr>
          <a:xfrm>
            <a:off x="7692390" y="6065520"/>
            <a:ext cx="533400" cy="533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prstClr val="white"/>
              </a:solidFill>
            </a:endParaRPr>
          </a:p>
        </p:txBody>
      </p:sp>
      <p:sp>
        <p:nvSpPr>
          <p:cNvPr id="5" name="Oval 4"/>
          <p:cNvSpPr/>
          <p:nvPr/>
        </p:nvSpPr>
        <p:spPr>
          <a:xfrm>
            <a:off x="6316980" y="5307330"/>
            <a:ext cx="533400" cy="533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00B0F0"/>
                </a:solidFill>
              </a:ln>
              <a:solidFill>
                <a:srgbClr val="00B0F0"/>
              </a:solidFill>
            </a:endParaRPr>
          </a:p>
        </p:txBody>
      </p:sp>
      <p:sp>
        <p:nvSpPr>
          <p:cNvPr id="6" name="Oval 5"/>
          <p:cNvSpPr/>
          <p:nvPr/>
        </p:nvSpPr>
        <p:spPr>
          <a:xfrm>
            <a:off x="6785610" y="6065520"/>
            <a:ext cx="533400" cy="5334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Oval 6"/>
          <p:cNvSpPr/>
          <p:nvPr/>
        </p:nvSpPr>
        <p:spPr>
          <a:xfrm>
            <a:off x="7467600" y="5181600"/>
            <a:ext cx="533400" cy="533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340721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b="1" dirty="0" smtClean="0">
                <a:solidFill>
                  <a:srgbClr val="7030A0"/>
                </a:solidFill>
                <a:latin typeface="Corbel" panose="020B0503020204020204" pitchFamily="34" charset="0"/>
                <a:ea typeface="Arial Unicode MS" panose="020B0604020202020204" pitchFamily="34" charset="-128"/>
                <a:cs typeface="Arial Unicode MS" panose="020B0604020202020204" pitchFamily="34" charset="-128"/>
              </a:rPr>
              <a:t>Work Session: Writer</a:t>
            </a:r>
            <a:r>
              <a:rPr lang="en-US" b="1" dirty="0">
                <a:solidFill>
                  <a:srgbClr val="7030A0"/>
                </a:solidFill>
                <a:latin typeface="Corbel" panose="020B0503020204020204" pitchFamily="34" charset="0"/>
                <a:ea typeface="Arial Unicode MS" panose="020B0604020202020204" pitchFamily="34" charset="-128"/>
                <a:cs typeface="Arial Unicode MS" panose="020B0604020202020204" pitchFamily="34" charset="-128"/>
              </a:rPr>
              <a:t>s</a:t>
            </a:r>
            <a:r>
              <a:rPr lang="en-US" b="1" dirty="0" smtClean="0">
                <a:solidFill>
                  <a:srgbClr val="7030A0"/>
                </a:solidFill>
                <a:latin typeface="Corbel" panose="020B0503020204020204" pitchFamily="34" charset="0"/>
                <a:ea typeface="Arial Unicode MS" panose="020B0604020202020204" pitchFamily="34" charset="-128"/>
                <a:cs typeface="Arial Unicode MS" panose="020B0604020202020204" pitchFamily="34" charset="-128"/>
              </a:rPr>
              <a:t> Are Picky!</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0" indent="0" algn="ctr">
              <a:buNone/>
            </a:pPr>
            <a:r>
              <a:rPr lang="en-US" sz="6000" b="1" dirty="0" smtClean="0">
                <a:solidFill>
                  <a:srgbClr val="00B0F0"/>
                </a:solidFill>
                <a:latin typeface="Corbel" panose="020B0503020204020204" pitchFamily="34" charset="0"/>
              </a:rPr>
              <a:t>What resources will support you during the work session?</a:t>
            </a:r>
            <a:endParaRPr lang="en-US" sz="6000" b="1" dirty="0">
              <a:solidFill>
                <a:srgbClr val="00B0F0"/>
              </a:solidFill>
              <a:latin typeface="Corbel" panose="020B0503020204020204" pitchFamily="34" charset="0"/>
            </a:endParaRPr>
          </a:p>
        </p:txBody>
      </p:sp>
      <p:pic>
        <p:nvPicPr>
          <p:cNvPr id="3075" name="Picture 3" descr="C:\Users\mam14704\AppData\Local\Microsoft\Windows\Temporary Internet Files\Content.IE5\N5IDOERZ\interactive-writ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6180" y="4572000"/>
            <a:ext cx="21336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1818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6AE5CABC7AB24B85B741258C32403E" ma:contentTypeVersion="3" ma:contentTypeDescription="Create a new document." ma:contentTypeScope="" ma:versionID="1b713bb21960fe33fadc01759d360ffa">
  <xsd:schema xmlns:xsd="http://www.w3.org/2001/XMLSchema" xmlns:xs="http://www.w3.org/2001/XMLSchema" xmlns:p="http://schemas.microsoft.com/office/2006/metadata/properties" xmlns:ns1="http://schemas.microsoft.com/sharepoint/v3" xmlns:ns2="b239fe65-7810-41e9-baf5-8276c032ff27" targetNamespace="http://schemas.microsoft.com/office/2006/metadata/properties" ma:root="true" ma:fieldsID="e29fda6694045db78900e69d2df766f9" ns1:_="" ns2:_="">
    <xsd:import namespace="http://schemas.microsoft.com/sharepoint/v3"/>
    <xsd:import namespace="b239fe65-7810-41e9-baf5-8276c032ff27"/>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39fe65-7810-41e9-baf5-8276c032ff27"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570E51D-1A74-40E2-BBDD-669045F58979}"/>
</file>

<file path=customXml/itemProps2.xml><?xml version="1.0" encoding="utf-8"?>
<ds:datastoreItem xmlns:ds="http://schemas.openxmlformats.org/officeDocument/2006/customXml" ds:itemID="{DEEF2A65-7CA7-4C0F-B399-C386890F5146}"/>
</file>

<file path=customXml/itemProps3.xml><?xml version="1.0" encoding="utf-8"?>
<ds:datastoreItem xmlns:ds="http://schemas.openxmlformats.org/officeDocument/2006/customXml" ds:itemID="{682E3896-47A6-4632-AC8A-558A0260AACD}"/>
</file>

<file path=docProps/app.xml><?xml version="1.0" encoding="utf-8"?>
<Properties xmlns="http://schemas.openxmlformats.org/officeDocument/2006/extended-properties" xmlns:vt="http://schemas.openxmlformats.org/officeDocument/2006/docPropsVTypes">
  <TotalTime>0</TotalTime>
  <Words>871</Words>
  <Application>Microsoft Office PowerPoint</Application>
  <PresentationFormat>On-screen Show (4:3)</PresentationFormat>
  <Paragraphs>58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Opening April 29, 2015 </vt:lpstr>
      <vt:lpstr>Purpose: To engage in a collaborative discussion that develops and challenges our current opinions and thoughts.  </vt:lpstr>
      <vt:lpstr>Closing: Collaborative Sharing</vt:lpstr>
      <vt:lpstr>Opening: Reading Mini Lesson</vt:lpstr>
      <vt:lpstr>Opening: Reading Mini Lesson</vt:lpstr>
      <vt:lpstr>Opening: Reading Mini Lesson</vt:lpstr>
      <vt:lpstr>Focus Standards</vt:lpstr>
      <vt:lpstr>Work Session: Writers Are Picky! (Select at least 2 writing tasks.)  </vt:lpstr>
      <vt:lpstr>Work Session: Writers Are Picky! </vt:lpstr>
      <vt:lpstr>State Your Claim: Example </vt:lpstr>
      <vt:lpstr>State Your Claim: Example </vt:lpstr>
      <vt:lpstr>Work Session: Check In! </vt:lpstr>
    </vt:vector>
  </TitlesOfParts>
  <Company>Cobb County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April 29, 2015 </dc:title>
  <dc:creator>Ashley Morris</dc:creator>
  <cp:lastModifiedBy>Ashley Morris</cp:lastModifiedBy>
  <cp:revision>1</cp:revision>
  <dcterms:created xsi:type="dcterms:W3CDTF">2015-05-06T15:37:43Z</dcterms:created>
  <dcterms:modified xsi:type="dcterms:W3CDTF">2015-05-06T15:38:10Z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0x010100D76AE5CABC7AB24B85B741258C32403E</vt:lpwstr>
  </property>
</Properties>
</file>