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6" r:id="rId1"/>
  </p:sldMasterIdLst>
  <p:notesMasterIdLst>
    <p:notesMasterId r:id="rId28"/>
  </p:notesMasterIdLst>
  <p:sldIdLst>
    <p:sldId id="256" r:id="rId2"/>
    <p:sldId id="288" r:id="rId3"/>
    <p:sldId id="258" r:id="rId4"/>
    <p:sldId id="259" r:id="rId5"/>
    <p:sldId id="263" r:id="rId6"/>
    <p:sldId id="262" r:id="rId7"/>
    <p:sldId id="265" r:id="rId8"/>
    <p:sldId id="261" r:id="rId9"/>
    <p:sldId id="280" r:id="rId10"/>
    <p:sldId id="287" r:id="rId11"/>
    <p:sldId id="268" r:id="rId12"/>
    <p:sldId id="269" r:id="rId13"/>
    <p:sldId id="270" r:id="rId14"/>
    <p:sldId id="272" r:id="rId15"/>
    <p:sldId id="271" r:id="rId16"/>
    <p:sldId id="274" r:id="rId17"/>
    <p:sldId id="273" r:id="rId18"/>
    <p:sldId id="281" r:id="rId19"/>
    <p:sldId id="283" r:id="rId20"/>
    <p:sldId id="282" r:id="rId21"/>
    <p:sldId id="284" r:id="rId22"/>
    <p:sldId id="285" r:id="rId23"/>
    <p:sldId id="286" r:id="rId24"/>
    <p:sldId id="289" r:id="rId25"/>
    <p:sldId id="276" r:id="rId26"/>
    <p:sldId id="277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74" d="100"/>
          <a:sy n="74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D17E9-95CC-4073-8116-32899C1C144A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3695-9782-4016-90EE-13511A3B8C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532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Duchenne</a:t>
            </a:r>
            <a:r>
              <a:rPr lang="en-US" dirty="0" smtClean="0"/>
              <a:t> Muscular Dystrophy (DMD) - A genetic disorder characterized by progressive muscle weakness</a:t>
            </a:r>
          </a:p>
          <a:p>
            <a:r>
              <a:rPr lang="en-US" dirty="0" smtClean="0"/>
              <a:t>A genetic disorder is an abnormal condition that a person inherits through genes or chromosomes</a:t>
            </a:r>
          </a:p>
          <a:p>
            <a:r>
              <a:rPr lang="en-US" dirty="0" smtClean="0"/>
              <a:t>DMD is caused by a mutation in a gene that is inherited through families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BB3695-9782-4016-90EE-13511A3B8C3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0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AF466F-BDA4-4F18-9C7B-FF0A9A1B0E80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B4290-6522-4139-852E-05BD9E7F0D2E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B955F9-81EA-47C5-8059-9E5C2B437C70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EF607B-A47E-422C-9BEF-122CCDB7C526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9A7CB-BEE6-4F99-898E-913F06E8E125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EE300C-6FC5-4FC3-AF1A-075E4F50620D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D295D-4A77-4DEB-B04C-9F4282A8BC04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B28685-4D0C-42D5-8013-B5904CD1FCBC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226C0-9885-4BA9-BBFA-A52CBFEBB775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EE1B38-C5EB-4D66-9137-0AFE9CDEDE8F}" type="datetime1">
              <a:rPr lang="en-US" smtClean="0"/>
              <a:pPr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B613C-1AD7-49D3-885D-F654C5CDBAA6}" type="datetime1">
              <a:rPr lang="en-US" smtClean="0"/>
              <a:pPr/>
              <a:t>11/20/2013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27B613C-1AD7-49D3-885D-F654C5CDBAA6}" type="datetime1">
              <a:rPr lang="en-US" smtClean="0"/>
              <a:pPr/>
              <a:t>11/20/2013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ok12.com/php/watch.php?v=zX5e724c6f0042150202670a&amp;t=Genetics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url?sa=i&amp;source=imgres&amp;cd=&amp;cad=rja&amp;docid=yGsoUunWLi4mwM&amp;tbnid=zI4qVGkAoeYvPM:&amp;ved=0CAwQjRwwAA&amp;url=http://www.sciencelearn.org.nz/Contexts/Uniquely-Me/Sci-Media/Images/Cell-chromosomes-and-DNA&amp;ei=ZiBsUtblEqm02wWss4HoAQ&amp;psig=AFQjCNGCX4x1T5O8yq7WXiy7pRUoyuTFSQ&amp;ust=1382904294351775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ok12.com/php/watch.php?v=zX57774078797d7564675a0a&amp;t=Genetics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learn.genetics.utah.edu/content/begin/dna/builddna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124200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en-US" b="1" i="1" dirty="0" smtClean="0"/>
              <a:t>Darius Goes West</a:t>
            </a:r>
            <a:br>
              <a:rPr lang="en-US" b="1" i="1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A study of Human Genetics and Disease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78569"/>
            <a:ext cx="7406640" cy="1752600"/>
          </a:xfrm>
        </p:spPr>
        <p:txBody>
          <a:bodyPr/>
          <a:lstStyle/>
          <a:p>
            <a:r>
              <a:rPr lang="en-US" dirty="0" smtClean="0"/>
              <a:t>Day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1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838200"/>
            <a:ext cx="7498080" cy="1143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effectLst/>
              </a:rPr>
              <a:t>What disease does Darius have?</a:t>
            </a:r>
            <a:br>
              <a:rPr lang="en-US" sz="4000" b="1" dirty="0" smtClean="0">
                <a:effectLst/>
              </a:rPr>
            </a:br>
            <a:endParaRPr lang="en-US" sz="4000" b="1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828800"/>
            <a:ext cx="7498080" cy="4800600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82296" indent="0">
              <a:buNone/>
            </a:pP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</a:rPr>
              <a:t>How did Darius get this disease?</a:t>
            </a:r>
          </a:p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6800" y="13085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Day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94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-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Where did my traits come from?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28730"/>
            <a:ext cx="6802668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60960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Each human sex cell has 23 chromosomes. When they join, the offspring (you) has 23 pairs, ½ from Mom and ½ from Dad!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13138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66800" y="1828800"/>
            <a:ext cx="7498080" cy="4800600"/>
          </a:xfrm>
        </p:spPr>
        <p:txBody>
          <a:bodyPr/>
          <a:lstStyle/>
          <a:p>
            <a:r>
              <a:rPr lang="en-US" dirty="0" smtClean="0"/>
              <a:t>All of my family members have brown eyes, mine are blue………</a:t>
            </a:r>
          </a:p>
          <a:p>
            <a:r>
              <a:rPr lang="en-US" dirty="0" smtClean="0"/>
              <a:t>My new baby sister has red hair, the rest of us have brown hair………….</a:t>
            </a:r>
          </a:p>
          <a:p>
            <a:r>
              <a:rPr lang="en-US" dirty="0" smtClean="0"/>
              <a:t>My mom and dad are right handed, I am left handed……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651286" y="3048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BUT……………..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5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 remember Mendel and the pea plants….review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1447800"/>
            <a:ext cx="36576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Mendel’s research revealed that every offspring receives one </a:t>
            </a:r>
            <a:r>
              <a:rPr lang="en-US" b="1" i="1" dirty="0" smtClean="0"/>
              <a:t>allele</a:t>
            </a:r>
            <a:r>
              <a:rPr lang="en-US" dirty="0" smtClean="0"/>
              <a:t> (form of a gene) for a trait from each parent.</a:t>
            </a:r>
          </a:p>
          <a:p>
            <a:r>
              <a:rPr lang="en-US" dirty="0" smtClean="0"/>
              <a:t>These alleles can be dominant or recessive.</a:t>
            </a:r>
          </a:p>
          <a:p>
            <a:r>
              <a:rPr lang="en-US" dirty="0" smtClean="0"/>
              <a:t>A </a:t>
            </a:r>
            <a:r>
              <a:rPr lang="en-US" b="1" i="1" dirty="0" smtClean="0"/>
              <a:t>dominant</a:t>
            </a:r>
            <a:r>
              <a:rPr lang="en-US" dirty="0" smtClean="0"/>
              <a:t> allele’s trait always shows up when it is present. It is represented by a capital letter. </a:t>
            </a:r>
          </a:p>
          <a:p>
            <a:r>
              <a:rPr lang="en-US" dirty="0" smtClean="0"/>
              <a:t>A </a:t>
            </a:r>
            <a:r>
              <a:rPr lang="en-US" b="1" i="1" dirty="0" smtClean="0"/>
              <a:t>recessive</a:t>
            </a:r>
            <a:r>
              <a:rPr lang="en-US" dirty="0" smtClean="0"/>
              <a:t> allele remains hidden as long as the dominant allele is there.</a:t>
            </a:r>
            <a:r>
              <a:rPr lang="en-US" dirty="0"/>
              <a:t> It is represented by a </a:t>
            </a:r>
            <a:r>
              <a:rPr lang="en-US" dirty="0" smtClean="0"/>
              <a:t>lower case </a:t>
            </a:r>
            <a:r>
              <a:rPr lang="en-US" dirty="0"/>
              <a:t>letter.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If an organism has 2 identical alleles, such as 2 dominant (TT) or 2 recessive (</a:t>
            </a:r>
            <a:r>
              <a:rPr lang="en-US" dirty="0" err="1" smtClean="0"/>
              <a:t>tt</a:t>
            </a:r>
            <a:r>
              <a:rPr lang="en-US" dirty="0" smtClean="0"/>
              <a:t>), it is said to be </a:t>
            </a:r>
            <a:r>
              <a:rPr lang="en-US" b="1" i="1" dirty="0" smtClean="0"/>
              <a:t>homozygous</a:t>
            </a:r>
            <a:r>
              <a:rPr lang="en-US" dirty="0" smtClean="0"/>
              <a:t> for that trait.</a:t>
            </a:r>
            <a:endParaRPr lang="en-US" dirty="0"/>
          </a:p>
          <a:p>
            <a:r>
              <a:rPr lang="en-US" dirty="0"/>
              <a:t>If an organism has 2 </a:t>
            </a:r>
            <a:r>
              <a:rPr lang="en-US" dirty="0" smtClean="0"/>
              <a:t>different </a:t>
            </a:r>
            <a:r>
              <a:rPr lang="en-US" dirty="0"/>
              <a:t>alleles, </a:t>
            </a:r>
            <a:r>
              <a:rPr lang="en-US" dirty="0" smtClean="0"/>
              <a:t>1 dominant and 1 recessive (</a:t>
            </a:r>
            <a:r>
              <a:rPr lang="en-US" dirty="0" err="1" smtClean="0"/>
              <a:t>Tt</a:t>
            </a:r>
            <a:r>
              <a:rPr lang="en-US" dirty="0" smtClean="0"/>
              <a:t>), it is said to be </a:t>
            </a:r>
            <a:r>
              <a:rPr lang="en-US" b="1" i="1" dirty="0" smtClean="0"/>
              <a:t>heterozygous</a:t>
            </a:r>
            <a:r>
              <a:rPr lang="en-US" dirty="0" smtClean="0"/>
              <a:t> for that trait.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0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number of human traits are controlled by a single gene with 2 alleles (one from each parent)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Punnett</a:t>
            </a:r>
            <a:r>
              <a:rPr lang="en-US" dirty="0" smtClean="0"/>
              <a:t> square can be used to predict the probability that an offspring will have a specific trait.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54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8620" y="457200"/>
            <a:ext cx="8382000" cy="1143000"/>
          </a:xfrm>
        </p:spPr>
        <p:txBody>
          <a:bodyPr>
            <a:noAutofit/>
          </a:bodyPr>
          <a:lstStyle/>
          <a:p>
            <a:r>
              <a:rPr lang="en-US" sz="2400" dirty="0"/>
              <a:t>Mom and Dad both have brown eyes (B), but they both carry the recessive allele for blue eyes (b). Could their offspring have blue eyes?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0580" y="1824304"/>
            <a:ext cx="7498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2000" dirty="0" smtClean="0"/>
              <a:t> </a:t>
            </a:r>
            <a:r>
              <a:rPr lang="en-US" sz="2000" dirty="0"/>
              <a:t>Complete the square to find out</a:t>
            </a:r>
          </a:p>
          <a:p>
            <a:pPr marL="82296" indent="0">
              <a:buNone/>
            </a:pPr>
            <a:r>
              <a:rPr lang="en-US" sz="2800" dirty="0" smtClean="0"/>
              <a:t>                            B           </a:t>
            </a:r>
            <a:r>
              <a:rPr lang="en-US" sz="2800" dirty="0" err="1" smtClean="0"/>
              <a:t>b</a:t>
            </a:r>
            <a:r>
              <a:rPr lang="en-US" sz="2800" dirty="0" smtClean="0"/>
              <a:t>       </a:t>
            </a:r>
            <a:r>
              <a:rPr lang="en-US" sz="1800" dirty="0" smtClean="0"/>
              <a:t>Dad</a:t>
            </a:r>
          </a:p>
          <a:p>
            <a:pPr marL="82296" indent="0">
              <a:buNone/>
            </a:pPr>
            <a:endParaRPr lang="en-US" sz="2000" dirty="0"/>
          </a:p>
          <a:p>
            <a:pPr marL="82296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       </a:t>
            </a:r>
            <a:r>
              <a:rPr lang="en-US" sz="2800" dirty="0" smtClean="0"/>
              <a:t>B</a:t>
            </a:r>
            <a:r>
              <a:rPr lang="en-US" sz="2000" dirty="0" smtClean="0"/>
              <a:t> </a:t>
            </a:r>
          </a:p>
          <a:p>
            <a:pPr marL="82296" indent="0">
              <a:buNone/>
            </a:pPr>
            <a:endParaRPr lang="en-US" sz="2000" dirty="0"/>
          </a:p>
          <a:p>
            <a:pPr marL="82296" indent="0">
              <a:buNone/>
            </a:pPr>
            <a:endParaRPr lang="en-US" sz="2000" dirty="0" smtClean="0"/>
          </a:p>
          <a:p>
            <a:pPr marL="82296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       </a:t>
            </a:r>
            <a:r>
              <a:rPr lang="en-US" sz="2800" dirty="0" smtClean="0"/>
              <a:t>b</a:t>
            </a:r>
          </a:p>
          <a:p>
            <a:pPr marL="82296" indent="0">
              <a:buNone/>
            </a:pPr>
            <a:r>
              <a:rPr lang="en-US" sz="2800" dirty="0" smtClean="0"/>
              <a:t>              </a:t>
            </a:r>
            <a:r>
              <a:rPr lang="en-US" sz="1800" dirty="0" smtClean="0"/>
              <a:t>Mom</a:t>
            </a:r>
            <a:r>
              <a:rPr lang="en-US" sz="2800" dirty="0" smtClean="0"/>
              <a:t> </a:t>
            </a:r>
            <a:endParaRPr lang="en-US" sz="2800" dirty="0"/>
          </a:p>
          <a:p>
            <a:pPr marL="82296" indent="0">
              <a:buNone/>
            </a:pPr>
            <a:r>
              <a:rPr lang="en-US" sz="2800" dirty="0" smtClean="0"/>
              <a:t> </a:t>
            </a:r>
            <a:r>
              <a:rPr lang="en-US" sz="2000" dirty="0" smtClean="0"/>
              <a:t>                      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960161"/>
            <a:ext cx="2864041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71600" y="5562600"/>
            <a:ext cx="6096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What’s the probability of the offspring having brown eyes? Blue eyes?</a:t>
            </a:r>
          </a:p>
          <a:p>
            <a:r>
              <a:rPr lang="en-US" sz="2000" dirty="0" smtClean="0"/>
              <a:t>Are mom and dad homozygous or heterozygous for eye color?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2311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91226"/>
            <a:ext cx="7498080" cy="1143000"/>
          </a:xfrm>
        </p:spPr>
        <p:txBody>
          <a:bodyPr/>
          <a:lstStyle/>
          <a:p>
            <a:r>
              <a:rPr lang="en-US" dirty="0" smtClean="0"/>
              <a:t>How is gender determined?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68861"/>
            <a:ext cx="3657600" cy="4663440"/>
          </a:xfrm>
        </p:spPr>
        <p:txBody>
          <a:bodyPr/>
          <a:lstStyle/>
          <a:p>
            <a:r>
              <a:rPr lang="en-US" dirty="0" smtClean="0"/>
              <a:t>Chromosome pair #23 are the sex chromosomes.  </a:t>
            </a:r>
          </a:p>
          <a:p>
            <a:r>
              <a:rPr lang="en-US" dirty="0" smtClean="0"/>
              <a:t>They are the only pair that do not match.</a:t>
            </a:r>
          </a:p>
          <a:p>
            <a:r>
              <a:rPr lang="en-US" dirty="0" smtClean="0"/>
              <a:t>A girl has 2, X chromosomes</a:t>
            </a:r>
          </a:p>
          <a:p>
            <a:r>
              <a:rPr lang="en-US" dirty="0" smtClean="0"/>
              <a:t>A boy has an X and a Y chromosome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45" y="990600"/>
            <a:ext cx="4876800" cy="525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85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Boy or girl?   The answer is in the </a:t>
            </a:r>
            <a:r>
              <a:rPr lang="en-US" dirty="0" err="1" smtClean="0"/>
              <a:t>Punnett</a:t>
            </a:r>
            <a:r>
              <a:rPr lang="en-US" dirty="0" smtClean="0"/>
              <a:t> square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7800"/>
            <a:ext cx="6172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00200" y="5797639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is the probability that the offspring will be a girl?  A boy?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01000" y="621313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09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DNA Mutations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mutation is a change in  the DNA sequence of a gene.</a:t>
            </a:r>
          </a:p>
          <a:p>
            <a:r>
              <a:rPr lang="en-US" dirty="0" smtClean="0"/>
              <a:t>Mutations can be</a:t>
            </a:r>
          </a:p>
          <a:p>
            <a:pPr lvl="1"/>
            <a:r>
              <a:rPr lang="en-US" dirty="0" smtClean="0"/>
              <a:t>1. Acquired when an environmental factor damages DNA.</a:t>
            </a:r>
          </a:p>
          <a:p>
            <a:pPr lvl="1"/>
            <a:r>
              <a:rPr lang="en-US" dirty="0" smtClean="0"/>
              <a:t>2. Inherited from parents   </a:t>
            </a:r>
          </a:p>
          <a:p>
            <a:r>
              <a:rPr lang="en-US" dirty="0" smtClean="0"/>
              <a:t>Some are harmless, others can cause disorders/diseases</a:t>
            </a:r>
          </a:p>
          <a:p>
            <a:pPr marL="658368" lvl="2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0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498080" cy="1143000"/>
          </a:xfrm>
        </p:spPr>
        <p:txBody>
          <a:bodyPr/>
          <a:lstStyle/>
          <a:p>
            <a:r>
              <a:rPr lang="en-US" dirty="0" smtClean="0"/>
              <a:t>Harmless DNA mutations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95400"/>
            <a:ext cx="25431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encrypted-tbn3.gstatic.com/images?q=tbn:ANd9GcR2wvqBZIt2X2wYG0qTPXP4ay6w6oYUq-aG6htqkrwUxvNrxGzO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524000"/>
            <a:ext cx="2000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3.gstatic.com/images?q=tbn:ANd9GcQSJLGGbpbv7xWZLXjIyZGmiqnL60T55tqqmtJNV6qsfJS9hc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505200"/>
            <a:ext cx="1962150" cy="233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0.gstatic.com/images?q=tbn:ANd9GcSaj5VR0l8H8hoxbdBo2p7qBNwWYPACwbzqL_t9cdakbn6GLjtRd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572000"/>
            <a:ext cx="26289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34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01" y="2590800"/>
            <a:ext cx="64293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Why do I look the way I do?</a:t>
            </a:r>
            <a:endParaRPr lang="en-US" sz="4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038600" y="5337927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/>
              <a:t>http://www.lwtech.edu/images/Acedamics/Social%20Services/Social_Human_Services_Group.jpg</a:t>
            </a:r>
          </a:p>
        </p:txBody>
      </p:sp>
    </p:spTree>
    <p:extLst>
      <p:ext uri="{BB962C8B-B14F-4D97-AF65-F5344CB8AC3E}">
        <p14:creationId xmlns:p14="http://schemas.microsoft.com/office/powerpoint/2010/main" val="373833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sz="5100" dirty="0" smtClean="0"/>
              <a:t>A genetic disorder is an abnormal condition that a person inherits through genes or chromosomes.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endParaRPr lang="en-US" sz="5100" dirty="0" smtClean="0"/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sz="5100" dirty="0"/>
              <a:t>Just like physical traits, genetic disorders can also be passed from parent to offspring</a:t>
            </a:r>
            <a:r>
              <a:rPr lang="en-US" sz="5100" dirty="0" smtClean="0"/>
              <a:t>.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endParaRPr lang="en-US" sz="5100" dirty="0" smtClean="0"/>
          </a:p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sz="5100" dirty="0" smtClean="0"/>
              <a:t>Genetic disorders can be caused by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 smtClean="0"/>
              <a:t>	1. Mutations in the DNA of genes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/>
              <a:t>	</a:t>
            </a:r>
            <a:r>
              <a:rPr lang="en-US" sz="5100" dirty="0" smtClean="0"/>
              <a:t>2. Changes in the structure of 	  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 smtClean="0"/>
              <a:t>              chromosomes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/>
              <a:t>	</a:t>
            </a:r>
            <a:r>
              <a:rPr lang="en-US" sz="5100" dirty="0" smtClean="0"/>
              <a:t>3. Changes in the number of 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/>
              <a:t> </a:t>
            </a:r>
            <a:r>
              <a:rPr lang="en-US" sz="5100" dirty="0" smtClean="0"/>
              <a:t>             chromosomes</a:t>
            </a:r>
          </a:p>
          <a:p>
            <a:pPr marL="82296" lvl="1" indent="0">
              <a:spcBef>
                <a:spcPts val="600"/>
              </a:spcBef>
              <a:buSzPct val="80000"/>
              <a:buNone/>
            </a:pPr>
            <a:r>
              <a:rPr lang="en-US" sz="5100" dirty="0"/>
              <a:t>	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30" y="1530976"/>
            <a:ext cx="399567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Recessive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2345" y="1568003"/>
            <a:ext cx="3575855" cy="4663440"/>
          </a:xfrm>
        </p:spPr>
        <p:txBody>
          <a:bodyPr>
            <a:normAutofit/>
          </a:bodyPr>
          <a:lstStyle/>
          <a:p>
            <a:r>
              <a:rPr lang="en-US" dirty="0" smtClean="0"/>
              <a:t>Passed from parents to offspring when both parents are carriers of the disorder.</a:t>
            </a:r>
          </a:p>
          <a:p>
            <a:r>
              <a:rPr lang="en-US" dirty="0" smtClean="0"/>
              <a:t>Parents may not know they are carriers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286000" y="1524000"/>
            <a:ext cx="6647688" cy="466344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AutoShape 2" descr="data:image/jpeg;base64,/9j/4AAQSkZJRgABAQAAAQABAAD/2wCEAAkGBwgHBgkIBwgKCgkLDRYPDQwMDRsUFRAWIB0iIiAdHx8kKDQsJCYxJx8fLT0tMTU3Ojo6Iys/RD84QzQ5OjcBCgoKDQwNGg8PGjclHyU3Nzc3Nzc3Nzc3Nzc3Nzc3Nzc3Nzc3Nzc3Nzc3Nzc3Nzc3Nzc3Nzc3Nzc3Nzc3Nzc3N//AABEIAHoAaAMBIgACEQEDEQH/xAAcAAACAgMBAQAAAAAAAAAAAAAABgUHAwQIAgH/xABDEAABAwMCAwMHCAgFBQAAAAABAgMEAAUREiEGMUEHEyIUNlFhcYGyMnN0kaGxs/AVIzM0NVJ1wiRigsPRQlNyg8H/xAAaAQADAQEBAQAAAAAAAAAAAAAABAUDBgIB/8QAMhEAAgIBAgMFBwIHAAAAAAAAAQIAAxEEMQUhQRIUIlGhE3GRscHR8DKyBiNSYYGSwv/aAAwDAQACEQMRAD8AvGiiiiEKKKKIRU7QeI5PDlqZdhNIXIkO92lTgJSjYknHU7Vj7O+J5XEcGT5c22mRGWElbQwlYI226Haq74w4uut0mzYK1tIgtvKQljuUL+SogKKlAkK26YrBwvxbdbI6xHjraVCLo1sFhCdWSATqACtWOpJ6VfHCn7lnsjt75z08pTGib2Gw7W+8vqq24845udlvYt1sajpS02lbi30FWsnoMEYH52xT5eZqbbapk5YBEdlbmD1wM4qgrzfrlepCJFydZdcT8j/DtjSP5c6ckeok0twnR+3sLMuVEy0NHtHyRkCXxw9cjd7JCuCmu6VIaCyj0H1eqpKq27L+KZ9ymv2u5OtuJbYC2ClpLZSEkApwkAYwRjbpVk0jqqGouNbRa6s1uVMKKKKXmUKKKKITBMQ6tnEdQS4FJUMnAOFAkZ9YBHvpcDs5IbQ9dXER0PBDzjjWhe+MIG2QcEHJ6Hn6GqoW42+S9ML7KIiwe7ADyAdIBJUc4OTjAFEJGszXWmm0uXrUhISApSClStgc7oJPI56b59VSVoauKpCHpcxTraEKQUlvu9SiQQrGBtgfbj1nWTbrqG2kLFvcwjxFxoEheCBjAAx/z6KYkjSACc7c6ITnO7fv12/qH/12sUb9ix9KH3CnztSstutkaM9BjJZcmTFLfUkklR0n08hudhtuaxdmNjt12FwRcY4keSSWltFRIwoahvjGRsMg7V1o1qdy9pjr9hLfeF7v2/zyjL2szvJeFzHRnvJjyWwBzIHiPwge+qenAJlONg5DRDY/0jBPvIJ99dB32zxLvHQmUw264yrvGC5nCXMbE46eqqKvtjkWa7P2+Q+h11lsOKcTnCsjPXrS/Ar6lyh5HmffnHyx6zLh1iDwneb3Bs/9H8R2WUVEILqornsUcD8QfVVy3ZMltxMhEpbMcFGvQkqKQNWrbBGCFDfppHuQ+z7gxqRCYudz7t+O6UvsNpUpKkLSojfGxHq9QqzJaXVxXUsKCXVIUEKPRWNj9dTeK212X+Dpkev02iutdWs8PSLD7s4OZlXgsSEa1IZDZ+SUHGUgHOCknrj7KyJmSluhLd0U482cONttaieR5BGxA/Izt7Tabo0ClpUAHBw4llKTv0xp2G9b0OHOauDjjghpZKtlNtYWpODzPpzjNTInN22MyWIoRMf797UoqXnnkkjoOlfK3KKIQoooohCiiiiErrtk/cbT9JV8NY+x35V8+dR/fWx2iP2+4ToFrlKebLT3eFbe+fDlSQMfykHOR7698Epg2W4zo7C3VtzHsoccIGnAUUgjHoz19GwqmdQi6H2J3P3zHFcNpyg3H3j9VK9ovnpcfoqfgFXSpQSCVEADmT0qp7q1auIuIbhKU7JbWuOlpCUYVlRHhJyNsjpk1nw+1arC7bYmemsVHyY7dnvmba/mz8Rpjpb4GdYFlZgsBf8AhW0+JRzrCskK5Dmc7YpkpS1w9jMuxJmdv6zCiiis5nCiiiiEKKj73dWbPAVLkAlI2ABxk4J59BgE+6ll/jdhxhh1KFNtvLShIQrK1agCMEjAzk426blNe1rZthDMb3pTTJCVEqcUMpbQMqPu9Hr5ViDcmT+1UWG/5Gz4z7VdPd9da1vdL8ZL0CN3TTw1B185UsdFYBJOR6SDW35Hr/eXVvf5T4UfUOfvzXiEiZsO1quMRKY6HHUFSlJaBJVgclAbc1A+Ksxs7L7q3fJGWNZJyolahnmQM4SfWM1FI4ogC+LjpbUluMytKUpTzJOR6gDo2+3FSdtvS7sVNxWQyU51OLOoAZxsMDJ2Pq9tfWBGA09ANgkbTE9CTAUkBT8k51IQkhSx/oPgx6wEn2mtZi1seVpkuxY8hD4WgtsEhKVc/kqOM7HPL2A0yR46GAdOSpW6lqOVK9ppe4wucWzJYkqJbkFwKDiRtgEA6h1yFYG3XpQoJOBPMkY0S2o/VMpLLpORqKku59p3I+sVt6pUf5Q8pb9IwlY93I/Z7KgW+KI7y248qKlSVjKjzAG2TpI6ahnf2Zqf8kLe8Z5bX+UnWn6jy9xFef7T0wYcz1mViQ0/nu15KflJIwpPtB3FZai5yyy0XpsbWloZ79hWFIHU7kED2E1Cs8V92FlxouISVbrUArCc5yQMHB5+/BURigkCCozfpEbqK0bRcUXOMXkIU2Uq0rQrocA/cRRX3M+EEHBnu5sRpEF1E1vWwElSh12329dU/wANcd2++8Qw7RIsKGYTzpRHcbfX3qSeWs/9WcD2U09qnHUzhJMGPbozDj8oLUpb4JShKcDkCMk59PTrVL2jidyz3g3aDarWiTklALbhQ0Tz0p14HP3dMV0fCuFvfpnsKZyPCc4weYzvMLHwcZnVDaEtoShCQlCQAlIGAAK9Ut8AcRucU8Ns3N9hLDxWptxCDlOUnmPbUvd5ybba5c5SCsRmVu6QcasDOK596nSw1sOYOP8AM2HPaIHHF9hcOXkMQ7Uw/JdaLryn1K0AKyPCkHGTg5P/ACabOC34U+yM3KFHUyZI/WJWsrIUkkEZPMAg4qnOI+J5XET6HZ0SCFt7IU2hYUE89JOrcfnanHs74ylSblFsb0WK3GLaks+ToUnuykE75JznB99W9Xwt00qv2PEu5z0lK3SMlAwuD15y0qgeM1QY1jkT58YyBGTqQhKygkkgAZHIE4zU9VY9ovGUqFcX7IxFirj90A8ZCCvvNQzgAEY6VK0ene+4Igz6colRUbXCie+COIYvEN48kl2tqO8213jJYWrQQnAwpJO5G2D6qsuueuHeJZPDshb8GLCLjnhUpxC1K05zpB1bfnnV7WSeLpaIc9KC2JDKXNBOdORypziui7vZ2lXsqdueYxraTW2QML0m6tAWkpUAUkYII2IqqOIeLIlnvMu2xrQh6MysIdW4+vWSNzoOfDj7ae+M74vh6wuz2WUuuhSUISokJyo4ycejeqRul7du1zNxmQ4Cn1Y7wIbWEuY5ahr3/Oc1z+pu7GADgylwThx1Bax07Sbb45zoC1NRm4LSoaCllxIcGc5ORnJzvmvlKfZzxfL4iXKizmGEOR0JWhbAKUlJJGNJJxjAophHDr2hI+pos09rV2biLHbQAeK+FARt3v8AuIqpLJg3BvIz+rc+BVdLcW8MWu89xcZ7S1yLahbjBSspGcZGoddwDXP3BkFp/iGxB7xty5hZcbI20+EH6wo12nBtWncbE6quP3t8ohYviEubsO8xGvpLv3imfjDzUvH0N34TWThuwweG7Wi22xK0x0KUr9YrUoknJJNbs6I1OhvRJCdTL6C2sZxkEYNcxqL1s1TXDYsT65jCeHE5ud/Yxvmj+Iumbs788bP8059zleOObLFs9+atsHWGWoXeArOpRI7xZz7SKc+zHh+A7ardfVJX5a2HmwdXhx3ixnHpwSK6TW6xDog39WfXOJb1F693z559cyw6pPtG89Ll9GR8Aq7KQe0jh+Am23G+hK/LS021nWdONaRnHpxtUHhtorvGevL4kSbpXCWc+vKVIz+xl/NJ/Fbq/OCPM+z/AERv7qqXgWzxbvfl26drUy9CKyUHSQfAoY9hq7rfDZt8JiHGSUssNhtAJzgAYG9P8cvV2CD3+gjXEbVY9ke/0in2t+aCvpLf31Tc39qMf9pv8NNdD36yxL9bVwJ4WWVEKyhWlQIOQQaoriiG3Gv92YYGhmM4ENp5+EYSBn2VyGsQ/q/Ost/w1qUH8o7jJ+JUCOXZL5xXrH8n95opw4P4fgW2OLlFQsSJ0dpTxK8jOnJwOmSSaKcqUquDOd19y33l18gPgAJNXX+FzPmF/Ca5u4G/j/C39SV97ddKym0yI7rBVjvEKSccxkYqs+H+yo2udZ5RvCHjb5S3nUpZxqPh0gb7fJ3z6at8N1dVFNq2HBbb/Vh9RJ7qSRiWnRXwEHbrX2pE0lN9qPnof6cr4HaduyvzIhfOPfiKrX4r4IVfr4LgLglgGIpjQW9R1aVAHny8f2eupvhO0/oCyR7WuQl91rUpSgMZKlE8vRvVPUamp9IlYPMY/wCvvHLbUahUG4x9ZN0rdpfmXcf/AF/iJpnKwOZAqI4mtgv9gkwGpCWu/A0u/KAIUCPtGKRocJarNsCPnFqyFcE+crLsv882/wCn/wBqKuakjhXgddivibgZ6HkpiBkoDeDqwkE5zy8P2070xr7kut7SHlgTXUurvlfKFUDxh5y8QfPf3Jq/SQBk8qrq89ni7pcbtMaujSDLcBQktZ0HIKgrf1bVK1FbOuF/OUf4PqqtNcWtOBy/cp+QjvYf4FbvorXwiis8BhMSGxFSvWGGkt5PM4GM/ZRTAkljkkyMm2pc19K5LMdaTrCz3riTpydOMcjp5n1Vq/oJ1PdrTEgFwoT3w710AqxzHvKum+1MtFE+SHs0CRBWpPcRGmVDfuVrJJAAT8r1ZqYooohNabBjzkpTJbC0pOQCSPu51EGwtofK2o0fAdyFOOuFWjG++eeSr87UwUUQi8izvR/HGiQA54gUqW4UlJJwN+WwR05g19RZFuPjyuPFU2o+Mh90qA04GMnbp9VMFFEJgixWIjfdx20oT6BWeiiiEjrkxJlMvsISwtlxCU6XSrCtzrBxzGNO3Xeo5dhILhZiwwSsFGpxw+Eaee/PJXv/AOPOmKiiEg7bCnQcIZYgtNrKC4EOOKO2AcZ9Q2/OSpyiiE//2Q=="/>
          <p:cNvSpPr>
            <a:spLocks noChangeAspect="1" noChangeArrowheads="1"/>
          </p:cNvSpPr>
          <p:nvPr/>
        </p:nvSpPr>
        <p:spPr bwMode="auto">
          <a:xfrm>
            <a:off x="63500" y="-136525"/>
            <a:ext cx="990600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4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Recessive </a:t>
            </a:r>
            <a:r>
              <a:rPr lang="en-US" dirty="0"/>
              <a:t>D</a:t>
            </a:r>
            <a:r>
              <a:rPr lang="en-US" dirty="0" smtClean="0"/>
              <a:t>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Cystic Fibrosis - </a:t>
            </a:r>
            <a:r>
              <a:rPr lang="en-US" dirty="0"/>
              <a:t>body </a:t>
            </a:r>
            <a:r>
              <a:rPr lang="en-US" dirty="0" smtClean="0"/>
              <a:t>produces abnormally </a:t>
            </a:r>
            <a:r>
              <a:rPr lang="en-US" dirty="0"/>
              <a:t>thick mucus that fills the lungs and makes it difficult to breathe</a:t>
            </a:r>
            <a:r>
              <a:rPr lang="en-US" dirty="0" smtClean="0"/>
              <a:t>.</a:t>
            </a:r>
          </a:p>
          <a:p>
            <a:pPr marL="82296" indent="0">
              <a:buNone/>
            </a:pPr>
            <a:endParaRPr lang="en-US" dirty="0"/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Sickle Cell Anemia - </a:t>
            </a:r>
            <a:r>
              <a:rPr lang="en-US" altLang="en-US" dirty="0" smtClean="0"/>
              <a:t>red </a:t>
            </a:r>
            <a:r>
              <a:rPr lang="en-US" altLang="en-US" dirty="0"/>
              <a:t>blood cells are sickle-shaped instead of disc-shaped</a:t>
            </a:r>
            <a:r>
              <a:rPr lang="en-US" altLang="en-US" dirty="0" smtClean="0"/>
              <a:t>. Cells can’t deliver enough oxygen and clog blood vessels</a:t>
            </a:r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Tay</a:t>
            </a:r>
            <a:r>
              <a:rPr lang="en-US" dirty="0" smtClean="0"/>
              <a:t> Sachs Disease – fatty proteins build up in the brain destroying nerve cells in the brain and spinal cord.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Sex-linked recessive disorders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 smtClean="0"/>
              <a:t>Inherited </a:t>
            </a:r>
            <a:r>
              <a:rPr lang="en-US" altLang="en-US" dirty="0"/>
              <a:t>conditions that are linked with X and Y </a:t>
            </a:r>
            <a:r>
              <a:rPr lang="en-US" altLang="en-US" dirty="0" smtClean="0"/>
              <a:t>chromosomes</a:t>
            </a:r>
          </a:p>
          <a:p>
            <a:pPr marL="82296" indent="0">
              <a:buNone/>
            </a:pPr>
            <a:endParaRPr lang="en-US" altLang="en-US" dirty="0" smtClean="0"/>
          </a:p>
          <a:p>
            <a:pPr lvl="1"/>
            <a:r>
              <a:rPr lang="en-US" altLang="en-US" dirty="0" smtClean="0"/>
              <a:t>Hemophilia – Blood clots very slowly or not at all. Occurs more frequently in males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 err="1" smtClean="0"/>
              <a:t>Duchenne</a:t>
            </a:r>
            <a:r>
              <a:rPr lang="en-US" altLang="en-US" dirty="0" smtClean="0"/>
              <a:t> Muscular Dystrophy – progressive loss of muscle strength that eventually affects the heart and lungs. It caused by a lack of the protein, </a:t>
            </a:r>
            <a:r>
              <a:rPr lang="en-US" altLang="en-US" dirty="0" err="1" smtClean="0"/>
              <a:t>dystrophin</a:t>
            </a:r>
            <a:r>
              <a:rPr lang="en-US" altLang="en-US" dirty="0" smtClean="0"/>
              <a:t>. Occurs more frequently in males.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Darius acquired DMD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1600200"/>
            <a:ext cx="732778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92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304" y="3505200"/>
            <a:ext cx="3048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Chromosomal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Down’s Syndrome is an example of a chromosomal disorder</a:t>
            </a:r>
          </a:p>
          <a:p>
            <a:r>
              <a:rPr lang="en-US" dirty="0" smtClean="0"/>
              <a:t>A person with Down’s syndrome has an extra copy of chromosome 21.</a:t>
            </a:r>
          </a:p>
          <a:p>
            <a:pPr marL="82296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59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Genetic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Today, </a:t>
            </a:r>
            <a:r>
              <a:rPr lang="en-US" dirty="0"/>
              <a:t>medical  advances have developed screening tests for  many genetic disorders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Questions to ponder…….</a:t>
            </a:r>
          </a:p>
          <a:p>
            <a:pPr lvl="1"/>
            <a:r>
              <a:rPr lang="en-US" dirty="0" smtClean="0"/>
              <a:t>Should </a:t>
            </a:r>
            <a:r>
              <a:rPr lang="en-US" dirty="0"/>
              <a:t>couples who might pass along a genetic disorder to children be tested to decide whether or  </a:t>
            </a:r>
            <a:r>
              <a:rPr lang="en-US" dirty="0" smtClean="0"/>
              <a:t>not </a:t>
            </a:r>
            <a:r>
              <a:rPr lang="en-US" dirty="0"/>
              <a:t>to have such children?  </a:t>
            </a:r>
          </a:p>
          <a:p>
            <a:pPr lvl="1"/>
            <a:r>
              <a:rPr lang="en-US" dirty="0" smtClean="0"/>
              <a:t>Should </a:t>
            </a:r>
            <a:r>
              <a:rPr lang="en-US" dirty="0"/>
              <a:t>people be tested for genes for a future disorder if there is no cure available for the disorder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Could someone be discriminated against by employers or health insurance companies if they had knowledge of the existence of </a:t>
            </a:r>
            <a:r>
              <a:rPr lang="en-US" smtClean="0"/>
              <a:t>a disorder?</a:t>
            </a:r>
            <a:endParaRPr lang="en-US" dirty="0" smtClean="0"/>
          </a:p>
          <a:p>
            <a:pPr marL="402336" lvl="1" indent="0">
              <a:buNone/>
            </a:pPr>
            <a:endParaRPr lang="en-US" dirty="0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5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902">
            <a:off x="7742301" y="731949"/>
            <a:ext cx="8096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8299" y="304800"/>
            <a:ext cx="7588501" cy="12138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It’s all in your </a:t>
            </a:r>
            <a:r>
              <a:rPr lang="en-US" b="1" u="sng" dirty="0" smtClean="0"/>
              <a:t>genes</a:t>
            </a:r>
            <a:r>
              <a:rPr lang="en-US" dirty="0" smtClean="0"/>
              <a:t> (not jeans   )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Inside the nucleus of every cell of an organism are structures called chromosomes.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186" y="3021035"/>
            <a:ext cx="405765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17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iencelearn.org.nz/var/sciencelearn/storage/images/contexts/uniquely-me/sci-media/images/cell-chromosomes-and-dna/464336-1-eng-NZ/Cell-chromosomes-and-DN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14400"/>
            <a:ext cx="44196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162" y="0"/>
            <a:ext cx="7498080" cy="1143000"/>
          </a:xfrm>
        </p:spPr>
        <p:txBody>
          <a:bodyPr/>
          <a:lstStyle/>
          <a:p>
            <a:r>
              <a:rPr lang="en-US" dirty="0" smtClean="0"/>
              <a:t>                    DNA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1143000" y="990600"/>
            <a:ext cx="3950208" cy="58674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Chromosomes are made of tightly coiled DNA (</a:t>
            </a:r>
            <a:r>
              <a:rPr lang="en-US" sz="2800" b="1" u="sng" dirty="0" smtClean="0"/>
              <a:t>d</a:t>
            </a:r>
            <a:r>
              <a:rPr lang="en-US" sz="2800" dirty="0" smtClean="0"/>
              <a:t>eoxyribo</a:t>
            </a:r>
            <a:r>
              <a:rPr lang="en-US" sz="2800" b="1" u="sng" dirty="0" smtClean="0"/>
              <a:t>n</a:t>
            </a:r>
            <a:r>
              <a:rPr lang="en-US" sz="2800" dirty="0" smtClean="0"/>
              <a:t>ucleic </a:t>
            </a:r>
            <a:r>
              <a:rPr lang="en-US" sz="2800" b="1" u="sng" dirty="0" smtClean="0"/>
              <a:t>a</a:t>
            </a:r>
            <a:r>
              <a:rPr lang="en-US" sz="2800" dirty="0" smtClean="0"/>
              <a:t>cid) molecules.</a:t>
            </a:r>
          </a:p>
          <a:p>
            <a:pPr marL="82296" indent="0">
              <a:lnSpc>
                <a:spcPct val="90000"/>
              </a:lnSpc>
              <a:buNone/>
              <a:defRPr/>
            </a:pPr>
            <a:r>
              <a:rPr lang="en-US" altLang="en-US" sz="2800" dirty="0" smtClean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2800" dirty="0" smtClean="0"/>
              <a:t>DNA </a:t>
            </a:r>
            <a:r>
              <a:rPr lang="en-US" altLang="en-US" sz="2800" dirty="0"/>
              <a:t>is the master copy of an organism’s </a:t>
            </a:r>
            <a:r>
              <a:rPr lang="en-US" altLang="en-US" sz="2800" dirty="0" smtClean="0"/>
              <a:t>code</a:t>
            </a:r>
          </a:p>
          <a:p>
            <a:pPr marL="82296" indent="0">
              <a:lnSpc>
                <a:spcPct val="90000"/>
              </a:lnSpc>
              <a:buNone/>
              <a:defRPr/>
            </a:pPr>
            <a:endParaRPr lang="en-US" altLang="en-US" sz="2800" dirty="0"/>
          </a:p>
          <a:p>
            <a:pPr>
              <a:lnSpc>
                <a:spcPct val="90000"/>
              </a:lnSpc>
              <a:defRPr/>
            </a:pPr>
            <a:r>
              <a:rPr lang="en-US" altLang="en-US" sz="2800" dirty="0"/>
              <a:t>When mitosis takes place, DNA is copied and passed to new </a:t>
            </a:r>
            <a:r>
              <a:rPr lang="en-US" altLang="en-US" sz="2800" dirty="0" smtClean="0"/>
              <a:t>cells</a:t>
            </a:r>
          </a:p>
          <a:p>
            <a:pPr marL="82296" indent="0">
              <a:lnSpc>
                <a:spcPct val="90000"/>
              </a:lnSpc>
              <a:buNone/>
              <a:defRPr/>
            </a:pPr>
            <a:endParaRPr lang="en-US" altLang="en-US" sz="2800" dirty="0"/>
          </a:p>
          <a:p>
            <a:pPr>
              <a:lnSpc>
                <a:spcPct val="90000"/>
              </a:lnSpc>
              <a:defRPr/>
            </a:pPr>
            <a:r>
              <a:rPr lang="en-US" altLang="en-US" sz="2800" dirty="0"/>
              <a:t>DNA controls the activities of </a:t>
            </a:r>
            <a:r>
              <a:rPr lang="en-US" altLang="en-US" sz="2800" dirty="0" smtClean="0"/>
              <a:t>cells</a:t>
            </a:r>
          </a:p>
          <a:p>
            <a:pPr>
              <a:lnSpc>
                <a:spcPct val="90000"/>
              </a:lnSpc>
              <a:defRPr/>
            </a:pPr>
            <a:endParaRPr lang="en-US" altLang="en-US" sz="2800" dirty="0"/>
          </a:p>
          <a:p>
            <a:pPr>
              <a:lnSpc>
                <a:spcPct val="90000"/>
              </a:lnSpc>
              <a:defRPr/>
            </a:pPr>
            <a:r>
              <a:rPr lang="en-US" altLang="en-US" sz="2800" dirty="0"/>
              <a:t>Every cell contains DNA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Genes are sections of DNA.</a:t>
            </a:r>
          </a:p>
          <a:p>
            <a:r>
              <a:rPr lang="en-US" dirty="0"/>
              <a:t>Genes control the production of proteins in the cells.</a:t>
            </a:r>
          </a:p>
          <a:p>
            <a:r>
              <a:rPr lang="en-US" dirty="0"/>
              <a:t>Proteins determine the </a:t>
            </a:r>
            <a:r>
              <a:rPr lang="en-US" b="1" i="1" u="sng" dirty="0"/>
              <a:t>traits</a:t>
            </a:r>
            <a:r>
              <a:rPr lang="en-US" dirty="0"/>
              <a:t> of an organism.</a:t>
            </a:r>
          </a:p>
          <a:p>
            <a:r>
              <a:rPr lang="en-US" dirty="0"/>
              <a:t>Humans have 23 </a:t>
            </a:r>
            <a:r>
              <a:rPr lang="en-US" b="1" i="1" u="sng" dirty="0"/>
              <a:t>pairs</a:t>
            </a:r>
            <a:r>
              <a:rPr lang="en-US" b="1" u="sng" dirty="0"/>
              <a:t> </a:t>
            </a:r>
            <a:r>
              <a:rPr lang="en-US" dirty="0"/>
              <a:t>of chromosomes for a total of 46 (do the math)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47800"/>
            <a:ext cx="3481118" cy="466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6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86800" cy="616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71800" y="6433066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What are genes? -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71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249680" y="-33270"/>
            <a:ext cx="7406640" cy="1472184"/>
          </a:xfrm>
        </p:spPr>
        <p:txBody>
          <a:bodyPr/>
          <a:lstStyle/>
          <a:p>
            <a:r>
              <a:rPr lang="en-US" sz="2000" dirty="0" smtClean="0"/>
              <a:t>(Label diagram as review from Day 1)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C:\Users\ksaxon\Documents\STEM\Label_the_cell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62000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143000" y="424466"/>
            <a:ext cx="152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Day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0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Day 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Normal DNA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DNA is in the shape of a double helix. twisted ladder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 smtClean="0"/>
              <a:t>The “handrails” of the ladder are two </a:t>
            </a:r>
            <a:r>
              <a:rPr lang="en-US" altLang="en-US" dirty="0"/>
              <a:t>twisted strands of sugar and phosphate molecules (handrails)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 smtClean="0"/>
              <a:t>“Stairs” of the ladder are </a:t>
            </a:r>
            <a:r>
              <a:rPr lang="en-US" altLang="en-US" dirty="0"/>
              <a:t>made up of molecules called nitrogen bases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dirty="0"/>
              <a:t>4 kinds of nitrogen bases including adenine, guanine, cytosine, and thymine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4038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Normal DNA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endParaRPr lang="en-US" dirty="0" smtClean="0"/>
          </a:p>
          <a:p>
            <a:r>
              <a:rPr lang="en-US" sz="3800" dirty="0" smtClean="0"/>
              <a:t>Nitrogen Base Pairs:</a:t>
            </a:r>
          </a:p>
          <a:p>
            <a:endParaRPr lang="en-US" dirty="0" smtClean="0"/>
          </a:p>
          <a:p>
            <a:pPr lvl="1"/>
            <a:r>
              <a:rPr lang="en-US" sz="3600" dirty="0" smtClean="0"/>
              <a:t>Adenine only pairs with thymine</a:t>
            </a:r>
          </a:p>
          <a:p>
            <a:endParaRPr lang="en-US" sz="3600" dirty="0"/>
          </a:p>
          <a:p>
            <a:pPr lvl="1"/>
            <a:r>
              <a:rPr lang="en-US" sz="3600" dirty="0" smtClean="0"/>
              <a:t>Guanine only pairs with cytosine</a:t>
            </a:r>
          </a:p>
          <a:p>
            <a:endParaRPr lang="en-US" sz="3600" dirty="0" smtClean="0"/>
          </a:p>
          <a:p>
            <a:r>
              <a:rPr lang="en-US" sz="3600" dirty="0" smtClean="0"/>
              <a:t>Build a </a:t>
            </a:r>
            <a:r>
              <a:rPr lang="en-US" sz="3600" dirty="0" smtClean="0">
                <a:hlinkClick r:id="rId2"/>
              </a:rPr>
              <a:t>DNA model</a:t>
            </a:r>
            <a:r>
              <a:rPr lang="en-US" sz="3600" dirty="0" smtClean="0"/>
              <a:t>:</a:t>
            </a:r>
          </a:p>
          <a:p>
            <a:pPr marL="82296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402336" lvl="1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3505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2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2180</TotalTime>
  <Words>1011</Words>
  <Application>Microsoft Office PowerPoint</Application>
  <PresentationFormat>On-screen Show (4:3)</PresentationFormat>
  <Paragraphs>160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Darius Goes West  A study of Human Genetics and Disease </vt:lpstr>
      <vt:lpstr>Why do I look the way I do?</vt:lpstr>
      <vt:lpstr>It’s all in your genes (not jeans   )  </vt:lpstr>
      <vt:lpstr>                    DNA</vt:lpstr>
      <vt:lpstr>Genes</vt:lpstr>
      <vt:lpstr>PowerPoint Presentation</vt:lpstr>
      <vt:lpstr>(Label diagram as review from Day 1)</vt:lpstr>
      <vt:lpstr>Day 2 Normal DNA Structure</vt:lpstr>
      <vt:lpstr> Normal DNA Structure</vt:lpstr>
      <vt:lpstr>What disease does Darius have? </vt:lpstr>
      <vt:lpstr>Where did my traits come from?</vt:lpstr>
      <vt:lpstr>BUT……………..</vt:lpstr>
      <vt:lpstr>Let’s remember Mendel and the pea plants….review</vt:lpstr>
      <vt:lpstr>Human inheritance</vt:lpstr>
      <vt:lpstr>Mom and Dad both have brown eyes (B), but they both carry the recessive allele for blue eyes (b). Could their offspring have blue eyes?  </vt:lpstr>
      <vt:lpstr>How is gender determined?</vt:lpstr>
      <vt:lpstr>Boy or girl?   The answer is in the Punnett square</vt:lpstr>
      <vt:lpstr>DNA Mutations</vt:lpstr>
      <vt:lpstr>Harmless DNA mutations</vt:lpstr>
      <vt:lpstr>Genetic Disorders</vt:lpstr>
      <vt:lpstr>Recessive disorders</vt:lpstr>
      <vt:lpstr>Recessive Disorders</vt:lpstr>
      <vt:lpstr>Sex-linked recessive disorders </vt:lpstr>
      <vt:lpstr>How Darius acquired DMD</vt:lpstr>
      <vt:lpstr>Chromosomal Disorders</vt:lpstr>
      <vt:lpstr>Genetic Testing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Genetics and Heredity</dc:title>
  <dc:creator>ksaxon</dc:creator>
  <cp:lastModifiedBy>ksaxon</cp:lastModifiedBy>
  <cp:revision>61</cp:revision>
  <dcterms:created xsi:type="dcterms:W3CDTF">2013-10-15T01:21:35Z</dcterms:created>
  <dcterms:modified xsi:type="dcterms:W3CDTF">2013-11-20T15:44:51Z</dcterms:modified>
</cp:coreProperties>
</file>