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1074"/>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64ED6B-145A-44DD-8B3D-0D24CD492ABE}" type="datetimeFigureOut">
              <a:rPr lang="en-US" smtClean="0"/>
              <a:t>11/20/2013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69ED84-F43F-4A69-89EB-311AE695D225}" type="slidenum">
              <a:rPr lang="en-US" smtClean="0"/>
              <a:t>‹#›</a:t>
            </a:fld>
            <a:endParaRPr lang="en-US"/>
          </a:p>
        </p:txBody>
      </p:sp>
    </p:spTree>
    <p:extLst>
      <p:ext uri="{BB962C8B-B14F-4D97-AF65-F5344CB8AC3E}">
        <p14:creationId xmlns:p14="http://schemas.microsoft.com/office/powerpoint/2010/main" val="2946986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lm.nih.gov/medlineplus/mplusdictionary.htm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a:t>
            </a:r>
            <a:r>
              <a:rPr lang="en-US" dirty="0" err="1" smtClean="0"/>
              <a:t>Duchenne</a:t>
            </a:r>
            <a:r>
              <a:rPr lang="en-US" baseline="0" dirty="0" smtClean="0"/>
              <a:t> Muscular Dystrophy</a:t>
            </a:r>
            <a:endParaRPr lang="en-US" dirty="0"/>
          </a:p>
        </p:txBody>
      </p:sp>
      <p:sp>
        <p:nvSpPr>
          <p:cNvPr id="4" name="Slide Number Placeholder 3"/>
          <p:cNvSpPr>
            <a:spLocks noGrp="1"/>
          </p:cNvSpPr>
          <p:nvPr>
            <p:ph type="sldNum" sz="quarter" idx="10"/>
          </p:nvPr>
        </p:nvSpPr>
        <p:spPr/>
        <p:txBody>
          <a:bodyPr/>
          <a:lstStyle/>
          <a:p>
            <a:fld id="{D369ED84-F43F-4A69-89EB-311AE695D225}" type="slidenum">
              <a:rPr lang="en-US" smtClean="0"/>
              <a:t>1</a:t>
            </a:fld>
            <a:endParaRPr lang="en-US"/>
          </a:p>
        </p:txBody>
      </p:sp>
    </p:spTree>
    <p:extLst>
      <p:ext uri="{BB962C8B-B14F-4D97-AF65-F5344CB8AC3E}">
        <p14:creationId xmlns:p14="http://schemas.microsoft.com/office/powerpoint/2010/main" val="4151379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The muscular system. The</a:t>
            </a:r>
            <a:r>
              <a:rPr lang="en-US" baseline="0" dirty="0" smtClean="0"/>
              <a:t> heart is composed of muscle tissue which eventually is affected by DMD which leads to death.</a:t>
            </a:r>
            <a:endParaRPr lang="en-US" dirty="0"/>
          </a:p>
        </p:txBody>
      </p:sp>
      <p:sp>
        <p:nvSpPr>
          <p:cNvPr id="4" name="Slide Number Placeholder 3"/>
          <p:cNvSpPr>
            <a:spLocks noGrp="1"/>
          </p:cNvSpPr>
          <p:nvPr>
            <p:ph type="sldNum" sz="quarter" idx="10"/>
          </p:nvPr>
        </p:nvSpPr>
        <p:spPr/>
        <p:txBody>
          <a:bodyPr/>
          <a:lstStyle/>
          <a:p>
            <a:fld id="{D369ED84-F43F-4A69-89EB-311AE695D225}" type="slidenum">
              <a:rPr lang="en-US" smtClean="0"/>
              <a:t>2</a:t>
            </a:fld>
            <a:endParaRPr lang="en-US"/>
          </a:p>
        </p:txBody>
      </p:sp>
    </p:spTree>
    <p:extLst>
      <p:ext uri="{BB962C8B-B14F-4D97-AF65-F5344CB8AC3E}">
        <p14:creationId xmlns:p14="http://schemas.microsoft.com/office/powerpoint/2010/main" val="1014726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Genetic</a:t>
            </a:r>
            <a:r>
              <a:rPr lang="en-US" baseline="0" dirty="0" smtClean="0"/>
              <a:t> diseases are inherited from parents. The mutation that causes DMD is located on the X chromosome. This is why boys are more often affected than girls. Darius inherited a mutated chromosome from his mother.</a:t>
            </a:r>
            <a:endParaRPr lang="en-US" dirty="0"/>
          </a:p>
        </p:txBody>
      </p:sp>
      <p:sp>
        <p:nvSpPr>
          <p:cNvPr id="4" name="Slide Number Placeholder 3"/>
          <p:cNvSpPr>
            <a:spLocks noGrp="1"/>
          </p:cNvSpPr>
          <p:nvPr>
            <p:ph type="sldNum" sz="quarter" idx="10"/>
          </p:nvPr>
        </p:nvSpPr>
        <p:spPr/>
        <p:txBody>
          <a:bodyPr/>
          <a:lstStyle/>
          <a:p>
            <a:fld id="{D369ED84-F43F-4A69-89EB-311AE695D225}" type="slidenum">
              <a:rPr lang="en-US" smtClean="0"/>
              <a:t>3</a:t>
            </a:fld>
            <a:endParaRPr lang="en-US"/>
          </a:p>
        </p:txBody>
      </p:sp>
    </p:spTree>
    <p:extLst>
      <p:ext uri="{BB962C8B-B14F-4D97-AF65-F5344CB8AC3E}">
        <p14:creationId xmlns:p14="http://schemas.microsoft.com/office/powerpoint/2010/main" val="3349682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Darius wants other people his age to know and understand about</a:t>
            </a:r>
            <a:r>
              <a:rPr lang="en-US" baseline="0" dirty="0" smtClean="0"/>
              <a:t> DMD. He wants to encourage others with disabilities to “live their life to the fullest”.</a:t>
            </a:r>
            <a:endParaRPr lang="en-US" dirty="0"/>
          </a:p>
        </p:txBody>
      </p:sp>
      <p:sp>
        <p:nvSpPr>
          <p:cNvPr id="4" name="Slide Number Placeholder 3"/>
          <p:cNvSpPr>
            <a:spLocks noGrp="1"/>
          </p:cNvSpPr>
          <p:nvPr>
            <p:ph type="sldNum" sz="quarter" idx="10"/>
          </p:nvPr>
        </p:nvSpPr>
        <p:spPr/>
        <p:txBody>
          <a:bodyPr/>
          <a:lstStyle/>
          <a:p>
            <a:fld id="{D369ED84-F43F-4A69-89EB-311AE695D225}" type="slidenum">
              <a:rPr lang="en-US" smtClean="0"/>
              <a:t>4</a:t>
            </a:fld>
            <a:endParaRPr lang="en-US"/>
          </a:p>
        </p:txBody>
      </p:sp>
    </p:spTree>
    <p:extLst>
      <p:ext uri="{BB962C8B-B14F-4D97-AF65-F5344CB8AC3E}">
        <p14:creationId xmlns:p14="http://schemas.microsoft.com/office/powerpoint/2010/main" val="3700100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Answers</a:t>
            </a:r>
            <a:r>
              <a:rPr lang="en-US" baseline="0" dirty="0" smtClean="0"/>
              <a:t> will vary and lead to a differentiated lesson.</a:t>
            </a:r>
            <a:endParaRPr lang="en-US" dirty="0"/>
          </a:p>
        </p:txBody>
      </p:sp>
      <p:sp>
        <p:nvSpPr>
          <p:cNvPr id="4" name="Slide Number Placeholder 3"/>
          <p:cNvSpPr>
            <a:spLocks noGrp="1"/>
          </p:cNvSpPr>
          <p:nvPr>
            <p:ph type="sldNum" sz="quarter" idx="10"/>
          </p:nvPr>
        </p:nvSpPr>
        <p:spPr/>
        <p:txBody>
          <a:bodyPr/>
          <a:lstStyle/>
          <a:p>
            <a:fld id="{D369ED84-F43F-4A69-89EB-311AE695D225}" type="slidenum">
              <a:rPr lang="en-US" smtClean="0"/>
              <a:t>5</a:t>
            </a:fld>
            <a:endParaRPr lang="en-US"/>
          </a:p>
        </p:txBody>
      </p:sp>
    </p:spTree>
    <p:extLst>
      <p:ext uri="{BB962C8B-B14F-4D97-AF65-F5344CB8AC3E}">
        <p14:creationId xmlns:p14="http://schemas.microsoft.com/office/powerpoint/2010/main" val="3997750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http://www.nlm.nih.gov/medlineplus/mplusdictionary.html</a:t>
            </a:r>
            <a:endParaRPr lang="en-US" dirty="0" smtClean="0"/>
          </a:p>
          <a:p>
            <a:r>
              <a:rPr lang="en-US" dirty="0" smtClean="0"/>
              <a:t>Gene-</a:t>
            </a:r>
            <a:r>
              <a:rPr lang="en-US" sz="1200" b="1" i="0" kern="1200" dirty="0" smtClean="0">
                <a:solidFill>
                  <a:schemeClr val="tx1"/>
                </a:solidFill>
                <a:effectLst/>
                <a:latin typeface="+mn-lt"/>
                <a:ea typeface="+mn-ea"/>
                <a:cs typeface="+mn-cs"/>
              </a:rPr>
              <a:t>:</a:t>
            </a:r>
            <a:r>
              <a:rPr lang="en-US" sz="1200" b="0" i="0" kern="1200" dirty="0" smtClean="0">
                <a:solidFill>
                  <a:schemeClr val="tx1"/>
                </a:solidFill>
                <a:effectLst/>
                <a:latin typeface="+mn-lt"/>
                <a:ea typeface="+mn-ea"/>
                <a:cs typeface="+mn-cs"/>
              </a:rPr>
              <a:t> a specific sequence of nucleotides in DNA or RNA that is located usually on a chromosome and that is the functional unit of inheritance controlling the transmission and expression of one or more traits by specifying the structure of a particular polypeptide and especially a protein or controlling the function of other genetic material—called also </a:t>
            </a:r>
            <a:r>
              <a:rPr lang="en-US" sz="1200" b="0" i="1" kern="1200" dirty="0" smtClean="0">
                <a:solidFill>
                  <a:schemeClr val="tx1"/>
                </a:solidFill>
                <a:effectLst/>
                <a:latin typeface="+mn-lt"/>
                <a:ea typeface="+mn-ea"/>
                <a:cs typeface="+mn-cs"/>
              </a:rPr>
              <a:t>determinant, determiner, factor</a:t>
            </a:r>
            <a:endParaRPr lang="en-US" sz="1200" b="0" i="0" kern="1200" dirty="0" smtClean="0">
              <a:solidFill>
                <a:schemeClr val="tx1"/>
              </a:solidFill>
              <a:effectLst/>
              <a:latin typeface="+mn-lt"/>
              <a:ea typeface="+mn-ea"/>
              <a:cs typeface="+mn-cs"/>
            </a:endParaRPr>
          </a:p>
          <a:p>
            <a:r>
              <a:rPr lang="en-US" dirty="0" smtClean="0"/>
              <a:t>protein-</a:t>
            </a:r>
            <a:r>
              <a:rPr lang="en-US" sz="1200" b="0" i="0" kern="1200" dirty="0" smtClean="0">
                <a:solidFill>
                  <a:schemeClr val="tx1"/>
                </a:solidFill>
                <a:effectLst/>
                <a:latin typeface="+mn-lt"/>
                <a:ea typeface="+mn-ea"/>
                <a:cs typeface="+mn-cs"/>
              </a:rPr>
              <a:t>any of numerous naturally occurring extremely complex substances (as an enzyme or antibody) that consist of amino acid residues joined by peptide bonds, contain the elements carbon, hydrogen, nitrogen, oxygen, usually sulfur, and occasionally other elements (as phosphorus or iron), that are essential constituents of all living cells, that are synthesized from raw materials by plants but assimilated as separate amino acids by animals, that are both acidic and basic and usually colloidal in nature although many have been crystallized, and that are </a:t>
            </a:r>
            <a:r>
              <a:rPr lang="en-US" sz="1200" b="0" i="0" kern="1200" dirty="0" err="1" smtClean="0">
                <a:solidFill>
                  <a:schemeClr val="tx1"/>
                </a:solidFill>
                <a:effectLst/>
                <a:latin typeface="+mn-lt"/>
                <a:ea typeface="+mn-ea"/>
                <a:cs typeface="+mn-cs"/>
              </a:rPr>
              <a:t>hydrolyzable</a:t>
            </a:r>
            <a:r>
              <a:rPr lang="en-US" sz="1200" b="0" i="0" kern="1200" dirty="0" smtClean="0">
                <a:solidFill>
                  <a:schemeClr val="tx1"/>
                </a:solidFill>
                <a:effectLst/>
                <a:latin typeface="+mn-lt"/>
                <a:ea typeface="+mn-ea"/>
                <a:cs typeface="+mn-cs"/>
              </a:rPr>
              <a:t> by acids, </a:t>
            </a:r>
            <a:r>
              <a:rPr lang="en-US" sz="1200" b="0" i="0" kern="1200" dirty="0" err="1" smtClean="0">
                <a:solidFill>
                  <a:schemeClr val="tx1"/>
                </a:solidFill>
                <a:effectLst/>
                <a:latin typeface="+mn-lt"/>
                <a:ea typeface="+mn-ea"/>
                <a:cs typeface="+mn-cs"/>
              </a:rPr>
              <a:t>alkalies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proteolytic</a:t>
            </a:r>
            <a:r>
              <a:rPr lang="en-US" sz="1200" b="0" i="0" kern="1200" dirty="0" smtClean="0">
                <a:solidFill>
                  <a:schemeClr val="tx1"/>
                </a:solidFill>
                <a:effectLst/>
                <a:latin typeface="+mn-lt"/>
                <a:ea typeface="+mn-ea"/>
                <a:cs typeface="+mn-cs"/>
              </a:rPr>
              <a:t> enzymes, and putrefactive bacteria to polypeptides, to simpler peptides, and ultimately to alpha-amino acids </a:t>
            </a:r>
            <a:r>
              <a:rPr lang="en-US" smtClean="0"/>
              <a:t/>
            </a:r>
            <a:br>
              <a:rPr lang="en-US" smtClean="0"/>
            </a:br>
            <a:r>
              <a:rPr lang="en-US" smtClean="0"/>
              <a:t>mutation-</a:t>
            </a:r>
            <a:r>
              <a:rPr lang="en-US" sz="1200" b="0" i="0" kern="1200" smtClean="0">
                <a:solidFill>
                  <a:schemeClr val="tx1"/>
                </a:solidFill>
                <a:effectLst/>
                <a:latin typeface="+mn-lt"/>
                <a:ea typeface="+mn-ea"/>
                <a:cs typeface="+mn-cs"/>
              </a:rPr>
              <a:t> relatively permanent change in hereditary material involving either a physical change in chromosome relations or a biochemical change in the codons that make up genes; </a:t>
            </a:r>
            <a:r>
              <a:rPr lang="en-US" sz="1200" b="0" i="1" kern="1200" smtClean="0">
                <a:solidFill>
                  <a:schemeClr val="tx1"/>
                </a:solidFill>
                <a:effectLst/>
                <a:latin typeface="+mn-lt"/>
                <a:ea typeface="+mn-ea"/>
                <a:cs typeface="+mn-cs"/>
              </a:rPr>
              <a:t>also</a:t>
            </a:r>
            <a:r>
              <a:rPr lang="en-US" sz="1200" b="0" i="0" kern="1200" smtClean="0">
                <a:solidFill>
                  <a:schemeClr val="tx1"/>
                </a:solidFill>
                <a:effectLst/>
                <a:latin typeface="+mn-lt"/>
                <a:ea typeface="+mn-ea"/>
                <a:cs typeface="+mn-cs"/>
              </a:rPr>
              <a:t> </a:t>
            </a:r>
            <a:r>
              <a:rPr lang="en-US" sz="1200" b="1" i="0" kern="1200" smtClean="0">
                <a:solidFill>
                  <a:schemeClr val="tx1"/>
                </a:solidFill>
                <a:effectLst/>
                <a:latin typeface="+mn-lt"/>
                <a:ea typeface="+mn-ea"/>
                <a:cs typeface="+mn-cs"/>
              </a:rPr>
              <a:t>:</a:t>
            </a:r>
            <a:r>
              <a:rPr lang="en-US" sz="1200" b="0" i="0" kern="1200" smtClean="0">
                <a:solidFill>
                  <a:schemeClr val="tx1"/>
                </a:solidFill>
                <a:effectLst/>
                <a:latin typeface="+mn-lt"/>
                <a:ea typeface="+mn-ea"/>
                <a:cs typeface="+mn-cs"/>
              </a:rPr>
              <a:t> the process of producing a mutation</a:t>
            </a:r>
            <a:endParaRPr lang="en-US" dirty="0"/>
          </a:p>
        </p:txBody>
      </p:sp>
      <p:sp>
        <p:nvSpPr>
          <p:cNvPr id="4" name="Slide Number Placeholder 3"/>
          <p:cNvSpPr>
            <a:spLocks noGrp="1"/>
          </p:cNvSpPr>
          <p:nvPr>
            <p:ph type="sldNum" sz="quarter" idx="10"/>
          </p:nvPr>
        </p:nvSpPr>
        <p:spPr/>
        <p:txBody>
          <a:bodyPr/>
          <a:lstStyle/>
          <a:p>
            <a:fld id="{D369ED84-F43F-4A69-89EB-311AE695D225}" type="slidenum">
              <a:rPr lang="en-US" smtClean="0"/>
              <a:t>7</a:t>
            </a:fld>
            <a:endParaRPr lang="en-US"/>
          </a:p>
        </p:txBody>
      </p:sp>
    </p:spTree>
    <p:extLst>
      <p:ext uri="{BB962C8B-B14F-4D97-AF65-F5344CB8AC3E}">
        <p14:creationId xmlns:p14="http://schemas.microsoft.com/office/powerpoint/2010/main" val="2631375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4813F7D-32E9-494F-9C1E-05E327CEDC59}"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4D2B49-33EB-4947-82FB-12F3B274A21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813F7D-32E9-494F-9C1E-05E327CEDC59}"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4D2B49-33EB-4947-82FB-12F3B274A21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94813F7D-32E9-494F-9C1E-05E327CEDC59}"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4D2B49-33EB-4947-82FB-12F3B274A218}"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813F7D-32E9-494F-9C1E-05E327CEDC59}"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4D2B49-33EB-4947-82FB-12F3B274A218}"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813F7D-32E9-494F-9C1E-05E327CEDC59}" type="datetimeFigureOut">
              <a:rPr lang="en-US" smtClean="0"/>
              <a:t>11/20/2013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4D2B49-33EB-4947-82FB-12F3B274A21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94813F7D-32E9-494F-9C1E-05E327CEDC59}" type="datetimeFigureOut">
              <a:rPr lang="en-US" smtClean="0"/>
              <a:t>11/20/2013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4D2B49-33EB-4947-82FB-12F3B274A218}"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4813F7D-32E9-494F-9C1E-05E327CEDC59}" type="datetimeFigureOut">
              <a:rPr lang="en-US" smtClean="0"/>
              <a:t>11/20/2013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4D2B49-33EB-4947-82FB-12F3B274A21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813F7D-32E9-494F-9C1E-05E327CEDC59}" type="datetimeFigureOut">
              <a:rPr lang="en-US" smtClean="0"/>
              <a:t>11/20/2013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4D2B49-33EB-4947-82FB-12F3B274A21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94813F7D-32E9-494F-9C1E-05E327CEDC59}" type="datetimeFigureOut">
              <a:rPr lang="en-US" smtClean="0"/>
              <a:t>11/20/2013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4D2B49-33EB-4947-82FB-12F3B274A21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4813F7D-32E9-494F-9C1E-05E327CEDC59}" type="datetimeFigureOut">
              <a:rPr lang="en-US" smtClean="0"/>
              <a:t>11/20/2013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4D2B49-33EB-4947-82FB-12F3B274A218}"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813F7D-32E9-494F-9C1E-05E327CEDC59}" type="datetimeFigureOut">
              <a:rPr lang="en-US" smtClean="0"/>
              <a:t>11/20/2013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4D2B49-33EB-4947-82FB-12F3B274A218}"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94813F7D-32E9-494F-9C1E-05E327CEDC59}" type="datetimeFigureOut">
              <a:rPr lang="en-US" smtClean="0"/>
              <a:t>11/20/2013</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A74D2B49-33EB-4947-82FB-12F3B274A218}"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charleysfund.org/about-u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dmd.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72067" y="1600200"/>
            <a:ext cx="7408333" cy="4525963"/>
          </a:xfrm>
        </p:spPr>
        <p:txBody>
          <a:bodyPr/>
          <a:lstStyle/>
          <a:p>
            <a:r>
              <a:rPr lang="en-US" dirty="0"/>
              <a:t>W</a:t>
            </a:r>
            <a:r>
              <a:rPr lang="en-US" dirty="0" smtClean="0"/>
              <a:t>hat </a:t>
            </a:r>
            <a:r>
              <a:rPr lang="en-US" dirty="0"/>
              <a:t>is the number </a:t>
            </a:r>
            <a:r>
              <a:rPr lang="en-US" dirty="0" smtClean="0"/>
              <a:t>one </a:t>
            </a:r>
            <a:r>
              <a:rPr lang="en-US" dirty="0"/>
              <a:t>genetic killer of children? </a:t>
            </a:r>
          </a:p>
        </p:txBody>
      </p:sp>
      <p:sp>
        <p:nvSpPr>
          <p:cNvPr id="4" name="Title 3"/>
          <p:cNvSpPr>
            <a:spLocks noGrp="1"/>
          </p:cNvSpPr>
          <p:nvPr>
            <p:ph type="title"/>
          </p:nvPr>
        </p:nvSpPr>
        <p:spPr/>
        <p:txBody>
          <a:bodyPr/>
          <a:lstStyle/>
          <a:p>
            <a:r>
              <a:rPr lang="en-US" dirty="0" smtClean="0"/>
              <a:t>Let’s Roll</a:t>
            </a:r>
            <a:endParaRPr lang="en-US" dirty="0"/>
          </a:p>
        </p:txBody>
      </p:sp>
      <p:pic>
        <p:nvPicPr>
          <p:cNvPr id="6" name="Content Placeholder 3">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3800" y="2381794"/>
            <a:ext cx="4800600" cy="3909061"/>
          </a:xfrm>
          <a:prstGeom prst="rect">
            <a:avLst/>
          </a:prstGeom>
        </p:spPr>
      </p:pic>
    </p:spTree>
    <p:extLst>
      <p:ext uri="{BB962C8B-B14F-4D97-AF65-F5344CB8AC3E}">
        <p14:creationId xmlns:p14="http://schemas.microsoft.com/office/powerpoint/2010/main" val="42172249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4800" dirty="0"/>
              <a:t>DMD affects which body system? How and why does this eventually lead to death?</a:t>
            </a:r>
          </a:p>
          <a:p>
            <a:endParaRPr lang="en-US" dirty="0"/>
          </a:p>
        </p:txBody>
      </p:sp>
      <p:sp>
        <p:nvSpPr>
          <p:cNvPr id="3" name="Title 2"/>
          <p:cNvSpPr>
            <a:spLocks noGrp="1"/>
          </p:cNvSpPr>
          <p:nvPr>
            <p:ph type="title"/>
          </p:nvPr>
        </p:nvSpPr>
        <p:spPr/>
        <p:txBody>
          <a:bodyPr/>
          <a:lstStyle/>
          <a:p>
            <a:r>
              <a:rPr lang="en-US" dirty="0" smtClean="0"/>
              <a:t>Making it stick</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5600" y="533400"/>
            <a:ext cx="914400" cy="914400"/>
          </a:xfrm>
          <a:prstGeom prst="rect">
            <a:avLst/>
          </a:prstGeom>
        </p:spPr>
      </p:pic>
    </p:spTree>
    <p:extLst>
      <p:ext uri="{BB962C8B-B14F-4D97-AF65-F5344CB8AC3E}">
        <p14:creationId xmlns:p14="http://schemas.microsoft.com/office/powerpoint/2010/main" val="2736858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4400" dirty="0"/>
              <a:t>What does it mean that </a:t>
            </a:r>
            <a:r>
              <a:rPr lang="en-US" sz="4400" dirty="0" err="1"/>
              <a:t>Duchenne</a:t>
            </a:r>
            <a:r>
              <a:rPr lang="en-US" sz="4400" dirty="0"/>
              <a:t> Muscular Dystrophy is a genetic disease? How did Darius get DMD?</a:t>
            </a:r>
          </a:p>
        </p:txBody>
      </p:sp>
      <p:sp>
        <p:nvSpPr>
          <p:cNvPr id="3" name="Title 2"/>
          <p:cNvSpPr>
            <a:spLocks noGrp="1"/>
          </p:cNvSpPr>
          <p:nvPr>
            <p:ph type="title"/>
          </p:nvPr>
        </p:nvSpPr>
        <p:spPr/>
        <p:txBody>
          <a:bodyPr/>
          <a:lstStyle/>
          <a:p>
            <a:r>
              <a:rPr lang="en-US" dirty="0" smtClean="0"/>
              <a:t>Let’s Roll</a:t>
            </a:r>
            <a:endParaRPr lang="en-US" dirty="0"/>
          </a:p>
        </p:txBody>
      </p:sp>
    </p:spTree>
    <p:extLst>
      <p:ext uri="{BB962C8B-B14F-4D97-AF65-F5344CB8AC3E}">
        <p14:creationId xmlns:p14="http://schemas.microsoft.com/office/powerpoint/2010/main" val="21393638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629400" y="457200"/>
            <a:ext cx="1299369" cy="1299369"/>
          </a:xfrm>
        </p:spPr>
      </p:pic>
      <p:sp>
        <p:nvSpPr>
          <p:cNvPr id="3" name="Title 2"/>
          <p:cNvSpPr>
            <a:spLocks noGrp="1"/>
          </p:cNvSpPr>
          <p:nvPr>
            <p:ph type="title"/>
          </p:nvPr>
        </p:nvSpPr>
        <p:spPr/>
        <p:txBody>
          <a:bodyPr/>
          <a:lstStyle/>
          <a:p>
            <a:r>
              <a:rPr lang="en-US" dirty="0" smtClean="0"/>
              <a:t>Making it stick </a:t>
            </a:r>
            <a:endParaRPr lang="en-US" dirty="0"/>
          </a:p>
        </p:txBody>
      </p:sp>
      <p:sp>
        <p:nvSpPr>
          <p:cNvPr id="5" name="Rectangle 4"/>
          <p:cNvSpPr/>
          <p:nvPr/>
        </p:nvSpPr>
        <p:spPr>
          <a:xfrm>
            <a:off x="762000" y="2362200"/>
            <a:ext cx="7315200" cy="4154984"/>
          </a:xfrm>
          <a:prstGeom prst="rect">
            <a:avLst/>
          </a:prstGeom>
        </p:spPr>
        <p:txBody>
          <a:bodyPr wrap="square">
            <a:spAutoFit/>
          </a:bodyPr>
          <a:lstStyle/>
          <a:p>
            <a:r>
              <a:rPr lang="en-US" sz="4400" dirty="0"/>
              <a:t>1. What is Darius’s main objective for being apart of this documentary? </a:t>
            </a:r>
          </a:p>
          <a:p>
            <a:r>
              <a:rPr lang="en-US" sz="4400" dirty="0"/>
              <a:t>2. How do you think you have been affected by watching this film?</a:t>
            </a:r>
          </a:p>
        </p:txBody>
      </p:sp>
    </p:spTree>
    <p:extLst>
      <p:ext uri="{BB962C8B-B14F-4D97-AF65-F5344CB8AC3E}">
        <p14:creationId xmlns:p14="http://schemas.microsoft.com/office/powerpoint/2010/main" val="28999311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4800" dirty="0"/>
              <a:t>DMD is a genetic disease. Where are genes located in the body?</a:t>
            </a:r>
          </a:p>
          <a:p>
            <a:r>
              <a:rPr lang="en-US" sz="4800" dirty="0"/>
              <a:t>Draw a diagram to demonstrate your answer. </a:t>
            </a:r>
          </a:p>
        </p:txBody>
      </p:sp>
      <p:sp>
        <p:nvSpPr>
          <p:cNvPr id="3" name="Title 2"/>
          <p:cNvSpPr>
            <a:spLocks noGrp="1"/>
          </p:cNvSpPr>
          <p:nvPr>
            <p:ph type="title"/>
          </p:nvPr>
        </p:nvSpPr>
        <p:spPr/>
        <p:txBody>
          <a:bodyPr/>
          <a:lstStyle/>
          <a:p>
            <a:r>
              <a:rPr lang="en-US" smtClean="0"/>
              <a:t>Let’s Roll</a:t>
            </a:r>
            <a:endParaRPr lang="en-US"/>
          </a:p>
        </p:txBody>
      </p:sp>
    </p:spTree>
    <p:extLst>
      <p:ext uri="{BB962C8B-B14F-4D97-AF65-F5344CB8AC3E}">
        <p14:creationId xmlns:p14="http://schemas.microsoft.com/office/powerpoint/2010/main" val="13653732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4400" dirty="0"/>
              <a:t>Describe the genetic cause of DMD.</a:t>
            </a:r>
          </a:p>
          <a:p>
            <a:r>
              <a:rPr lang="en-US" sz="4400" dirty="0"/>
              <a:t>Use the web site: </a:t>
            </a:r>
            <a:r>
              <a:rPr lang="en-US" sz="4400" u="sng" dirty="0">
                <a:hlinkClick r:id="rId2"/>
              </a:rPr>
              <a:t>www.dmd.org</a:t>
            </a:r>
            <a:endParaRPr lang="en-US" sz="4400" dirty="0"/>
          </a:p>
          <a:p>
            <a:endParaRPr lang="en-US" dirty="0"/>
          </a:p>
        </p:txBody>
      </p:sp>
      <p:sp>
        <p:nvSpPr>
          <p:cNvPr id="3" name="Title 2"/>
          <p:cNvSpPr>
            <a:spLocks noGrp="1"/>
          </p:cNvSpPr>
          <p:nvPr>
            <p:ph type="title"/>
          </p:nvPr>
        </p:nvSpPr>
        <p:spPr/>
        <p:txBody>
          <a:bodyPr/>
          <a:lstStyle/>
          <a:p>
            <a:r>
              <a:rPr lang="en-US" dirty="0" smtClean="0"/>
              <a:t>Making it stick </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400" y="381000"/>
            <a:ext cx="1295400" cy="1295400"/>
          </a:xfrm>
          <a:prstGeom prst="rect">
            <a:avLst/>
          </a:prstGeom>
        </p:spPr>
      </p:pic>
    </p:spTree>
    <p:extLst>
      <p:ext uri="{BB962C8B-B14F-4D97-AF65-F5344CB8AC3E}">
        <p14:creationId xmlns:p14="http://schemas.microsoft.com/office/powerpoint/2010/main" val="37312303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600" dirty="0"/>
              <a:t>Write a definition to these terms:</a:t>
            </a:r>
          </a:p>
          <a:p>
            <a:r>
              <a:rPr lang="en-US" sz="3600" dirty="0"/>
              <a:t>1. Gene</a:t>
            </a:r>
          </a:p>
          <a:p>
            <a:r>
              <a:rPr lang="en-US" sz="3600" dirty="0"/>
              <a:t>2. protein</a:t>
            </a:r>
          </a:p>
          <a:p>
            <a:r>
              <a:rPr lang="en-US" sz="3600" dirty="0"/>
              <a:t>3. mutation</a:t>
            </a:r>
          </a:p>
        </p:txBody>
      </p:sp>
      <p:sp>
        <p:nvSpPr>
          <p:cNvPr id="3" name="Title 2"/>
          <p:cNvSpPr>
            <a:spLocks noGrp="1"/>
          </p:cNvSpPr>
          <p:nvPr>
            <p:ph type="title"/>
          </p:nvPr>
        </p:nvSpPr>
        <p:spPr/>
        <p:txBody>
          <a:bodyPr>
            <a:normAutofit/>
          </a:bodyPr>
          <a:lstStyle/>
          <a:p>
            <a:r>
              <a:rPr lang="en-US" smtClean="0"/>
              <a:t>Let’s Roll</a:t>
            </a:r>
            <a:endParaRPr lang="en-US" dirty="0"/>
          </a:p>
        </p:txBody>
      </p:sp>
    </p:spTree>
    <p:extLst>
      <p:ext uri="{BB962C8B-B14F-4D97-AF65-F5344CB8AC3E}">
        <p14:creationId xmlns:p14="http://schemas.microsoft.com/office/powerpoint/2010/main" val="397524258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24</TotalTime>
  <Words>262</Words>
  <Application>Microsoft Office PowerPoint</Application>
  <PresentationFormat>On-screen Show (4:3)</PresentationFormat>
  <Paragraphs>34</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Waveform</vt:lpstr>
      <vt:lpstr>Let’s Roll</vt:lpstr>
      <vt:lpstr>Making it stick</vt:lpstr>
      <vt:lpstr>Let’s Roll</vt:lpstr>
      <vt:lpstr>Making it stick </vt:lpstr>
      <vt:lpstr>Let’s Roll</vt:lpstr>
      <vt:lpstr>Making it stick </vt:lpstr>
      <vt:lpstr>Let’s Roll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Let’s Roll</dc:title>
  <dc:creator>Rachel Allison</dc:creator>
  <cp:lastModifiedBy>Rachel Allison</cp:lastModifiedBy>
  <cp:revision>10</cp:revision>
  <dcterms:created xsi:type="dcterms:W3CDTF">2013-11-18T10:52:10Z</dcterms:created>
  <dcterms:modified xsi:type="dcterms:W3CDTF">2013-11-20T15:46:55Z</dcterms:modified>
</cp:coreProperties>
</file>