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7" r:id="rId12"/>
    <p:sldId id="262" r:id="rId13"/>
    <p:sldId id="268" r:id="rId14"/>
    <p:sldId id="263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787C3-8E42-423B-8F3D-95C96B6CB10F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1D93F-4C44-431A-A76E-FC9FFC140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2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4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9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95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3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38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184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7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2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50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6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FB7C9-CC87-483F-A9C2-955AAB31F9D1}" type="datetimeFigureOut">
              <a:rPr lang="en-US" smtClean="0"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C8696-6BF7-4E12-848A-7D5BC9B57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Ag Math </a:t>
            </a:r>
            <a:r>
              <a:rPr lang="en-US" dirty="0"/>
              <a:t>Bell-Ringer: Soilless Growing Media </a:t>
            </a:r>
            <a:r>
              <a:rPr lang="en-US" dirty="0" smtClean="0"/>
              <a:t>Unit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Brandon Walker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378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You and your friend need to purchase garden soil to put in your raised-bed vegetable garden. If you have a 4’ X 8’ raised-bed and want to fill the bed 2’ deep with garden soil, how many cubic yards of garden soil will you need to purchase? Hint: Divide the volume of your raised-bed by 27 (the </a:t>
            </a:r>
            <a:r>
              <a:rPr lang="en-US" dirty="0"/>
              <a:t>number of cubic inches in one cubic foot</a:t>
            </a:r>
            <a:r>
              <a:rPr lang="en-US" dirty="0" smtClean="0"/>
              <a:t>) to convert to cubic feet. If 1 yd³ of compost costs $23.00, how much will you need to spend?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Formula: </a:t>
            </a:r>
          </a:p>
          <a:p>
            <a:pPr marL="514350" indent="-514350">
              <a:buAutoNum type="arabicPeriod"/>
            </a:pPr>
            <a:r>
              <a:rPr lang="en-US" dirty="0" smtClean="0"/>
              <a:t>Volume = L x W x H</a:t>
            </a:r>
          </a:p>
          <a:p>
            <a:pPr marL="514350" indent="-514350">
              <a:buAutoNum type="arabicPeriod"/>
            </a:pPr>
            <a:r>
              <a:rPr lang="en-US" dirty="0" smtClean="0"/>
              <a:t>Number of yd³ × price per yd³ = total cost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07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Answer: 2.37 yd³</a:t>
            </a:r>
          </a:p>
          <a:p>
            <a:pPr marL="0" indent="0">
              <a:buNone/>
            </a:pPr>
            <a:r>
              <a:rPr lang="en-US" dirty="0" smtClean="0"/>
              <a:t>Solution: 	4’x 8’x 2’ = 64 ft³ </a:t>
            </a:r>
          </a:p>
          <a:p>
            <a:pPr marL="0" indent="0">
              <a:buNone/>
            </a:pPr>
            <a:r>
              <a:rPr lang="en-US" dirty="0" smtClean="0"/>
              <a:t>		64 </a:t>
            </a:r>
            <a:r>
              <a:rPr lang="en-US" dirty="0"/>
              <a:t>ft³ </a:t>
            </a:r>
            <a:r>
              <a:rPr lang="en-US" dirty="0" smtClean="0"/>
              <a:t>÷ 27 = 2.37 yd³</a:t>
            </a:r>
          </a:p>
          <a:p>
            <a:pPr marL="0" indent="0">
              <a:buNone/>
            </a:pPr>
            <a:r>
              <a:rPr lang="en-US" dirty="0" smtClean="0"/>
              <a:t>2. Answer: </a:t>
            </a:r>
          </a:p>
          <a:p>
            <a:pPr marL="0" indent="0">
              <a:buNone/>
            </a:pPr>
            <a:r>
              <a:rPr lang="en-US" dirty="0" smtClean="0"/>
              <a:t>Solution: </a:t>
            </a:r>
            <a:r>
              <a:rPr lang="en-US" dirty="0"/>
              <a:t>2.37 yd³ </a:t>
            </a:r>
            <a:r>
              <a:rPr lang="en-US" dirty="0" smtClean="0"/>
              <a:t>x $23.00 = $54.51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263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Day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Pricing</a:t>
            </a:r>
            <a:endParaRPr lang="en-US" u="sng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Toby’s </a:t>
            </a:r>
            <a:r>
              <a:rPr lang="en-US" dirty="0"/>
              <a:t>Garden Center is purchasing </a:t>
            </a:r>
            <a:r>
              <a:rPr lang="en-US" dirty="0" smtClean="0"/>
              <a:t>bell-pepper plants </a:t>
            </a:r>
            <a:r>
              <a:rPr lang="en-US" dirty="0"/>
              <a:t>from Windham’s Wholesale Greenhouse for $9.00 a flat. There are six </a:t>
            </a:r>
            <a:r>
              <a:rPr lang="en-US" dirty="0" smtClean="0"/>
              <a:t>4-packs </a:t>
            </a:r>
            <a:r>
              <a:rPr lang="en-US" dirty="0"/>
              <a:t>per flat. Using a thirty-three percent </a:t>
            </a:r>
            <a:r>
              <a:rPr lang="en-US" dirty="0" smtClean="0"/>
              <a:t>(33%) mark-up </a:t>
            </a:r>
            <a:r>
              <a:rPr lang="en-US" dirty="0"/>
              <a:t>for the retail cost, what will be the advertised price for one individual four-pack of </a:t>
            </a:r>
            <a:r>
              <a:rPr lang="en-US" dirty="0" smtClean="0"/>
              <a:t>bell-peppers?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  <a:r>
              <a:rPr lang="en-US" dirty="0" smtClean="0"/>
              <a:t>A</a:t>
            </a:r>
            <a:r>
              <a:rPr lang="en-US" dirty="0"/>
              <a:t>. $1.50       </a:t>
            </a:r>
            <a:r>
              <a:rPr lang="en-US" dirty="0" smtClean="0"/>
              <a:t> </a:t>
            </a:r>
            <a:r>
              <a:rPr lang="en-US" dirty="0"/>
              <a:t>B. $2.00       </a:t>
            </a:r>
            <a:r>
              <a:rPr lang="en-US" dirty="0" smtClean="0"/>
              <a:t>  </a:t>
            </a:r>
            <a:r>
              <a:rPr lang="en-US" dirty="0"/>
              <a:t>C. $2.25      </a:t>
            </a:r>
            <a:r>
              <a:rPr lang="en-US" dirty="0" smtClean="0"/>
              <a:t>  </a:t>
            </a:r>
            <a:r>
              <a:rPr lang="en-US" dirty="0"/>
              <a:t>D. $3.00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79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Pricing</a:t>
            </a:r>
            <a:endParaRPr lang="en-US" dirty="0"/>
          </a:p>
          <a:p>
            <a:r>
              <a:rPr lang="en-US" dirty="0"/>
              <a:t>Answer:  </a:t>
            </a:r>
            <a:r>
              <a:rPr lang="en-US" b="1" dirty="0"/>
              <a:t>B</a:t>
            </a:r>
            <a:r>
              <a:rPr lang="en-US" dirty="0"/>
              <a:t>.  $2.00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u="sng" dirty="0"/>
              <a:t>$9.00 per flat </a:t>
            </a:r>
            <a:r>
              <a:rPr lang="en-US" dirty="0"/>
              <a:t>= $1.50 per pack X .333= $2.00 per individual 4 pack</a:t>
            </a:r>
          </a:p>
          <a:p>
            <a:r>
              <a:rPr lang="en-US" dirty="0"/>
              <a:t> 6 packs /flat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04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Jimmy John Williams wants to build 10 raised garden beds using 2”x8” lumber. The bed dimensions will be 8’x4’. If lumber is only sold in 8 foot lengths, how many 2”x8” pieces of lumber will he need to purchase to build his 10 raised beds?</a:t>
            </a:r>
          </a:p>
          <a:p>
            <a:endParaRPr lang="en-US" dirty="0" smtClean="0"/>
          </a:p>
          <a:p>
            <a:r>
              <a:rPr lang="en-US" dirty="0" smtClean="0"/>
              <a:t>Formula: Area = L x W</a:t>
            </a:r>
          </a:p>
        </p:txBody>
      </p:sp>
    </p:spTree>
    <p:extLst>
      <p:ext uri="{BB962C8B-B14F-4D97-AF65-F5344CB8AC3E}">
        <p14:creationId xmlns:p14="http://schemas.microsoft.com/office/powerpoint/2010/main" val="3542610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Answer: 40</a:t>
            </a:r>
          </a:p>
          <a:p>
            <a:r>
              <a:rPr lang="en-US" dirty="0" smtClean="0"/>
              <a:t>Solution: 8</a:t>
            </a:r>
            <a:r>
              <a:rPr lang="en-US" dirty="0"/>
              <a:t>’ x 4’ = 32’</a:t>
            </a:r>
          </a:p>
          <a:p>
            <a:pPr marL="0" indent="0">
              <a:buNone/>
            </a:pPr>
            <a:r>
              <a:rPr lang="en-US" dirty="0" smtClean="0"/>
              <a:t>		32</a:t>
            </a:r>
            <a:r>
              <a:rPr lang="en-US" dirty="0"/>
              <a:t>’ x 10 = 320’</a:t>
            </a:r>
          </a:p>
          <a:p>
            <a:pPr marL="0" indent="0">
              <a:buNone/>
            </a:pPr>
            <a:r>
              <a:rPr lang="en-US" dirty="0" smtClean="0"/>
              <a:t>		320</a:t>
            </a:r>
            <a:r>
              <a:rPr lang="en-US" dirty="0"/>
              <a:t>’ ÷ 8’ = 40 pieces of 2”x8” lumber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78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1776, </a:t>
            </a:r>
            <a:r>
              <a:rPr lang="en-US" altLang="en-US" b="1" dirty="0"/>
              <a:t>90%</a:t>
            </a:r>
            <a:r>
              <a:rPr lang="en-US" altLang="en-US" dirty="0"/>
              <a:t> of the population farmed</a:t>
            </a:r>
            <a:r>
              <a:rPr lang="en-US" altLang="en-US" dirty="0" smtClean="0"/>
              <a:t>.</a:t>
            </a:r>
            <a:r>
              <a:rPr lang="en-US" altLang="en-US" dirty="0"/>
              <a:t> Today, </a:t>
            </a:r>
            <a:r>
              <a:rPr lang="en-US" altLang="en-US" b="1" dirty="0"/>
              <a:t>only 1.8%</a:t>
            </a:r>
            <a:r>
              <a:rPr lang="en-US" altLang="en-US" dirty="0"/>
              <a:t> of the population in the United States lives on a </a:t>
            </a:r>
            <a:r>
              <a:rPr lang="en-US" altLang="en-US" dirty="0" smtClean="0"/>
              <a:t>farm. The current human population in the U.S. is </a:t>
            </a:r>
            <a:r>
              <a:rPr lang="en-US" dirty="0" smtClean="0"/>
              <a:t>313,914,040. Using the information above, how many </a:t>
            </a:r>
            <a:r>
              <a:rPr lang="en-US" u="sng" dirty="0" smtClean="0"/>
              <a:t>people</a:t>
            </a:r>
            <a:r>
              <a:rPr lang="en-US" dirty="0" smtClean="0"/>
              <a:t> now live on a farm? How has our society changed since 1776?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4121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Answer: 5,650,452 people</a:t>
            </a:r>
          </a:p>
          <a:p>
            <a:r>
              <a:rPr lang="en-US" dirty="0" smtClean="0"/>
              <a:t>Solution: 0.018 x 313,914,040 = 5,650,452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1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382000" cy="5181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100" u="sng" dirty="0"/>
              <a:t>Media Volume</a:t>
            </a:r>
          </a:p>
          <a:p>
            <a:pPr marL="0" indent="0">
              <a:buNone/>
            </a:pPr>
            <a:r>
              <a:rPr lang="en-US" sz="4100" dirty="0"/>
              <a:t> </a:t>
            </a:r>
          </a:p>
          <a:p>
            <a:pPr marL="0" indent="0">
              <a:buNone/>
            </a:pPr>
            <a:r>
              <a:rPr lang="en-US" sz="4100" dirty="0"/>
              <a:t>Williamsburg </a:t>
            </a:r>
            <a:r>
              <a:rPr lang="en-US" sz="4100" dirty="0" smtClean="0"/>
              <a:t>Middle Agriculture class </a:t>
            </a:r>
            <a:r>
              <a:rPr lang="en-US" sz="4100" dirty="0"/>
              <a:t>buys </a:t>
            </a:r>
            <a:r>
              <a:rPr lang="en-US" sz="4100" dirty="0" err="1"/>
              <a:t>Fafrad</a:t>
            </a:r>
            <a:r>
              <a:rPr lang="en-US" sz="4100" dirty="0"/>
              <a:t> 3B potting mix in 3 ft</a:t>
            </a:r>
            <a:r>
              <a:rPr lang="en-US" sz="4100" baseline="30000" dirty="0"/>
              <a:t>3</a:t>
            </a:r>
            <a:r>
              <a:rPr lang="en-US" sz="4100" dirty="0"/>
              <a:t> bags.  The potting mix is stored loose in a cylindrical container that is 8 ft. wide and 4.25 feet high.  How many complete bags of potting mix can be stored in the cylinder?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GIVEN:  </a:t>
            </a:r>
          </a:p>
          <a:p>
            <a:pPr marL="0" indent="0">
              <a:buNone/>
            </a:pPr>
            <a:r>
              <a:rPr lang="en-US" dirty="0"/>
              <a:t>	Volume = </a:t>
            </a:r>
            <a:r>
              <a:rPr lang="he-IL" dirty="0"/>
              <a:t>ח</a:t>
            </a:r>
            <a:r>
              <a:rPr lang="en-US" dirty="0"/>
              <a:t> r</a:t>
            </a:r>
            <a:r>
              <a:rPr lang="en-US" baseline="30000" dirty="0"/>
              <a:t>2</a:t>
            </a:r>
            <a:r>
              <a:rPr lang="en-US" dirty="0"/>
              <a:t> h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he-IL" dirty="0"/>
              <a:t>ח</a:t>
            </a:r>
            <a:r>
              <a:rPr lang="en-US" dirty="0"/>
              <a:t> = </a:t>
            </a:r>
            <a:r>
              <a:rPr lang="en-US" dirty="0" smtClean="0"/>
              <a:t>3.14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 smtClean="0"/>
              <a:t>     A</a:t>
            </a:r>
            <a:r>
              <a:rPr lang="en-US" dirty="0"/>
              <a:t>. 71                           B. 53                      C. 106                   D. 35 </a:t>
            </a:r>
          </a:p>
          <a:p>
            <a:endParaRPr lang="en-US" dirty="0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3"/>
          <p:cNvGrpSpPr>
            <a:grpSpLocks noChangeAspect="1"/>
          </p:cNvGrpSpPr>
          <p:nvPr/>
        </p:nvGrpSpPr>
        <p:grpSpPr bwMode="auto">
          <a:xfrm>
            <a:off x="6248400" y="263229"/>
            <a:ext cx="1866900" cy="2010508"/>
            <a:chOff x="4177" y="6287"/>
            <a:chExt cx="1950" cy="2160"/>
          </a:xfrm>
        </p:grpSpPr>
        <p:sp>
          <p:nvSpPr>
            <p:cNvPr id="7" name="AutoShape 8"/>
            <p:cNvSpPr>
              <a:spLocks noChangeAspect="1" noChangeArrowheads="1" noTextEdit="1"/>
            </p:cNvSpPr>
            <p:nvPr/>
          </p:nvSpPr>
          <p:spPr bwMode="auto">
            <a:xfrm>
              <a:off x="4177" y="6287"/>
              <a:ext cx="1950" cy="2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27" y="6596"/>
              <a:ext cx="1500" cy="46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627" y="7830"/>
              <a:ext cx="1500" cy="46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4627" y="6750"/>
              <a:ext cx="1" cy="13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4"/>
            <p:cNvSpPr>
              <a:spLocks noChangeShapeType="1"/>
            </p:cNvSpPr>
            <p:nvPr/>
          </p:nvSpPr>
          <p:spPr bwMode="auto">
            <a:xfrm>
              <a:off x="6127" y="6904"/>
              <a:ext cx="0" cy="12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7900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Media </a:t>
            </a:r>
            <a:r>
              <a:rPr lang="en-US" b="1" dirty="0"/>
              <a:t>Volume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ANSWER:  </a:t>
            </a:r>
            <a:r>
              <a:rPr lang="en-US" b="1" dirty="0"/>
              <a:t>A</a:t>
            </a:r>
            <a:r>
              <a:rPr lang="en-US" dirty="0"/>
              <a:t>.   71 bags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Solution:</a:t>
            </a:r>
          </a:p>
          <a:p>
            <a:r>
              <a:rPr lang="en-US" dirty="0" smtClean="0"/>
              <a:t>Volume </a:t>
            </a:r>
            <a:r>
              <a:rPr lang="en-US" dirty="0"/>
              <a:t>= </a:t>
            </a:r>
            <a:r>
              <a:rPr lang="he-IL" dirty="0"/>
              <a:t>ח</a:t>
            </a:r>
            <a:r>
              <a:rPr lang="en-US" dirty="0"/>
              <a:t> r</a:t>
            </a:r>
            <a:r>
              <a:rPr lang="en-US" baseline="30000" dirty="0"/>
              <a:t>2</a:t>
            </a:r>
            <a:r>
              <a:rPr lang="en-US" dirty="0"/>
              <a:t> h</a:t>
            </a:r>
          </a:p>
          <a:p>
            <a:r>
              <a:rPr lang="en-US" dirty="0"/>
              <a:t>V = 3.14(16)(4.25)</a:t>
            </a:r>
          </a:p>
          <a:p>
            <a:r>
              <a:rPr lang="en-US" dirty="0"/>
              <a:t>V = 213.52 ft</a:t>
            </a:r>
            <a:r>
              <a:rPr lang="en-US" baseline="30000" dirty="0"/>
              <a:t>3</a:t>
            </a:r>
            <a:r>
              <a:rPr lang="en-US" dirty="0"/>
              <a:t>  </a:t>
            </a:r>
          </a:p>
          <a:p>
            <a:r>
              <a:rPr lang="en-US" dirty="0" smtClean="0"/>
              <a:t>213.52</a:t>
            </a:r>
            <a:r>
              <a:rPr lang="en-US" dirty="0"/>
              <a:t>/ 3 = 71.173 = </a:t>
            </a:r>
            <a:r>
              <a:rPr lang="en-US" b="1" dirty="0"/>
              <a:t>71 bags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05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 smtClean="0"/>
              <a:t>Day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4000" i="1" dirty="0" err="1"/>
              <a:t>Osmocote</a:t>
            </a:r>
            <a:r>
              <a:rPr lang="en-US" sz="4000" dirty="0"/>
              <a:t> is a brand of resin coated slow release </a:t>
            </a:r>
            <a:r>
              <a:rPr lang="en-US" sz="4000" dirty="0" smtClean="0"/>
              <a:t>fertilizer for plants.  </a:t>
            </a:r>
            <a:r>
              <a:rPr lang="en-US" sz="4000" dirty="0"/>
              <a:t>General application instructions call for a rate of 3 Tablespoons (</a:t>
            </a:r>
            <a:r>
              <a:rPr lang="en-US" sz="4000" dirty="0" err="1"/>
              <a:t>Tbs</a:t>
            </a:r>
            <a:r>
              <a:rPr lang="en-US" sz="4000" dirty="0"/>
              <a:t>) per 4 ft</a:t>
            </a:r>
            <a:r>
              <a:rPr lang="en-US" sz="4000" baseline="30000" dirty="0"/>
              <a:t>2</a:t>
            </a:r>
            <a:r>
              <a:rPr lang="en-US" sz="4000" dirty="0"/>
              <a:t>.  How many pints of </a:t>
            </a:r>
            <a:r>
              <a:rPr lang="en-US" sz="4000" i="1" dirty="0" err="1"/>
              <a:t>Osmocote</a:t>
            </a:r>
            <a:r>
              <a:rPr lang="en-US" sz="4000" dirty="0"/>
              <a:t> will be needed to fertilize a table of </a:t>
            </a:r>
            <a:r>
              <a:rPr lang="en-US" sz="4000" dirty="0" smtClean="0"/>
              <a:t>tomato plants </a:t>
            </a:r>
            <a:r>
              <a:rPr lang="en-US" sz="4000" dirty="0"/>
              <a:t>if the table measures 6 </a:t>
            </a:r>
            <a:r>
              <a:rPr lang="en-US" sz="4000" dirty="0" err="1"/>
              <a:t>ft</a:t>
            </a:r>
            <a:r>
              <a:rPr lang="en-US" sz="4000" dirty="0"/>
              <a:t> X 24 </a:t>
            </a:r>
            <a:r>
              <a:rPr lang="en-US" sz="4000" dirty="0" err="1"/>
              <a:t>ft</a:t>
            </a:r>
            <a:r>
              <a:rPr lang="en-US" sz="4000" dirty="0"/>
              <a:t> and is completely full?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GIVEN: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1 </a:t>
            </a:r>
            <a:r>
              <a:rPr lang="en-US" dirty="0" err="1"/>
              <a:t>Tbs</a:t>
            </a:r>
            <a:r>
              <a:rPr lang="en-US" dirty="0"/>
              <a:t> = 3 </a:t>
            </a:r>
            <a:r>
              <a:rPr lang="en-US" dirty="0" err="1"/>
              <a:t>tsp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1 cup = 48 </a:t>
            </a:r>
            <a:r>
              <a:rPr lang="en-US" dirty="0" err="1"/>
              <a:t>tsp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1 cup = 16 </a:t>
            </a:r>
            <a:r>
              <a:rPr lang="en-US" dirty="0" err="1"/>
              <a:t>Tbs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2 cups = 1 pint</a:t>
            </a:r>
          </a:p>
          <a:p>
            <a:pPr marL="0" indent="0">
              <a:buNone/>
            </a:pPr>
            <a:r>
              <a:rPr lang="en-US" dirty="0" smtClean="0"/>
              <a:t>	4 </a:t>
            </a:r>
            <a:r>
              <a:rPr lang="en-US" dirty="0"/>
              <a:t>cups = 1 quart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b="1" dirty="0"/>
              <a:t>A.  7		</a:t>
            </a:r>
            <a:r>
              <a:rPr lang="en-US" b="1" dirty="0" smtClean="0"/>
              <a:t>B</a:t>
            </a:r>
            <a:r>
              <a:rPr lang="en-US" b="1" dirty="0"/>
              <a:t>.  108			C.  4			D. 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38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78179"/>
            <a:ext cx="6781799" cy="505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205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Day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715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/>
              <a:t>Irrigation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smtClean="0"/>
              <a:t>Walton </a:t>
            </a:r>
            <a:r>
              <a:rPr lang="en-US" dirty="0"/>
              <a:t>County Ag Department received 100 Boston fern liners and potted them into 10" hanging </a:t>
            </a:r>
            <a:r>
              <a:rPr lang="en-US" dirty="0" smtClean="0"/>
              <a:t>baskets using good soilless media mix. For </a:t>
            </a:r>
            <a:r>
              <a:rPr lang="en-US" dirty="0"/>
              <a:t>the first three weeks of root growth .125 gallons of water is recommended per day for each </a:t>
            </a:r>
            <a:r>
              <a:rPr lang="en-US" dirty="0" smtClean="0"/>
              <a:t>basket. Your </a:t>
            </a:r>
            <a:r>
              <a:rPr lang="en-US" dirty="0"/>
              <a:t>drip irrigation system applies 1 gallon of water per hour.  </a:t>
            </a:r>
          </a:p>
          <a:p>
            <a:pPr marL="0" indent="0">
              <a:buNone/>
            </a:pPr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A. How many gallons of water will you need each day to irrigate the hanging baskets?</a:t>
            </a:r>
            <a:br>
              <a:rPr lang="en-US" dirty="0"/>
            </a:br>
            <a:r>
              <a:rPr lang="en-US" dirty="0"/>
              <a:t>B. How many minutes should you program you irrigation clock for each basket to receive the correct amount of water?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A. 12.5 gallons, 52 minutes</a:t>
            </a:r>
          </a:p>
          <a:p>
            <a:pPr marL="0" indent="0">
              <a:buNone/>
            </a:pPr>
            <a:r>
              <a:rPr lang="en-US" dirty="0"/>
              <a:t>B. 262.5 gallons, 10.93 minutes</a:t>
            </a:r>
          </a:p>
          <a:p>
            <a:pPr marL="0" indent="0">
              <a:buNone/>
            </a:pPr>
            <a:r>
              <a:rPr lang="en-US" dirty="0"/>
              <a:t>C. 12.5 gallons, 7.5 minutes</a:t>
            </a:r>
          </a:p>
          <a:p>
            <a:pPr marL="0" indent="0">
              <a:buNone/>
            </a:pPr>
            <a:r>
              <a:rPr lang="en-US" dirty="0"/>
              <a:t>D. 62.5 gallons, 1 hour 9 minutes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494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Irrigation</a:t>
            </a:r>
            <a:endParaRPr lang="en-US" dirty="0"/>
          </a:p>
          <a:p>
            <a:r>
              <a:rPr lang="en-US" dirty="0" smtClean="0"/>
              <a:t>Answer</a:t>
            </a:r>
            <a:r>
              <a:rPr lang="en-US" dirty="0"/>
              <a:t>:</a:t>
            </a:r>
            <a:r>
              <a:rPr lang="en-US" b="1" dirty="0"/>
              <a:t> C      </a:t>
            </a:r>
            <a:r>
              <a:rPr lang="en-US" dirty="0"/>
              <a:t>12.5 gallons, 7.5 </a:t>
            </a:r>
            <a:r>
              <a:rPr lang="en-US" dirty="0" err="1"/>
              <a:t>mins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Solution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A</a:t>
            </a:r>
            <a:r>
              <a:rPr lang="en-US" dirty="0"/>
              <a:t>. 1 basket = 1/8 gallon per day, 100 baskets need 12.5 gallons per day</a:t>
            </a:r>
          </a:p>
          <a:p>
            <a:r>
              <a:rPr lang="en-US" dirty="0" smtClean="0"/>
              <a:t>B</a:t>
            </a:r>
            <a:r>
              <a:rPr lang="en-US" dirty="0"/>
              <a:t>. 60 </a:t>
            </a:r>
            <a:r>
              <a:rPr lang="en-US" dirty="0" err="1"/>
              <a:t>mins</a:t>
            </a:r>
            <a:r>
              <a:rPr lang="en-US" dirty="0"/>
              <a:t> = 1 gallon,  60 x.125 = 7.5 </a:t>
            </a:r>
            <a:r>
              <a:rPr lang="en-US" dirty="0" err="1"/>
              <a:t>mins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730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495</Words>
  <Application>Microsoft Office PowerPoint</Application>
  <PresentationFormat>On-screen Show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Ag Math Bell-Ringer: Soilless Growing Media Unit Framework</vt:lpstr>
      <vt:lpstr>Day 1</vt:lpstr>
      <vt:lpstr>Answer</vt:lpstr>
      <vt:lpstr>Day 2</vt:lpstr>
      <vt:lpstr>ANSWER</vt:lpstr>
      <vt:lpstr>Day 3</vt:lpstr>
      <vt:lpstr>Answer</vt:lpstr>
      <vt:lpstr>Day 4</vt:lpstr>
      <vt:lpstr>Answer</vt:lpstr>
      <vt:lpstr>Day 5</vt:lpstr>
      <vt:lpstr>Answer</vt:lpstr>
      <vt:lpstr>Day 6</vt:lpstr>
      <vt:lpstr>Answer</vt:lpstr>
      <vt:lpstr>Day 7</vt:lpstr>
      <vt:lpstr>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Brandon Walker</dc:creator>
  <cp:lastModifiedBy>Brandon Walker</cp:lastModifiedBy>
  <cp:revision>28</cp:revision>
  <dcterms:created xsi:type="dcterms:W3CDTF">2013-10-23T19:23:28Z</dcterms:created>
  <dcterms:modified xsi:type="dcterms:W3CDTF">2013-11-20T01:28:35Z</dcterms:modified>
</cp:coreProperties>
</file>