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93D86CC5-EC6E-4599-9917-E129EDB8906C}" type="datetimeFigureOut">
              <a:rPr lang="en-US" smtClean="0"/>
              <a:t>12/6/2013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59B7B25-9C00-4DF6-8257-094F0F60B1E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Percent 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63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67736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43492" y="1447800"/>
                <a:ext cx="6777317" cy="4384829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36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</a:rPr>
                          <m:t>𝑝𝑎𝑟𝑡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</a:rPr>
                          <m:t>𝑤h𝑜𝑙𝑒</m:t>
                        </m:r>
                      </m:den>
                    </m:f>
                  </m:oMath>
                </a14:m>
                <a:r>
                  <a:rPr lang="en-US" sz="36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600" b="0" i="1" dirty="0" smtClean="0">
                            <a:latin typeface="Cambria Math"/>
                          </a:rPr>
                          <m:t>%</m:t>
                        </m:r>
                      </m:num>
                      <m:den>
                        <m:r>
                          <a:rPr lang="en-US" sz="3600" b="0" i="1" dirty="0" smtClean="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marL="68580" indent="0">
                  <a:buNone/>
                </a:pPr>
                <a:endParaRPr lang="en-US" dirty="0"/>
              </a:p>
              <a:p>
                <a:r>
                  <a:rPr lang="en-US" dirty="0" smtClean="0"/>
                  <a:t>Example:  Find 15% of 60.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/>
                          </a:rPr>
                          <m:t>15</m:t>
                        </m:r>
                      </m:num>
                      <m:den>
                        <m:r>
                          <a:rPr lang="en-US" i="1" dirty="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(Read x is to 60, as 15 is to 100.)</a:t>
                </a:r>
              </a:p>
              <a:p>
                <a:pPr algn="ctr"/>
                <a:r>
                  <a:rPr lang="en-US" dirty="0" smtClean="0"/>
                  <a:t>Cross multiply and divide by 100.</a:t>
                </a:r>
              </a:p>
              <a:p>
                <a:pPr algn="ctr"/>
                <a:r>
                  <a:rPr lang="en-US" dirty="0" smtClean="0"/>
                  <a:t>x = 9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43492" y="1447800"/>
                <a:ext cx="6777317" cy="4384829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58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43492" y="1143000"/>
                <a:ext cx="6777317" cy="4689629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𝑝𝑎𝑟𝑡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𝑤h𝑜𝑙𝑒</m:t>
                        </m:r>
                      </m:den>
                    </m:f>
                  </m:oMath>
                </a14:m>
                <a:r>
                  <a:rPr lang="en-US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/>
                          </a:rPr>
                          <m:t>%</m:t>
                        </m:r>
                      </m:num>
                      <m:den>
                        <m:r>
                          <a:rPr lang="en-US" i="1" dirty="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endParaRPr lang="en-US" dirty="0"/>
              </a:p>
              <a:p>
                <a:endParaRPr lang="en-US" dirty="0" smtClean="0"/>
              </a:p>
              <a:p>
                <a:r>
                  <a:rPr lang="en-US" dirty="0" smtClean="0"/>
                  <a:t>72 is 45% of what number?</a:t>
                </a: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72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/>
                          </a:rPr>
                          <m:t>45</m:t>
                        </m:r>
                      </m:num>
                      <m:den>
                        <m:r>
                          <a:rPr lang="en-US" i="1" dirty="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algn="ctr"/>
                <a:r>
                  <a:rPr lang="en-US" dirty="0" smtClean="0"/>
                  <a:t>Cross multiply and divide by 45.</a:t>
                </a:r>
              </a:p>
              <a:p>
                <a:pPr algn="ctr"/>
                <a:r>
                  <a:rPr lang="en-US" dirty="0" smtClean="0"/>
                  <a:t>x = 160</a:t>
                </a:r>
                <a:endParaRPr lang="en-US" dirty="0"/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43492" y="1143000"/>
                <a:ext cx="6777317" cy="4689629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309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91536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43492" y="1295400"/>
                <a:ext cx="6777317" cy="4537229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𝑝𝑎𝑟𝑡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𝑤h𝑜𝑙𝑒</m:t>
                        </m:r>
                      </m:den>
                    </m:f>
                  </m:oMath>
                </a14:m>
                <a:r>
                  <a:rPr lang="en-US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/>
                          </a:rPr>
                          <m:t>%</m:t>
                        </m:r>
                      </m:num>
                      <m:den>
                        <m:r>
                          <a:rPr lang="en-US" i="1" dirty="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endParaRPr lang="en-US" dirty="0"/>
              </a:p>
              <a:p>
                <a:endParaRPr lang="en-US" dirty="0" smtClean="0"/>
              </a:p>
              <a:p>
                <a:r>
                  <a:rPr lang="en-US" dirty="0" smtClean="0"/>
                  <a:t>48 is what percent of 64?</a:t>
                </a: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48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i="1" dirty="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algn="ctr"/>
                <a:r>
                  <a:rPr lang="en-US" dirty="0" smtClean="0"/>
                  <a:t>Cross multiply and divide by 64.</a:t>
                </a:r>
              </a:p>
              <a:p>
                <a:pPr algn="ctr"/>
                <a:r>
                  <a:rPr lang="en-US" dirty="0" smtClean="0"/>
                  <a:t>x = 75%</a:t>
                </a:r>
                <a:endParaRPr lang="en-US" dirty="0"/>
              </a:p>
              <a:p>
                <a:pPr algn="ctr"/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43492" y="1295400"/>
                <a:ext cx="6777317" cy="4537229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110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 find the percent of a number: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Turn the percent to a decimal by moving the decimal point 2 places to the left.</a:t>
            </a:r>
          </a:p>
          <a:p>
            <a:pPr marL="457200" lvl="1" indent="0">
              <a:buNone/>
            </a:pPr>
            <a:r>
              <a:rPr lang="en-US" sz="2800" dirty="0" smtClean="0"/>
              <a:t>35% = .35</a:t>
            </a:r>
          </a:p>
          <a:p>
            <a:pPr marL="457200" lvl="1" indent="0">
              <a:buNone/>
            </a:pPr>
            <a:r>
              <a:rPr lang="en-US" sz="2800" dirty="0" smtClean="0"/>
              <a:t>9% = .09</a:t>
            </a:r>
          </a:p>
          <a:p>
            <a:pPr marL="457200" lvl="1" indent="0">
              <a:buNone/>
            </a:pPr>
            <a:r>
              <a:rPr lang="en-US" sz="2800" dirty="0" smtClean="0"/>
              <a:t>5% = .05</a:t>
            </a:r>
          </a:p>
          <a:p>
            <a:pPr marL="457200" lvl="1" indent="0">
              <a:buNone/>
            </a:pPr>
            <a:r>
              <a:rPr lang="en-US" sz="2800" dirty="0" smtClean="0"/>
              <a:t>120% = 1.20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5156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Multiply!!!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000" dirty="0" smtClean="0"/>
              <a:t>In math, whenever you see the word “of” it means to multiply.  So when you take the percent OF a number, you just multiply your percent times the number.</a:t>
            </a:r>
          </a:p>
          <a:p>
            <a:r>
              <a:rPr lang="en-US" dirty="0" smtClean="0"/>
              <a:t>75% of 300 = .75 x 300 = 225</a:t>
            </a:r>
          </a:p>
          <a:p>
            <a:r>
              <a:rPr lang="en-US" dirty="0" smtClean="0"/>
              <a:t>15% of 150 = .15 x 150 = 22.5</a:t>
            </a:r>
          </a:p>
          <a:p>
            <a:r>
              <a:rPr lang="en-US" sz="4400" dirty="0" smtClean="0"/>
              <a:t>What is 30% of 100?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14836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That’s right—30!!!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Since </a:t>
                </a:r>
                <a:r>
                  <a:rPr lang="en-US" i="1" dirty="0" smtClean="0"/>
                  <a:t>percent </a:t>
                </a:r>
                <a:r>
                  <a:rPr lang="en-US" dirty="0" smtClean="0"/>
                  <a:t>means </a:t>
                </a:r>
                <a:r>
                  <a:rPr lang="en-US" i="1" dirty="0" smtClean="0"/>
                  <a:t>per 100</a:t>
                </a:r>
                <a:r>
                  <a:rPr lang="en-US" dirty="0" smtClean="0"/>
                  <a:t>, 30% of 100 would just be 30 parts out of 100,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30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dirty="0" smtClean="0"/>
                  <a:t>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374396"/>
              </p:ext>
            </p:extLst>
          </p:nvPr>
        </p:nvGraphicFramePr>
        <p:xfrm>
          <a:off x="2133600" y="3429000"/>
          <a:ext cx="5105400" cy="2274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0540"/>
                <a:gridCol w="510540"/>
                <a:gridCol w="510540"/>
                <a:gridCol w="510540"/>
                <a:gridCol w="510540"/>
                <a:gridCol w="510540"/>
                <a:gridCol w="510540"/>
                <a:gridCol w="510540"/>
                <a:gridCol w="510540"/>
                <a:gridCol w="510540"/>
              </a:tblGrid>
              <a:tr h="23304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304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304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286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304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304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304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304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304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3304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263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487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Try these: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8270356"/>
              </p:ext>
            </p:extLst>
          </p:nvPr>
        </p:nvGraphicFramePr>
        <p:xfrm>
          <a:off x="1042988" y="1143000"/>
          <a:ext cx="6777036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012"/>
                <a:gridCol w="2259012"/>
                <a:gridCol w="2259012"/>
              </a:tblGrid>
              <a:tr h="975360">
                <a:tc>
                  <a:txBody>
                    <a:bodyPr/>
                    <a:lstStyle/>
                    <a:p>
                      <a:r>
                        <a:rPr lang="en-US" dirty="0" smtClean="0"/>
                        <a:t>1.  50% of 84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  90% of 82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  20% of 80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975360">
                <a:tc>
                  <a:txBody>
                    <a:bodyPr/>
                    <a:lstStyle/>
                    <a:p>
                      <a:r>
                        <a:rPr lang="en-US" dirty="0" smtClean="0"/>
                        <a:t>4.  95% of 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  8% of</a:t>
                      </a:r>
                      <a:r>
                        <a:rPr lang="en-US" baseline="0" dirty="0" smtClean="0"/>
                        <a:t> 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6"/>
                      </a:pPr>
                      <a:r>
                        <a:rPr lang="en-US" dirty="0" smtClean="0"/>
                        <a:t>40% of 100</a:t>
                      </a:r>
                    </a:p>
                    <a:p>
                      <a:pPr marL="0" indent="0">
                        <a:buNone/>
                      </a:pPr>
                      <a:endParaRPr lang="en-US" dirty="0"/>
                    </a:p>
                  </a:txBody>
                  <a:tcPr/>
                </a:tc>
              </a:tr>
              <a:tr h="975360">
                <a:tc>
                  <a:txBody>
                    <a:bodyPr/>
                    <a:lstStyle/>
                    <a:p>
                      <a:r>
                        <a:rPr lang="en-US" dirty="0" smtClean="0"/>
                        <a:t>7.  15% of 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  120% of 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9"/>
                      </a:pPr>
                      <a:r>
                        <a:rPr lang="en-US" dirty="0" smtClean="0"/>
                        <a:t>60% of 30</a:t>
                      </a:r>
                    </a:p>
                    <a:p>
                      <a:pPr marL="0" indent="0">
                        <a:buNone/>
                      </a:pPr>
                      <a:endParaRPr lang="en-US" dirty="0"/>
                    </a:p>
                  </a:txBody>
                  <a:tcPr/>
                </a:tc>
              </a:tr>
              <a:tr h="975360">
                <a:tc>
                  <a:txBody>
                    <a:bodyPr/>
                    <a:lstStyle/>
                    <a:p>
                      <a:r>
                        <a:rPr lang="en-US" dirty="0" smtClean="0"/>
                        <a:t>10.  8% of 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11.  10% of 375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12.  5% of 400</a:t>
                      </a:r>
                      <a:endParaRPr lang="en-US" dirty="0"/>
                    </a:p>
                  </a:txBody>
                  <a:tcPr/>
                </a:tc>
              </a:tr>
              <a:tr h="975360">
                <a:tc>
                  <a:txBody>
                    <a:bodyPr/>
                    <a:lstStyle/>
                    <a:p>
                      <a:r>
                        <a:rPr lang="en-US" dirty="0" smtClean="0"/>
                        <a:t>13.  7% of 210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14.  100% of 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15.  200% of 40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108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487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Check your answers: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5538364"/>
              </p:ext>
            </p:extLst>
          </p:nvPr>
        </p:nvGraphicFramePr>
        <p:xfrm>
          <a:off x="1042988" y="1143000"/>
          <a:ext cx="6777036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012"/>
                <a:gridCol w="2259012"/>
                <a:gridCol w="2259012"/>
              </a:tblGrid>
              <a:tr h="97536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dirty="0" smtClean="0"/>
                        <a:t>50% of 84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42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2"/>
                      </a:pPr>
                      <a:r>
                        <a:rPr lang="en-US" dirty="0" smtClean="0"/>
                        <a:t>90% of 82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73.8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  20% of 80</a:t>
                      </a:r>
                    </a:p>
                    <a:p>
                      <a:pPr algn="ctr"/>
                      <a:r>
                        <a:rPr lang="en-US" sz="2800" dirty="0" smtClean="0"/>
                        <a:t>16</a:t>
                      </a:r>
                      <a:endParaRPr lang="en-US" sz="2800" dirty="0"/>
                    </a:p>
                  </a:txBody>
                  <a:tcPr/>
                </a:tc>
              </a:tr>
              <a:tr h="975360">
                <a:tc>
                  <a:txBody>
                    <a:bodyPr/>
                    <a:lstStyle/>
                    <a:p>
                      <a:pPr marL="342900" indent="-342900">
                        <a:buAutoNum type="arabicPeriod" startAt="4"/>
                      </a:pPr>
                      <a:r>
                        <a:rPr lang="en-US" dirty="0" smtClean="0"/>
                        <a:t>95% of 200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190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5"/>
                      </a:pPr>
                      <a:r>
                        <a:rPr lang="en-US" dirty="0" smtClean="0"/>
                        <a:t>8% of</a:t>
                      </a:r>
                      <a:r>
                        <a:rPr lang="en-US" baseline="0" dirty="0" smtClean="0"/>
                        <a:t> 25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baseline="0" dirty="0" smtClean="0"/>
                        <a:t>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6"/>
                      </a:pPr>
                      <a:r>
                        <a:rPr lang="en-US" dirty="0" smtClean="0"/>
                        <a:t>40% of 100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40</a:t>
                      </a:r>
                    </a:p>
                    <a:p>
                      <a:pPr marL="0" indent="0">
                        <a:buNone/>
                      </a:pPr>
                      <a:endParaRPr lang="en-US" dirty="0"/>
                    </a:p>
                  </a:txBody>
                  <a:tcPr/>
                </a:tc>
              </a:tr>
              <a:tr h="975360">
                <a:tc>
                  <a:txBody>
                    <a:bodyPr/>
                    <a:lstStyle/>
                    <a:p>
                      <a:pPr marL="342900" indent="-342900">
                        <a:buAutoNum type="arabicPeriod" startAt="7"/>
                      </a:pPr>
                      <a:r>
                        <a:rPr lang="en-US" dirty="0" smtClean="0"/>
                        <a:t>15% of 75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11.25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8"/>
                      </a:pPr>
                      <a:r>
                        <a:rPr lang="en-US" dirty="0" smtClean="0"/>
                        <a:t>120% of 40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48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9"/>
                      </a:pPr>
                      <a:r>
                        <a:rPr lang="en-US" dirty="0" smtClean="0"/>
                        <a:t>60% of 30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18</a:t>
                      </a:r>
                      <a:endParaRPr lang="en-US" sz="2800" dirty="0"/>
                    </a:p>
                  </a:txBody>
                  <a:tcPr/>
                </a:tc>
              </a:tr>
              <a:tr h="975360">
                <a:tc>
                  <a:txBody>
                    <a:bodyPr/>
                    <a:lstStyle/>
                    <a:p>
                      <a:pPr marL="342900" indent="-342900">
                        <a:buAutoNum type="arabicPeriod" startAt="10"/>
                      </a:pPr>
                      <a:r>
                        <a:rPr lang="en-US" dirty="0" smtClean="0"/>
                        <a:t>8% of 24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1.92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11"/>
                      </a:pPr>
                      <a:r>
                        <a:rPr lang="en-US" dirty="0" smtClean="0"/>
                        <a:t>10% of 375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37.5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12"/>
                      </a:pPr>
                      <a:r>
                        <a:rPr lang="en-US" dirty="0" smtClean="0"/>
                        <a:t>5% of 400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20</a:t>
                      </a:r>
                      <a:endParaRPr lang="en-US" sz="2800" dirty="0"/>
                    </a:p>
                  </a:txBody>
                  <a:tcPr/>
                </a:tc>
              </a:tr>
              <a:tr h="975360">
                <a:tc>
                  <a:txBody>
                    <a:bodyPr/>
                    <a:lstStyle/>
                    <a:p>
                      <a:pPr marL="342900" indent="-342900">
                        <a:buAutoNum type="arabicPeriod" startAt="13"/>
                      </a:pPr>
                      <a:r>
                        <a:rPr lang="en-US" dirty="0" smtClean="0"/>
                        <a:t>7% of 210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14.7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14"/>
                      </a:pPr>
                      <a:r>
                        <a:rPr lang="en-US" dirty="0" smtClean="0"/>
                        <a:t>100% of 16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16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15"/>
                      </a:pPr>
                      <a:r>
                        <a:rPr lang="en-US" dirty="0" smtClean="0"/>
                        <a:t>200% of 40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US" sz="2800" dirty="0" smtClean="0"/>
                        <a:t>80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588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10% of any Number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find 10% of a number, just multiply the number by </a:t>
            </a:r>
            <a:r>
              <a:rPr lang="en-US" dirty="0" smtClean="0">
                <a:solidFill>
                  <a:srgbClr val="FF0000"/>
                </a:solidFill>
              </a:rPr>
              <a:t>.1</a:t>
            </a:r>
            <a:r>
              <a:rPr lang="en-US" dirty="0" smtClean="0"/>
              <a:t>.  The result of this multiplication is that you </a:t>
            </a:r>
            <a:r>
              <a:rPr lang="en-US" dirty="0" smtClean="0"/>
              <a:t>move </a:t>
            </a:r>
            <a:r>
              <a:rPr lang="en-US" dirty="0" smtClean="0"/>
              <a:t>the decimal one place to the left.  </a:t>
            </a:r>
          </a:p>
          <a:p>
            <a:r>
              <a:rPr lang="en-US" dirty="0" smtClean="0"/>
              <a:t>10% of 60 = 6</a:t>
            </a:r>
          </a:p>
          <a:p>
            <a:r>
              <a:rPr lang="en-US" dirty="0" smtClean="0"/>
              <a:t>10% of 375 = 37.5</a:t>
            </a:r>
          </a:p>
          <a:p>
            <a:r>
              <a:rPr lang="en-US" dirty="0" smtClean="0"/>
              <a:t>10% of 5 = .5</a:t>
            </a:r>
          </a:p>
        </p:txBody>
      </p:sp>
    </p:spTree>
    <p:extLst>
      <p:ext uri="{BB962C8B-B14F-4D97-AF65-F5344CB8AC3E}">
        <p14:creationId xmlns:p14="http://schemas.microsoft.com/office/powerpoint/2010/main" val="202131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Mental Math Hints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can find 10% quickly you can use that to mentally calculate 5%, 20%, 30%, etc</a:t>
            </a:r>
            <a:r>
              <a:rPr lang="en-US" dirty="0" smtClean="0"/>
              <a:t>…</a:t>
            </a:r>
          </a:p>
          <a:p>
            <a:r>
              <a:rPr lang="en-US" dirty="0" smtClean="0"/>
              <a:t>10% of 60 = 6</a:t>
            </a:r>
          </a:p>
          <a:p>
            <a:r>
              <a:rPr lang="en-US" dirty="0" smtClean="0"/>
              <a:t>5% of 60 = 3------or half of 6</a:t>
            </a:r>
          </a:p>
          <a:p>
            <a:r>
              <a:rPr lang="en-US" dirty="0" smtClean="0"/>
              <a:t>20% of 60 = 12------ or 6 x 2</a:t>
            </a:r>
          </a:p>
          <a:p>
            <a:r>
              <a:rPr lang="en-US" dirty="0" smtClean="0"/>
              <a:t>80% of 60 = 48------or 8 x 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7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</a:t>
            </a:r>
            <a:r>
              <a:rPr lang="en-US" dirty="0" err="1" smtClean="0"/>
              <a:t>Percents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There are different methods for solving problems involving </a:t>
                </a:r>
                <a:r>
                  <a:rPr lang="en-US" dirty="0" err="1" smtClean="0"/>
                  <a:t>percents</a:t>
                </a:r>
                <a:r>
                  <a:rPr lang="en-US" dirty="0" smtClean="0"/>
                  <a:t>.  An easy and dependable method is using a proportion.  Remember that percent is just a ratio of a number to 100.</a:t>
                </a:r>
              </a:p>
              <a:p>
                <a:r>
                  <a:rPr lang="en-US" dirty="0" smtClean="0"/>
                  <a:t>30%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30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dirty="0" smtClean="0"/>
                  <a:t>, so you could set up a skeleton proportion and drop in the amounts that you know and that you are looking for.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389" r="-22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718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78</TotalTime>
  <Words>620</Words>
  <Application>Microsoft Office PowerPoint</Application>
  <PresentationFormat>On-screen Show (4:3)</PresentationFormat>
  <Paragraphs>193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Austin</vt:lpstr>
      <vt:lpstr>Percent Review</vt:lpstr>
      <vt:lpstr>To find the percent of a number:</vt:lpstr>
      <vt:lpstr>Multiply!!!</vt:lpstr>
      <vt:lpstr>That’s right—30!!!</vt:lpstr>
      <vt:lpstr>Try these: </vt:lpstr>
      <vt:lpstr>Check your answers: </vt:lpstr>
      <vt:lpstr>Finding 10% of any Number</vt:lpstr>
      <vt:lpstr>Mental Math Hints</vt:lpstr>
      <vt:lpstr>Working with Percents</vt:lpstr>
      <vt:lpstr>PowerPoint Presentation</vt:lpstr>
      <vt:lpstr>PowerPoint Presentation</vt:lpstr>
      <vt:lpstr>PowerPoint Presentation</vt:lpstr>
    </vt:vector>
  </TitlesOfParts>
  <Company>Hall County Board of 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Finding the Percent of a Number</dc:title>
  <dc:creator>Charlotte Little</dc:creator>
  <cp:lastModifiedBy>Charlotte Little</cp:lastModifiedBy>
  <cp:revision>8</cp:revision>
  <dcterms:created xsi:type="dcterms:W3CDTF">2013-10-10T13:41:17Z</dcterms:created>
  <dcterms:modified xsi:type="dcterms:W3CDTF">2013-12-06T19:26:08Z</dcterms:modified>
</cp:coreProperties>
</file>