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58" r:id="rId4"/>
    <p:sldId id="259" r:id="rId5"/>
    <p:sldId id="261" r:id="rId6"/>
    <p:sldId id="262" r:id="rId7"/>
    <p:sldId id="263" r:id="rId8"/>
    <p:sldId id="264" r:id="rId9"/>
    <p:sldId id="265" r:id="rId10"/>
    <p:sldId id="266"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9" d="100"/>
          <a:sy n="49" d="100"/>
        </p:scale>
        <p:origin x="-102" y="-60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4CC033-31A0-421E-8DFC-18B77E730B9E}" type="datetimeFigureOut">
              <a:rPr lang="en-US" smtClean="0"/>
              <a:t>11/10/2013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61D2EBB-0E9E-40D8-8FA7-27014531BF62}" type="slidenum">
              <a:rPr lang="en-US" smtClean="0"/>
              <a:t>‹#›</a:t>
            </a:fld>
            <a:endParaRPr lang="en-US"/>
          </a:p>
        </p:txBody>
      </p:sp>
    </p:spTree>
    <p:extLst>
      <p:ext uri="{BB962C8B-B14F-4D97-AF65-F5344CB8AC3E}">
        <p14:creationId xmlns:p14="http://schemas.microsoft.com/office/powerpoint/2010/main" val="3498068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1D2EBB-0E9E-40D8-8FA7-27014531BF62}" type="slidenum">
              <a:rPr lang="en-US" smtClean="0"/>
              <a:t>1</a:t>
            </a:fld>
            <a:endParaRPr lang="en-US"/>
          </a:p>
        </p:txBody>
      </p:sp>
    </p:spTree>
    <p:extLst>
      <p:ext uri="{BB962C8B-B14F-4D97-AF65-F5344CB8AC3E}">
        <p14:creationId xmlns:p14="http://schemas.microsoft.com/office/powerpoint/2010/main" val="1159104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1D2EBB-0E9E-40D8-8FA7-27014531BF62}" type="slidenum">
              <a:rPr lang="en-US" smtClean="0"/>
              <a:t>2</a:t>
            </a:fld>
            <a:endParaRPr lang="en-US"/>
          </a:p>
        </p:txBody>
      </p:sp>
    </p:spTree>
    <p:extLst>
      <p:ext uri="{BB962C8B-B14F-4D97-AF65-F5344CB8AC3E}">
        <p14:creationId xmlns:p14="http://schemas.microsoft.com/office/powerpoint/2010/main" val="37921478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A23EFFE1-BD81-484F-AE5B-A3CC87BD2BD4}" type="datetimeFigureOut">
              <a:rPr lang="en-US" smtClean="0"/>
              <a:t>11/10/2013</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F0AF24BA-4A17-483A-84D0-47B775753E13}"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23EFFE1-BD81-484F-AE5B-A3CC87BD2BD4}" type="datetimeFigureOut">
              <a:rPr lang="en-US" smtClean="0"/>
              <a:t>11/10/2013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0AF24BA-4A17-483A-84D0-47B775753E1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A23EFFE1-BD81-484F-AE5B-A3CC87BD2BD4}" type="datetimeFigureOut">
              <a:rPr lang="en-US" smtClean="0"/>
              <a:t>11/10/2013</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F0AF24BA-4A17-483A-84D0-47B775753E1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23EFFE1-BD81-484F-AE5B-A3CC87BD2BD4}" type="datetimeFigureOut">
              <a:rPr lang="en-US" smtClean="0"/>
              <a:t>11/10/2013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0AF24BA-4A17-483A-84D0-47B775753E1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A23EFFE1-BD81-484F-AE5B-A3CC87BD2BD4}" type="datetimeFigureOut">
              <a:rPr lang="en-US" smtClean="0"/>
              <a:t>11/10/2013</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F0AF24BA-4A17-483A-84D0-47B775753E13}"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23EFFE1-BD81-484F-AE5B-A3CC87BD2BD4}" type="datetimeFigureOut">
              <a:rPr lang="en-US" smtClean="0"/>
              <a:t>11/10/2013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0AF24BA-4A17-483A-84D0-47B775753E1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23EFFE1-BD81-484F-AE5B-A3CC87BD2BD4}" type="datetimeFigureOut">
              <a:rPr lang="en-US" smtClean="0"/>
              <a:t>11/10/2013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F0AF24BA-4A17-483A-84D0-47B775753E1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23EFFE1-BD81-484F-AE5B-A3CC87BD2BD4}" type="datetimeFigureOut">
              <a:rPr lang="en-US" smtClean="0"/>
              <a:t>11/10/2013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F0AF24BA-4A17-483A-84D0-47B775753E1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A23EFFE1-BD81-484F-AE5B-A3CC87BD2BD4}" type="datetimeFigureOut">
              <a:rPr lang="en-US" smtClean="0"/>
              <a:t>11/10/2013</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F0AF24BA-4A17-483A-84D0-47B775753E1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23EFFE1-BD81-484F-AE5B-A3CC87BD2BD4}" type="datetimeFigureOut">
              <a:rPr lang="en-US" smtClean="0"/>
              <a:t>11/10/2013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0AF24BA-4A17-483A-84D0-47B775753E1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A23EFFE1-BD81-484F-AE5B-A3CC87BD2BD4}" type="datetimeFigureOut">
              <a:rPr lang="en-US" smtClean="0"/>
              <a:t>11/10/2013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0AF24BA-4A17-483A-84D0-47B775753E13}" type="slidenum">
              <a:rPr lang="en-US" smtClean="0"/>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A23EFFE1-BD81-484F-AE5B-A3CC87BD2BD4}" type="datetimeFigureOut">
              <a:rPr lang="en-US" smtClean="0"/>
              <a:t>11/10/2013</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F0AF24BA-4A17-483A-84D0-47B775753E1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google.com/url?sa=i&amp;rct=j&amp;q=&amp;esrc=s&amp;frm=1&amp;source=images&amp;cd=&amp;cad=rja&amp;docid=PWJf7IgteP-TXM&amp;tbnid=vgPBZOVUvBUnJM:&amp;ved=0CAUQjRw&amp;url=http://www.ncagr.gov/cyber/kidswrld/plant/label.htm&amp;ei=PuNWUtnZDYrE9gSg34GQBg&amp;bvm=bv.53760139,d.eWU&amp;psig=AFQjCNF8YD5yMnc2KjO0YFOnQ7qSThm-GQ&amp;ust=1381512371412786"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google.com/url?sa=i&amp;source=images&amp;cd=&amp;cad=rja&amp;docid=5ZzL_nqLcJYlfM&amp;tbnid=Nt4e1RrqmpCpcM:&amp;ved=0CAgQjRwwAA&amp;url=http://extension.usu.edu/smac/htm/soil&amp;ei=A-NWUoPwGoqg9QSWtYHoAw&amp;psig=AFQjCNHyBNw31TxLSoz_X3bWAiSCwR2BKg&amp;ust=1381512323568068"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fErtilizer</a:t>
            </a:r>
            <a:r>
              <a:rPr lang="en-US" dirty="0" smtClean="0"/>
              <a:t> </a:t>
            </a:r>
            <a:r>
              <a:rPr lang="en-US" dirty="0" smtClean="0"/>
              <a:t>Percentages</a:t>
            </a:r>
            <a:endParaRPr lang="en-US" dirty="0"/>
          </a:p>
        </p:txBody>
      </p:sp>
      <p:sp>
        <p:nvSpPr>
          <p:cNvPr id="3" name="Subtitle 2"/>
          <p:cNvSpPr>
            <a:spLocks noGrp="1"/>
          </p:cNvSpPr>
          <p:nvPr>
            <p:ph type="subTitle" idx="1"/>
          </p:nvPr>
        </p:nvSpPr>
        <p:spPr/>
        <p:txBody>
          <a:bodyPr/>
          <a:lstStyle/>
          <a:p>
            <a:endParaRPr lang="en-US" dirty="0"/>
          </a:p>
        </p:txBody>
      </p:sp>
      <p:pic>
        <p:nvPicPr>
          <p:cNvPr id="2050" name="Picture 2" descr="C:\Program Files\Microsoft Office\MEDIA\CAGCAT10\j0233312.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1447800"/>
            <a:ext cx="4114800" cy="41930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65932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Sample question specific to agriculture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85000" lnSpcReduction="20000"/>
              </a:bodyPr>
              <a:lstStyle/>
              <a:p>
                <a:r>
                  <a:rPr lang="en-US" dirty="0" smtClean="0"/>
                  <a:t>If you add 20 ounces of 5-10-5 fertilizer to a single tree, how much phosphate did you apply?</a:t>
                </a:r>
              </a:p>
              <a:p>
                <a:pPr marL="0" indent="0">
                  <a:buNone/>
                </a:pPr>
                <a:r>
                  <a:rPr lang="en-US" dirty="0" smtClean="0"/>
                  <a:t>10% times 20 ounces = </a:t>
                </a:r>
                <a:r>
                  <a:rPr lang="en-US" b="1" dirty="0" smtClean="0"/>
                  <a:t>2 ounces of phosphate</a:t>
                </a:r>
              </a:p>
              <a:p>
                <a:pPr marL="0" indent="0">
                  <a:buNone/>
                </a:pPr>
                <a:endParaRPr lang="en-US" dirty="0"/>
              </a:p>
              <a:p>
                <a:r>
                  <a:rPr lang="en-US" dirty="0" smtClean="0"/>
                  <a:t>How much elemental P did you add?  For this you need to know what percentage of the phosphate is P.</a:t>
                </a:r>
              </a:p>
              <a:p>
                <a:pPr marL="0" indent="0">
                  <a:buNone/>
                </a:pPr>
                <a:r>
                  <a:rPr lang="en-US" dirty="0" smtClean="0"/>
                  <a:t>Atomic weight:  P = 31		O = 16</a:t>
                </a:r>
              </a:p>
              <a:p>
                <a:pPr marL="0" indent="0">
                  <a:buNone/>
                </a:pPr>
                <a:r>
                  <a:rPr lang="en-US" dirty="0" smtClean="0"/>
                  <a:t>P</a:t>
                </a:r>
                <a:r>
                  <a:rPr lang="en-US" baseline="-25000" dirty="0" smtClean="0"/>
                  <a:t>2</a:t>
                </a:r>
                <a:r>
                  <a:rPr lang="en-US" dirty="0" smtClean="0"/>
                  <a:t>:  Two of them so 2(31) = 62g</a:t>
                </a:r>
              </a:p>
              <a:p>
                <a:pPr marL="0" indent="0">
                  <a:buNone/>
                </a:pPr>
                <a:r>
                  <a:rPr lang="en-US" dirty="0" smtClean="0"/>
                  <a:t>O</a:t>
                </a:r>
                <a:r>
                  <a:rPr lang="en-US" baseline="-25000" dirty="0" smtClean="0"/>
                  <a:t>5</a:t>
                </a:r>
                <a:r>
                  <a:rPr lang="en-US" dirty="0" smtClean="0"/>
                  <a:t>: </a:t>
                </a:r>
                <a:r>
                  <a:rPr lang="en-US" u="sng" dirty="0" smtClean="0"/>
                  <a:t>Five of them so 5(16) = 80g</a:t>
                </a:r>
              </a:p>
              <a:p>
                <a:pPr marL="0" indent="0">
                  <a:buNone/>
                </a:pPr>
                <a:r>
                  <a:rPr lang="en-US" dirty="0" smtClean="0"/>
                  <a:t>Total weight for P</a:t>
                </a:r>
                <a:r>
                  <a:rPr lang="en-US" baseline="-25000" dirty="0" smtClean="0"/>
                  <a:t>2</a:t>
                </a:r>
                <a:r>
                  <a:rPr lang="en-US" dirty="0"/>
                  <a:t> </a:t>
                </a:r>
                <a:r>
                  <a:rPr lang="en-US" dirty="0" smtClean="0"/>
                  <a:t>0</a:t>
                </a:r>
                <a:r>
                  <a:rPr lang="en-US" baseline="-25000" dirty="0" smtClean="0"/>
                  <a:t>5</a:t>
                </a:r>
                <a:r>
                  <a:rPr lang="en-US" dirty="0" smtClean="0"/>
                  <a:t>	142g</a:t>
                </a:r>
              </a:p>
              <a:p>
                <a:pPr marL="0" indent="0">
                  <a:buNone/>
                </a:pPr>
                <a:r>
                  <a:rPr lang="en-US" dirty="0" smtClean="0"/>
                  <a:t>The ratio of P in </a:t>
                </a:r>
                <a:r>
                  <a:rPr lang="en-US" dirty="0"/>
                  <a:t>P</a:t>
                </a:r>
                <a:r>
                  <a:rPr lang="en-US" baseline="-25000" dirty="0"/>
                  <a:t>2</a:t>
                </a:r>
                <a:r>
                  <a:rPr lang="en-US" dirty="0"/>
                  <a:t> </a:t>
                </a:r>
                <a:r>
                  <a:rPr lang="en-US" dirty="0" smtClean="0"/>
                  <a:t>0</a:t>
                </a:r>
                <a:r>
                  <a:rPr lang="en-US" baseline="-25000" dirty="0" smtClean="0"/>
                  <a:t>5</a:t>
                </a:r>
                <a:r>
                  <a:rPr lang="en-US" dirty="0" smtClean="0"/>
                  <a:t> is </a:t>
                </a:r>
                <a14:m>
                  <m:oMath xmlns:m="http://schemas.openxmlformats.org/officeDocument/2006/math">
                    <m:f>
                      <m:fPr>
                        <m:ctrlPr>
                          <a:rPr lang="en-US" i="1" smtClean="0">
                            <a:latin typeface="Cambria Math"/>
                          </a:rPr>
                        </m:ctrlPr>
                      </m:fPr>
                      <m:num>
                        <m:r>
                          <a:rPr lang="en-US" b="0" i="1" smtClean="0">
                            <a:latin typeface="Cambria Math"/>
                          </a:rPr>
                          <m:t>62</m:t>
                        </m:r>
                        <m:r>
                          <a:rPr lang="en-US" b="0" i="1" smtClean="0">
                            <a:latin typeface="Cambria Math"/>
                          </a:rPr>
                          <m:t>𝑔</m:t>
                        </m:r>
                      </m:num>
                      <m:den>
                        <m:r>
                          <a:rPr lang="en-US" b="0" i="1" smtClean="0">
                            <a:latin typeface="Cambria Math"/>
                          </a:rPr>
                          <m:t>142</m:t>
                        </m:r>
                        <m:r>
                          <a:rPr lang="en-US" b="0" i="1" smtClean="0">
                            <a:latin typeface="Cambria Math"/>
                          </a:rPr>
                          <m:t>𝑔</m:t>
                        </m:r>
                      </m:den>
                    </m:f>
                  </m:oMath>
                </a14:m>
                <a:r>
                  <a:rPr lang="en-US" dirty="0" smtClean="0"/>
                  <a:t>= 0.437 or 43.7%</a:t>
                </a:r>
              </a:p>
              <a:p>
                <a:pPr marL="0" indent="0">
                  <a:buNone/>
                </a:pPr>
                <a:r>
                  <a:rPr lang="en-US" dirty="0" smtClean="0"/>
                  <a:t>The </a:t>
                </a:r>
                <a:r>
                  <a:rPr lang="en-US" b="1" dirty="0" smtClean="0"/>
                  <a:t>2 ounces of phosphate </a:t>
                </a:r>
                <a:r>
                  <a:rPr lang="en-US" dirty="0" smtClean="0"/>
                  <a:t>that you added to the tree is 43.7% elemental P.</a:t>
                </a:r>
              </a:p>
              <a:p>
                <a:pPr marL="0" indent="0">
                  <a:buNone/>
                </a:pPr>
                <a:r>
                  <a:rPr lang="en-US" dirty="0" smtClean="0"/>
                  <a:t>2 x 43.7% = 2 x .437 = .874 ounces of elemental P</a:t>
                </a:r>
              </a:p>
              <a:p>
                <a:pPr marL="0" indent="0">
                  <a:buNone/>
                </a:pPr>
                <a:endParaRPr lang="en-US" dirty="0"/>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010" t="-2264" r="-505" b="-503"/>
                </a:stretch>
              </a:blipFill>
            </p:spPr>
            <p:txBody>
              <a:bodyPr/>
              <a:lstStyle/>
              <a:p>
                <a:r>
                  <a:rPr lang="en-US">
                    <a:noFill/>
                  </a:rPr>
                  <a:t> </a:t>
                </a:r>
              </a:p>
            </p:txBody>
          </p:sp>
        </mc:Fallback>
      </mc:AlternateContent>
    </p:spTree>
    <p:extLst>
      <p:ext uri="{BB962C8B-B14F-4D97-AF65-F5344CB8AC3E}">
        <p14:creationId xmlns:p14="http://schemas.microsoft.com/office/powerpoint/2010/main" val="27898840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fertilizer guarantee:</a:t>
            </a:r>
          </a:p>
        </p:txBody>
      </p:sp>
      <p:sp>
        <p:nvSpPr>
          <p:cNvPr id="3" name="Content Placeholder 2"/>
          <p:cNvSpPr>
            <a:spLocks noGrp="1"/>
          </p:cNvSpPr>
          <p:nvPr>
            <p:ph idx="1"/>
          </p:nvPr>
        </p:nvSpPr>
        <p:spPr/>
        <p:txBody>
          <a:bodyPr/>
          <a:lstStyle/>
          <a:p>
            <a:pPr>
              <a:buFont typeface="Wingdings" panose="05000000000000000000" pitchFamily="2" charset="2"/>
              <a:buChar char="v"/>
            </a:pPr>
            <a:r>
              <a:rPr lang="en-US" dirty="0" smtClean="0"/>
              <a:t>First number	</a:t>
            </a:r>
            <a:r>
              <a:rPr lang="en-US" dirty="0" smtClean="0">
                <a:solidFill>
                  <a:srgbClr val="FF0000"/>
                </a:solidFill>
              </a:rPr>
              <a:t>N</a:t>
            </a:r>
            <a:r>
              <a:rPr lang="en-US" dirty="0" smtClean="0"/>
              <a:t>itrogen percentage of the 			fertilizer</a:t>
            </a:r>
          </a:p>
          <a:p>
            <a:pPr marL="0" indent="0">
              <a:buNone/>
            </a:pPr>
            <a:endParaRPr lang="en-US" dirty="0" smtClean="0"/>
          </a:p>
          <a:p>
            <a:pPr>
              <a:buFont typeface="Wingdings" panose="05000000000000000000" pitchFamily="2" charset="2"/>
              <a:buChar char="v"/>
            </a:pPr>
            <a:r>
              <a:rPr lang="en-US" dirty="0" smtClean="0"/>
              <a:t>Second Number	</a:t>
            </a:r>
            <a:r>
              <a:rPr lang="en-US" dirty="0"/>
              <a:t> </a:t>
            </a:r>
            <a:r>
              <a:rPr lang="en-US" dirty="0">
                <a:solidFill>
                  <a:srgbClr val="FF0000"/>
                </a:solidFill>
              </a:rPr>
              <a:t>P</a:t>
            </a:r>
            <a:r>
              <a:rPr lang="en-US" baseline="-25000" dirty="0"/>
              <a:t>2</a:t>
            </a:r>
            <a:r>
              <a:rPr lang="en-US" dirty="0"/>
              <a:t> </a:t>
            </a:r>
            <a:r>
              <a:rPr lang="en-US" dirty="0" smtClean="0"/>
              <a:t>0</a:t>
            </a:r>
            <a:r>
              <a:rPr lang="en-US" baseline="-25000" dirty="0" smtClean="0"/>
              <a:t>5 </a:t>
            </a:r>
            <a:r>
              <a:rPr lang="en-US" dirty="0" smtClean="0"/>
              <a:t>phosphate percentage; 			multiply by 0.437 to get P</a:t>
            </a:r>
          </a:p>
          <a:p>
            <a:pPr marL="0" indent="0">
              <a:buNone/>
            </a:pPr>
            <a:endParaRPr lang="en-US" dirty="0" smtClean="0"/>
          </a:p>
          <a:p>
            <a:pPr>
              <a:buFont typeface="Wingdings" panose="05000000000000000000" pitchFamily="2" charset="2"/>
              <a:buChar char="v"/>
            </a:pPr>
            <a:r>
              <a:rPr lang="en-US" dirty="0" smtClean="0"/>
              <a:t>Third Number	</a:t>
            </a:r>
            <a:r>
              <a:rPr lang="en-US" dirty="0"/>
              <a:t> </a:t>
            </a:r>
            <a:r>
              <a:rPr lang="en-US" dirty="0" smtClean="0">
                <a:solidFill>
                  <a:srgbClr val="FF0000"/>
                </a:solidFill>
              </a:rPr>
              <a:t>K</a:t>
            </a:r>
            <a:r>
              <a:rPr lang="en-US" baseline="-25000" dirty="0" smtClean="0"/>
              <a:t>2</a:t>
            </a:r>
            <a:r>
              <a:rPr lang="en-US" dirty="0" smtClean="0"/>
              <a:t> 0 potash percentage; 			multiply by 0.83 to get K</a:t>
            </a:r>
            <a:endParaRPr lang="en-US" dirty="0"/>
          </a:p>
        </p:txBody>
      </p:sp>
      <p:sp>
        <p:nvSpPr>
          <p:cNvPr id="4" name="AutoShape 2" descr="data:image/jpeg;base64,/9j/4AAQSkZJRgABAQAAAQABAAD/2wCEAAkGBhQSEBUUExQUFRUWFRgWFxUXFhQUGhYYGxcXGRcbFxUaHCYeGB0jGRccHy8gIygpLCwsGB8xODAqQSYtLTUBCQoKDgwOGg8PGjUfHyQsLywsKiosKSksLSktLCwsLywwLCwsLCwsLCwpLCw2LCwtLC41LikpLDEsKiksLSwsLP/AABEIANMA7gMBIgACEQEDEQH/xAAcAAEAAgIDAQAAAAAAAAAAAAAABQYDBAIHCAH/xABTEAACAQMBBAQHCQ0GBAUFAAABAgMABBESBQYTIRQiMUEHUVJhcYGRFSMyU1SSsdHSFhhCcoKTlKGis8HT1CQzNGJ0gzVjc6NDZKS0wgglsuHw/8QAGgEBAAMBAQEAAAAAAAAAAAAAAAECAwQFBv/EADIRAAICAAUCBAQDCQAAAAAAAAABAhEDEiExQQRRBRMyYSJxkcEUcqEGI1KBgqLR4fD/2gAMAwEAAhEDEQA/AO75ZNKknsAJ9leP969+bq/neWWVwpYlIwzBI17gqg45Dv7TXsKvMW1PBg0zme3eKOCW9kgRW14iHGeKNiQDlCwC+bUPTUN0CgdNk8t/nN9dOmyeW/zm+uuz/vdb74+19sv2Kfe633x9r7ZfsVXPHuTTOsOmyeW/zm+unTZPLf5zfXXZ/wB7rffH2vtl+xT73W++PtfbL9imePcUzrDpsnlv85vrp02Ty3+c3112f97rffH2vtl+xT73W++PtfbL9imePcUzrDpsnlv85vrp02Ty3+c3112f97rffH2vtl+xT73W++PtfbL9imePcUzrDpsnlv8AOb66dNk8t/nN9ddn/e633x9r7ZfsU+91vvj7X2y/Ypnj3FM6w6bJ5b/Ob66dNk8t/nN9ddn/AHut98fa+2X7FPvdL74+19sv2KnPHuKZ1h02Ty3+c3119XaEgORI4I79TfXXZ33ul78fa+2X7FYb3wAXkUTyPPb6Y0Z208Vm0qCTpUJzOB2d9My7imXzwC77T3kM0FwzSNBoKSNksUbUNLMfhEFeRPPB81dr1S/BXuTDs+yBik4zThZWlxpDArlAo7lAPfzyT6BdKsQK4ySBQSxAABJJOAAO0k9wrlUFvtYzz2UkFuBrm0xFicBEZgJGPfyTVyHPnQEzbXKyIroyujDKspDKwPYQw5EeivlxcrGup2VVyBliAMsQqjJ7yxAHnNdcR7q7RitlhiKoUnmiHDkZYxa3C6taAnVqgdsKDz6pwedJdgbRN3Oy8VY2ZQvv5KkJeWzIw1SnH9mWTOFTtK4btIHZEFwrjUjKwyRlSGGVJVhkd4IIPiINYxtGIosgkTQxAV9a6WLHSoVs4JLcgB2muum3cv1ltQiuqR3DyMUmIGl7+SRw6CRVOYGHark5I6uOersPdC9RY0MUiIjWxdXnWRXdLxZC8S6iIwsIYEdXJI5HGaA7XpVH8Hux72GSU3bSnKKG1uHWSXW5aSMcRyoKkDGEHZ1eVXigFKUoBSlKA09sX4gt5Zj2RRPIfQilv4VRN3tiBtkw28nY9sus9+ZF1k/jBmznuIqd8J8pGy50U4abh26+maRI/oY1r3d6IWgQLykk4Q540gI7D08kxWOK9i0SS3T2o09qpk/voy0Mw/5sZ0scdwbk48zipmqjYydH2iPi7xdJHcLiJcqfy4QQf+itW6smXQpSlQBWttDaMcEZkldUQYyzHAySAB6SSAB4zWzVf2x79fWsH4Meu7k7fwBw4R65JC/+1RBn37u7H5Qnsf7NPu7sflCex/s1P+3209vtqdCNSA+7qz+Nb8zcH9fDp93Np8Y35m4/l1P0poNSA+7m0+Mb8zcfy6fdzafGN+ZuP5dT9KaDUgfu3tu4zHzi0vCPURDg18O+tsfj/wBDvf5NT9KWgUHcfe+C3jls3M2LeVuD/ZrtibdzriyoiyunLR8wPgcs1Zfu5tv/ADH6He/yaj9vt0baNpd9iS/2Kc8+xyWt2PolBXP/ADKt9dMXasoyCXfOA9iXbDxrY3xHt4Nbu2dtpbRLIyyNqeONVRcsWkYKgwxGOZHbjFSGK1r/AGakwUSDISRJV5kYeNgyHkeeGA5dhqxBU7rwkADXHC78ogYiAkis121s4ZtRXqspGB2nHPByNx/CJFg6YLpzxJkVVjTLiAkTugLjKIRjPeSAATW4+5FoQ44bDX2kSSg/37XGQQ2VImYtkejsGK+3e5NrJGsZV1CvK6sksqODMWaYcRWDaXLHK5x2eIUBoyeEm2DZ0zGLkOkBBwtRg6Tpzq1Z4OG+D347a14fCpbuuUiuGfL+9qImbCxCUtqEmjGg5+FnIIIzyrjceDhHvFk97W3XB4KiUagIDb6WUyGL4BxrCBsAL56lrTce1j04EjFdYBeaaQgPGImGWY8uGAoHd29vOgJewvVmiSVDlJEV1OMZVlDLy7uRqtXe98o2X0yOJHd3URRElQyvOIo9TdxKsD4smrNY2SQxJFGMJGiooyThVAVRk8zyA5moux3XRbQWsnXjSTUnNlICzcWIEg/gkKPOF89AaWw97mvFujCqjhLHwtWebPAJCsoB6pVzpIHiNTexdpi5top1GBLGsgHbjUoOD6M4rWj3djiFy1uBFLckuzdZhxCukPozjzkDGa29lbOW3gihT4MUaxrntIVQAT5+VAbdKUoCn+EI6n2fF3Peq5HjEUUsn6mVa094Ph2f+rT91MB+us+9Ta9rWKfFwXUpHp4MaH9bVg3kPK2/1kP0SD6SKwxPUXWxy3nytuZVGXt3S5UePhNqdfyo9a/lVcIZQyhlOVYAgjvBGQfWKg2UEYPMHkfR3183GmPRBEx61s72x9EbYjPriKH11nwWM0lnfZOLm1AycA2kpIHdk9JGfTgVx6Hf/KrX9Dl/qqnKo2++1bmG7tkjnKRzMFKqiAjDID1yCTnV5hUN0a4WE8WWVOid6Hf/ACq1/Q5f6qoXYdlfST3Nx0i3BMnR1LWkhDJAWUlR0kaQZWkHMnOnPmrW3s3iuReSwwy8EQW5mHVUmVgAxBLDxE+bqmrNsvb+rZ6XUike9a2CjJJGQdK9+SMgecUUi0+mlGMZ9/vscOh3/wAqtf0OX+qp0O/+VWv6HL/VVubH2sLmESoroCSAJFweXLOkHsz9FVXdza1y+0rmKWZpFgVyFVUQMQVHwQM9/j7cUzERwJPNxl3J7od/8qtf0OX+qp0O/wDlVr+hy/1VUzZO+d00kEzSB0muTA1uFUaB1dJU/C7Gznzc85q87f3jS0Ca0lcuSFEa6jyx28xjtA9dRmL4nSzhJR3b7GHod/8AKrX9Dl/qqdDv/lVr+hy/1VbW8Usi2srxPw3SNnDFQ/wVLYweXPGM8/QaplnvVcJsZ7ouZJWlKAsFIQatOQoGPPz7z6qORGH08sSNp8pfUtPQ7/5Va/ocv9VWW1tbwOpkuLdkz1lW1kRiPMxuGA9ODUBudt+drt7aaTjrwUmSTSFI1KjYOO7r49Iq7VKdlMXCeFLKyL3o2MLqzmgPIuh0nyXHWjYecOFPqrLultfpVjbzn4UkSlx4nAxIPU4I9VfNpbft7cgTzRRFhlQ7Bcgd4zVS3J3vs4Dd27XUARLp5ISZFCmKbEoCnPPS7Op84rbCOeR2JWvtC/SCJ5ZW0xxqXdjk4UDJOBzPqqK+7qw+WW/51PrrX3gtfdK0VLWePhtNGXlGJOpG+shR8FiXVRg8sZzWxUnLLaUc0SSxuGR0WRW7MowyDg4I5HvpPtBExk5y6x4UFyGY4GoLnSPOeQqhxeDOYLBGZkKRyyI506TLaPMlwIyAMKwkTTgctLEeauOzfBzcJcNKzwDVcQytoGkNwrmWUnSqDBKSAcyxyDljQF5tNuQywrMkgMboZFOCCUAySFIDdnmrhHvDAyQuJAVuGRYiA3WLoZFBGMrlBnrYqhweDK4EloS8BFvDEmoDDHSkyuM8PUQTICOsBgEFSedfdkeDGeMRgtbw6OjqeDr65iguI2mOVHvrGZfUnaeVAdkxyhuakHnjkQefirnVQ8Hu50lgkgk4eXES4jbKnhoVLkaEAZs8+RPVGWarfQClKUApSlAUS7Ovbcx+JsoY/XJNLJ9CD2Vx3n+BAfFd2/7zH0kV8sOttPaT/wDNgj+ZbqfpkNfd6f7mM+K6tf8A3EY+kiuaXqNFsTFaexH4e0Zo/wAG4hSYfjxERScvOjRfNrcqOum0XtlJ3GSWBj5pImdc/lQgeuqollpvLoRoXYMQvaER5G7cckQFm7e4VT9qLs+4k4ksF6z+Pou017MdwjAHZ3Yq7UqNC0Zyg7i6KZtJtnz6OLb3bFFCqeh7RB0juLCLLD05qVh3qt0UKsd0qqAABY3wAAGAAODy5VPUpoHOTVNkE+9sBBBju8EYP9iv+w/7NQtjHs+GbjRwXokBzq6NtQ+nIMfP15q70poIzlFNJ1ZRje7LgnE5hnjkd8IzWl+oMjZ+Api0hzz7Bmp77sIfIu/0G+/k1K3dmkqNHIiujDDKwDAjzg1AdDuLLnDrurYf+AzZniH/ACZWPvqj4uQ6vEx5CpSREpyl6nZ82ntu1uIzHLFeMp7QLPaK/rWIGtGxOz4Y3iS3u9Egw6tabScH1NEcekY7qs+ytsRXKa4XDAHSwwVZGHaro2GRh4mANbtRSLLEmlSehUdjXljahuBb3Sau09C2gxPiGpoiceapP7r4fIu/0G+/k1N0poVlKUncnbIT7sIfIu/0G+/k1F2+0FG14ZVEipeW0kJDxyQni27cRcpIqt/dvJzxz01b6q2/40R21wORt723cn/I8ghkHoKy86vB0yr2LhUNvNt1rZItEYkeadIEVpOEoZwxBZtLchp7gTzqZFRe3t3orxY0mGpElWXSQCGKhhhgRzHWrpMytQeEwuEZbfqAQ8cmVdUbS3D26iNdPvwEkZJORyxjPZWts/wlTBbcTQxs0srJIY3bqIbtraNgug/hA5LFQdJwSTpFvG7Nrqibo8OqABYjw0zGB2BDjqgd2K4turaFlc20GpWLKeEnJi2ssOXbr62e3POgKifCLcSlFjgWOQ3UUfCd2BaOQT/CLR9UZiB1x61PMAkipm43ud9km7jThyMoVVYhwkjS8EEn8JQ5z3ZA7ql7Xdm1jJKW8KkuJMiNB1xqww5ciNTYI7NR8ZrlebBhktnttASJlK6YwE05JOVwMAhjqz4+dAVvwgb1T2PA4I1h0n1kpq0hEUiVwvPSmS7BeZAwMVsba3pEFoFjuYZbjEA4jacBZpI4+O0akAIBJrx2Yx481ZWsUYozqrugIV2VSRqGHwcctQHPFREW58SzFsKYeEYVtuHHwkU416VAx1sc8g5AA7BigMO719Mbi6tZZhMYVhZZgiIw4okyjqvU1LoDDA7HGR497dPajXFnFK+NZDK5AwC6O0bEDuBZSfXWzs/YsNvGY7eNIVOTiNVXrEY1EAcz2dvirnsrZqW8EcMedMahRnmTjtJPeSeZ85oDbpSlAdf7vtm42i3jvnHzYYU/+NZN6v8ADg9yz2rH0C6hzWLdIZS5byr+7PsnZR/+NZN7jizkPieBvUtzCx/UK5X6jRbExURvW2m2MvfBJDceqKVHf/thh66mK1to2olhkjPY8bofylI/jVUSWWvtRe614ZbG2kPa0EZPfz0AH9dSlGBSlKAUpSgFKVhnvERkVmVWkYqgJwXYKWIUd50gn1UBG7W3cWV+NE7QXAGBPGBlh3LKh6syf5W7O4qeda9tvI0TiK+VYXJ0pMuejzHuCuecTn4t/wAktVgrFc2ySIySKrowwysAysPEVPIipvuKMtKrZ2dcWXO2zcW47bV298jH/l5WPMDujkOO4MvIVK7J23FcqTE2Sp0uhBV428mSM9ZG8x9WaULN+oDf604my7tRzIgd1/GQa1/aUVP1jnhDoynsZSp9Yx/GoQOWzLsSwRyDmHjRwfMyg/xrZqs+DW4LbKtQe2OPgn0ws0J/d1v727dFnZT3HLMaErq5AuSFQE+IuQK7DIl6VQdneE9RZRTTASMekRu8JBjaeDJCIT28VRqTnWW+8I/v0sAjZGjaPDgxyA/2m3glUgHqkNMB2k4BOARigLzSqNB4RipgSWPU008kZZGUaF6Y9tEdBJJ+CMnkO3GeytTZvhGneGEPEElkaBg/VZJInukt5Cqg5QjWMA+PPmoDsSlVjdHflb9mCwyxroEkbsMrIhYgcwMK3IErk8mHOrPQClKUApSlAdd7jnNoW7dVxdNnx5uZefrrNvl/gZz4lVvmyI38Kwbhf8PhPcTKR6DNIRWffP8A4fc+aFm+aNX8K5X6jTgmm7T6TX1O0emj9p9J+muOaqScdwj/APb4R5GtPmSuv8KsFV7cg4t5E8i7ul/9RIw/Uwqw0e4QpSlAKVwlmVQWYhQO0kgAekmtb3Zg+Oh/OR/XQG5XT/hS3iZNpwFCT0FUmIHLLuwZx+ZQD8s12mdtQfHQ/nI/rrz7f7R6TNNcH/x5GkGfIJxGD/thahvKrO3osBY2JT2p/wCD0ZDMHUMpBVgCCOwgjII9Vc6ovg33rh9zoo5p4kkhzCQ8iIdKHEZwxBwY9NWf7prT5Vb/AJ6L7VWo42srp8EnUTtbd1JnEqs0Nwows8eA4HbpcHlKn+RwR4sHnW3Z7WhlJEUsUhAyQkiOQPGQpOK26jYgr8O17uIaJ7R5mHZLbGLRIPHokkVo28a9YeJjXM7xTfILz/0386p2lTYKHuLt2WNLqMWd0wS+ucBeB1A7CQKdUo5jX3ZHPtq1QyC76s9pLGEZJF43CwXU5UgJI2SCM8+XZUbugdN7tNPFdRyfnLWFj+sGsnhCZ+ioI+IS1zbqVikMTOrTKGUOCNORkdoHOupbGRITbCtHkZWjiZzIl0VPM61ARJdOeRwuM+auH3HWnEeTgLrdizHLcyZElOBnAzKiucYywz46pMe5t6wMp4qyLEBAOktrTF7JIkcrh/fSkDBcsWHMjn21kn3c2ixuOc4LLPrkFyMXBadGt+DGWxDoiDKR1M50556hILm+51oXRzAupDqU5YYPFM2SAcEiViwznBJxjNYNl7pWC6mghiwXXJUlgHhkLADmdOmUEkDHWHPnVAbZl+ZYoAJxMtsGTTcuiQsbyTRLKhlYNiIYKBpMAheY5iUk3SvIllaESZl6fxEFw6g8S7SS3KKHAVuEZD1SpySCRmgLtsrYdrbSPwUSN5BqYA89IY9ik9VQzHkoAy3nqVrqY7l7QCBgJeKIJoQ3SOsEN4kqpniHm1uGQEMcHGSMBquGw9l3KbLkiYyCYrPwxI4d01a+EpYM3ZkctTY5DJxQE5PtuBIhM80SRE4EjOqoTzxhicdxrPBeI8YkR0aMjUHVgVI8YYHGPPVOutjPdbN2etv1ND2zkkITEqIQ3UfkSp5aT35rS2vYGOL3IgkjZ57ed8yOEkLO0rsxRQFEbPlNKgnDMeQTmBd9mbbguQxgmimCnDGN1cA+I6TyrZFyuvRqGsKG0556SSAceLIxmqBe3lxbvJfG2S1AgitgjvE2oiQsWOhwulV6qAsCS3dyFSu1lkmvrcwEqwtJWdipGFeS3KKQeYJKOcHn1TQERuB/wy2/Eb97JWzvgudn3f8Appj7I2P8K1twuWz4l8hpk9GmeQYPnrd3oXNjdDx204/7T1yP1GnBJh88/Hz9vOlYrR8xofGin2qDWWoJMO5xw16vivGPqeC3k+lzVkqubqf399/qIv8A2drVjowhSlKA19obPjniaKZFkjcYZGGQR/8A3f3V0tvj4MjY5liQTWvaToVpIB/nwMyIPLHMd/lV3jShrhYssKWaJ5v2VsiOZ9OlANDuCEQ50ozjHpx21Oy7pgQlkdmcIjCMIByZIj3sCRmTTlQcYGcZ5bHhD2dDabQTomqJmjMsiodKqxfCGMDnGThyQOR5chzqAG1ZufvsvNtZ6782BBDHnzOQOfmHirN0tGfR4M5Y0ViQ+H2NrendjokwRsOGQMGZNJOCVYYPPkynB7xg99amw92pL2bhW8aEjHEkZRw4ge9yBzPiQcz5hzrWlnyEEjuIg66yp5rGzjilM5AbTk5x3V6H2RseG1iWKBAka9gHee8knmxPeTzNSknqcvWdTPASw1rJ8/8AckZujuVBs+MiIapGxxJiAGkPq5Ko7lHIeftqwUpVzwm71YpSlCCt7tLjam0/P0RvXwCv0KKtdVXd3/im0vRafunq1V1R2RmxSlKsQKUpQClKUApSlAKUpQHXu5q4glXyby8X2XMnbW/t5M2k4PfBKPbG1aO6nLpa+TtC69PWk18/nZ9GKk9qJmCUHvjce1TXLL1Gi2Pmynzbwk98MZ9qKa2q0dgNm0tie028J9sSVvVUkw7p/wB9ff6mMesWdrmrJVb3O+Fenx3rfqt7Zf8A459dWSjCFKUoBSlau00kaCQQkCUxsIyeQDlSFJ5HsODQHQm9G1hcX1xMOYebhRADUWWP3tAgHNtRVmAHPrVZdj+CS4mhMk0pt5CMxRAK+PPP6Ry0qQRnOTjFXDcbwcQ2Cq7njXAULxSMBBjBWJfwR42+E3ee6rhUUrs7p9ZPIsPD0S+rPOW19kS28hguU0OQcd6SL2Fo3/CHm7R3gV3R4OtrG42bAzHLovBf8aI6Mn0gA+upbbWw4buIxToHQ8/EVPcyMOasPGKg9xt0JNntcoZRLBI6SREjDg6SsgfHVJwqcxjODyFEkimP1Lx4JTXxLnui10pSpOQUpSgK1uw2dp7T8zWq+oW4b6WP6qtlVXc3rXW038d4qfm7aBeyrVXXHZGTFKUqQKUpQClKUApSlAKUpQFA2Eum62inivS3qeGFvpJqWuEBRgewqQfZUXEunbF+vlx2ko+ZLGx/YFS8nYfRXLP1Gi2I3dZs2FqT8mh/dLUniondH/h9r/0Ix7FAFS+rHPxc/ZVWSY9yRmCV/jLu5b1CZox+ygra2zvIkDCMK807DUsEeC2ns1OSQsaZ5amIHcMnlWlujOIdkxSv2CFp2/KLSn6ah7WY21hNeSDXO8TXUvjLaCyRg9youEA7gCe0k1weIdZ+FisquTdJFoRzEr7s37dlvap5mnlY+vTFivvupf8AxVl+dn/lV1+NpzxQW11NtTRNOFl4EiDo7RtglAqKSpCsBqznPtrFt7eUrf3yS7QuLZIhEYUjTiKdUCs2fezjrHvI7TXkrquulKoyXO0Xw0nWlvVmmWFf7OxfdTaHxVl+dn/lU91L/wCKsvzs/wDKqjWO2r276BbNKbd5bZrmeWMJrZQxWMJyKoWGljgcs92MV82ltG8hTaFqtw8klvDHcwTkLxNGcukmBhuQPPHME1T8X1ubK5xv5cZst3Vb/oTlhvRevdTaHxVl+dn/AJVPdTaHxVl+dn/lV15N4QJRdyTh/wCyNauI15YEy2sVwD2ZyeJp9tWbY229FjFHPcobxrbiFWdBIWZGkHU7eQ5dn4NVxes8Qw4qTa1rj68cc/MKMGTvupf/ABVl+dn/AJVPdS/+Ksvzs/8AKrqmy30vDsmQGdjdF0dJMLqETQvMe7xQSDNTW2t4rp9n2EVvKVuriEzNJyyVjiLNnuGpiF7K2lj9fGWVzju1t2V3ttRFQL57qbQ+Ksvzs/8AKp7q3/xNmfMJpx9MVVXae3pptkRX9tLoeNVmkXKhJAvKaNs+cHHfnl31vbgbRmu4pLyWQ6J3PBhBUrDGpKgEjtckc/R3Zrml4h1sMN4kpLR5Wq1vt9Nf5FlCDdFist7PfFiuojbu50oxYSQyN3Kswxhj3K4UnuzU/UBf2KTRtHIoZHGGB8XmPcR2g9xANfN2tqt0N+K2qS2aWKRz+HwuaufO0ZRj52Ner4X4i+rTjNVJduUZ4kMhj8HQ1RXUvdNf3Tr+KJOEP3dWyq14N7bRsq0z2vEJT6ZSZT+tzVlr6Q5hSlKAUpSgFKUoBSlKAUpSgKNtYaduA90uz8ekx3H2ZKlDWjviujaOzpO5uk259LxrIv64TW+K58Tc0jsQ+5/+At/+kPpOK29tXHDtpn8mKRvYhNae5/8AgYPxW/ePX3etS1q0Q7Z2jtx/vSLGfYjMfVVORwSd1bcPYzJ5FiV9kGK4Q2yyWqxuMq8Kqw8YKAEew1I7z/4G5/08v7tqiZLww2XFAyY7cOAeWdMecZ9VfM+P2/Kre39joweSrz+DWR7cWrX8ptkxw4+FHqXScorydrqpHIcuweIYnYN1lWW8k1k9LREK6R1NEXCyPKz21G7E3ovJokmeG0WJoTL1Z3aQDhl1GjT25wDz5ZNcd1t7Lu7ELmKzWKXBOLhjKF55xHp7eXZmvIxfxTUszVLesu7d8c3H9DROByHg/wBEVqIbh457RGjScIrBkbOVeM8iOfj8dSOxN1BCZ3mka4muABLIwCAqFKhFReSqAT7arkPhBvGtZLzosBt4ndW9/dZCEbSSAU055+Ot3bO995FNAsdvbsl04SFnlkVuaBvfFCHT292ameH1crhJrnmPHxNXv70E4bmBfBND0GO0MrEJcccvpALggqUPPkCvLPmFW682PFISxjTiFCgk0KXUFSvJsZ5A1Vdqb+TW7XCSQRcSCzW5IV2KlmkCaQcA4wc5qe2zt4wbPe6CBisIl0EkAkhTjPb31ljfipuLm7t6areVPjvoSnBXRXovBWgEfv79S0ktfgDBLrMokIz8JVmYAfXWxb+DGAyRtcHpCxW0dvGjLpChOZbkeZJJ9tY94N87u2txc8C2MLJEy6ppBIzOqnSqBOZySBz7BmsZ33vDcLbi3tkl6Mk8gmnaMKWbGgHSckcv110X1045s3fW4r5/Lf8AUr+7XBnXwbqLfovHfo3STOYgoGUyGEOrOQgYZz286l9391xZy3Bjc8KZ+IINICxOR1yhHc3ixywKjdob0XaPaQpBbvNcrMxHGfhrw9J6rhctlW8Vbu6+8r3ElxDNEsU1s6q4R+IhDqWUq2Ac4HMEf/rDFfVPDbk7i9Xt/FV1+Zb/AGLLLehYaqe0brh7O2yR2maRF/GktbSNf2nFWyqZeniGS2HM3G2IlI/5cVva3Eh9QiHtrv8A2dV9RL8v3RTqPSdlbPtRHFHGOxEVB+SoH8K2KClfeHCKUpQClKUApSlAKUpQClKUBUfCUumC3m7ODe27k+JWfhP+zKa217R6a+eEa04mybxR2iB3HpjHEH60rDYXQkjjkHY6I49DKGH01hil4kZuh/g0/Hm/fyVnuV4l9Zx9ytLcMP8ApxmNf2pgfVWvul/hv964/fyVvbBXXtG4fuhhhhH4zlpn/Z4VZ8kk/tWz40EsWccSN0z4tSkfxqowSG52WyqPfDA8LITjTMqGN0OezDgjnV4qu7U3ckErXFo6pI+OLFJq4UxAwGOnrRyYAGtQcgAFTgV5XiXRy6mCcPVF2r59jWEsr1K1u7uNDb2aYt40uui8N2GCTI0elutnHNu/sqI3J2BNa9HWTZMKyJhXuxPblxnIZ9IBY8jjAOTVyW9uxyewlJ8cc1q6+ovIhx6VHorl7oXHyC6+fZf1FeA8Hr6nGeHeb3fvtUttdnaNfg0pnXQ8FjHZ0xMAF9xneM8bljiBl/D4fwc9oq5bx7Hlmn2e6LkQ3HElyyjSujHZnrc+4ZqT90Lj5BdfPsv6inuhcfILr59l/UUnh+IYks0oXV/3Kmt9uwXlpVZUd7d07me4vXjQFZrBIIzrRcyCVWIwTy5A8zyrJeR7QubCa1eyWLNtoR+kwvqcaQBpGMZwTknlVq90Lj5BdfPsv6inuhcfILr59l/UUWF1qjFPCTy1W+lV2l7D4O5RrnZF/wBLt3ezFxBawxrDGLmCIcURoGkcNnUQQQOXLAPp5bW2Bcy3/SpNmR3CvbJGYnuLf3qQMScMwIbl3gDtq7+6Fx8guvn2X9RT3QuPkF18+y/qKuodaqawVtXK034l310oj4O5VL7dA3cthxrRYoIUuFkgEykR508IK0ZUtkrnq9nfUluRu29lJeRhNEDTh4OsH6pXDZOS3aB8Kpn3QuPkF18+y/qK+G/ue6wuM+eSyA9vHP0VlPA6+cPKyfD2/qzXq9+L7Fk4J3ZJMwAJJAA5knsA8Zqo7kp0jaZmI6qJLdLnlg3LLDASO4m2ttXolFTY3euLvld6IoM87eNjI0v+WabAATxog59hYjIrL4P04hvLrAxPdOsZHL3mAC3jwO7nG3tr3fBPDZ9M3iYvqeldkYY2Jm0RbqUpX0hzilKUApSlAKUpQClKUApSlAY7iAOjIwyrKVI8YIwf1GqDuNIegxI3w4ddu/40LtGf1KK7Crr/AGUvC2htCDsHGjuV/FnjGrHokjb1tWeItC0dzlusQIJM8sXNznze/wAmaltxoibYznkbmV7jHiRsLF/2USofbtsFg6PENLXc3C5doMzFp3Hoj4jekCrtDCEUKowqgKAO4AYA9QrAuc6Uqn7Y3+6NdvC8YCh7ZVkJOG4jLxQR3MqNrA7wp8VQlYsuFKrGwd+47yeOOKKUK8cjl3GjToMWBp/CDCUHIPLs8eNZvClaANkTZXORo5gjAI7e0OyIfEzr6anKxZcKVUT4R4AGfRKV0qyosZ4mNEzyalYgAKIW7D4sZyKwt4SAA/vEjMJ1jTmFV42mih1BjnrKZVyuO0gZ7SGVkWXSlYxN1yuluQU6sdU5LDAPeRpyR/mHjqkHwkOEYmBA6CWV4zJLGywxIrk9eEanZWGkDqnn1hiiTZNl7pVY23ve1vdrAIWlDCI9Tm51m6BCqSAcdHHaR8I+KtnYu+cF1MYoteeEsoLLoDKwQggE6j8Mc8YyCM8qUxZPUpSoBD73bZ6LZTSgZcLpjXypXISJfW7D9dbm7Oxxa2cEHbwo1Unymx129bZPrqC2uvSdqWtv2pbA3sv4/OO2Hztb/kCrhXRhqkUluKUpWhUUpSgFKUoBSlKAUpSgFKUoBVG3nxBta3mJCrPbTQMScAGJlmTJPIcmk9QNXmugf/qN2ncG4ggZdNuEMiHueT4LZP8AlBAx/m89Q1aoIu1pvPZvtEM93aiO3hOkmeEBppTg6SWwdEaYOOzi4qzfdtYfLbP9Jg+3Xj6lZ+Wi2Y9g/dtYfLbP9Jg+3Wlcbc2TI2p7iwZtaSZM9uevGMRt8PtUEgemvJdKeWu4zHrCx2pseEqYp7CMrq0lZ4BjXp1fh88hVHPyR4hXw7R2MS542z8yBw549v1uI4eTPX/CcBj5wDXlClPL9xZ6h2rHsaeHhdKs415D3u4tRkBXQDrE90jcxz5nnzrdO0NjldJnsCPPcQeUj5zr7dcatnxqK8o0qfL9yLPXo3u2cHL9Ms9ZVVLdJgyVUsVHw+4u3tNRoutihdIl2bjicXHGtsa/K+H4uWOzHLFeVKVHl+5OY9Y7R2tsic5muLCQkAZa4gPJden8Pu4j/ONcrTbWyYpDJHcWCOV05We3HLCjAGvA5KucdukZ7K8mUp5fuLPYP3bWHy2z/SYPt1kg3usnbSl3asx7As8LE+gBsmvHVfaeUhmPWvg+iMiT3zDrXspkTOciBBw7cfMXX/uVba668Be1bifZS8cHTG5jhc9rxr9Ok5XPm81di1qVFKUoBSlKAUpSgFKUoBSlKAUpSgFQe+G71vd2rpcRLIqgsucgqwHIqwIIPoNKUB5kvNhwrIwCcgSB1n+usPuPF5P7TfXSlAPceLyf2m+unuPF5P7TfXSlAPceLyf2m+unuPF5P7TfXSlAPceLyf2m+unuPF5P7TfXSlAPceLyf2m+unuPF5P7TfXSlAPceLyf2m+unuPF5P7TfXSlAPceLyf2m+urDuLupbXF4kcsWpCeY1yD6GBpSgPS1nZpFGscaqiIAqqowFA7ABWalKAUpSgFKUoBSlKAUpSgFKUoBSlKA//Z">
            <a:hlinkClick r:id="rId2"/>
          </p:cNvPr>
          <p:cNvSpPr>
            <a:spLocks noChangeAspect="1" noChangeArrowheads="1"/>
          </p:cNvSpPr>
          <p:nvPr/>
        </p:nvSpPr>
        <p:spPr bwMode="auto">
          <a:xfrm>
            <a:off x="155575" y="-1211263"/>
            <a:ext cx="2857500" cy="25336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63" y="4800600"/>
            <a:ext cx="2114211" cy="1874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778890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r>
              <a:rPr lang="en-US" dirty="0" smtClean="0"/>
              <a:t>The fertilizer elements are present in various compounds (e.g., urea, ammonium nitrate, phosphoric acid, calcium phosphate, potassium chloride).  The composition by percentage of each of the “big 3” elements present in the fertilizer must be stated on the bag and is referred to as the </a:t>
            </a:r>
            <a:r>
              <a:rPr lang="en-US" u="sng" dirty="0" smtClean="0"/>
              <a:t>fertilizer guarantee</a:t>
            </a:r>
            <a:r>
              <a:rPr lang="en-US" dirty="0" smtClean="0"/>
              <a:t>, which expresses each of the elemental N, phosphate, and potash as a percentage of the contents.</a:t>
            </a:r>
            <a:endParaRPr lang="en-US" dirty="0"/>
          </a:p>
        </p:txBody>
      </p:sp>
      <p:pic>
        <p:nvPicPr>
          <p:cNvPr id="3074" name="Picture 2" descr="http://t2.gstatic.com/images?q=tbn:ANd9GcQzEvKmpiGPL6V7w5LMal7f1usSYaJXxcrEtWvkUBYSs4qoP5Qu">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275376">
            <a:off x="7190233" y="4702893"/>
            <a:ext cx="1254359" cy="1647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32374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371600"/>
            <a:ext cx="5476875" cy="2638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414337" y="1066800"/>
            <a:ext cx="7239000" cy="5312736"/>
          </a:xfrm>
        </p:spPr>
        <p:txBody>
          <a:bodyPr>
            <a:normAutofit fontScale="77500" lnSpcReduction="20000"/>
          </a:bodyPr>
          <a:lstStyle/>
          <a:p>
            <a:r>
              <a:rPr lang="en-US" dirty="0" smtClean="0"/>
              <a:t>Suppose your fertilizer has the numbers:</a:t>
            </a:r>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smtClean="0"/>
          </a:p>
          <a:p>
            <a:endParaRPr lang="en-US" dirty="0"/>
          </a:p>
          <a:p>
            <a:endParaRPr lang="en-US" dirty="0" smtClean="0"/>
          </a:p>
          <a:p>
            <a:r>
              <a:rPr lang="en-US" dirty="0" smtClean="0"/>
              <a:t>This fertilizer contains </a:t>
            </a:r>
          </a:p>
          <a:p>
            <a:pPr lvl="1"/>
            <a:r>
              <a:rPr lang="en-US" dirty="0" smtClean="0"/>
              <a:t>5% elemental Nitrogen(N)</a:t>
            </a:r>
          </a:p>
          <a:p>
            <a:pPr lvl="1"/>
            <a:r>
              <a:rPr lang="en-US" dirty="0" smtClean="0"/>
              <a:t>10% available phosphate(P</a:t>
            </a:r>
            <a:r>
              <a:rPr lang="en-US" baseline="-25000" dirty="0" smtClean="0"/>
              <a:t>2</a:t>
            </a:r>
            <a:r>
              <a:rPr lang="en-US" dirty="0" smtClean="0"/>
              <a:t>O</a:t>
            </a:r>
            <a:r>
              <a:rPr lang="en-US" baseline="-25000" dirty="0" smtClean="0"/>
              <a:t>5</a:t>
            </a:r>
            <a:r>
              <a:rPr lang="en-US" dirty="0" smtClean="0"/>
              <a:t>)</a:t>
            </a:r>
          </a:p>
          <a:p>
            <a:pPr lvl="1"/>
            <a:r>
              <a:rPr lang="en-US" dirty="0" smtClean="0"/>
              <a:t>8% water soluble potash(K</a:t>
            </a:r>
            <a:r>
              <a:rPr lang="en-US" baseline="-25000" dirty="0" smtClean="0"/>
              <a:t>2</a:t>
            </a:r>
            <a:r>
              <a:rPr lang="en-US" dirty="0" smtClean="0"/>
              <a:t>O)</a:t>
            </a:r>
          </a:p>
          <a:p>
            <a:pPr marL="0" indent="0">
              <a:buNone/>
            </a:pPr>
            <a:r>
              <a:rPr lang="en-US" dirty="0"/>
              <a:t>	</a:t>
            </a:r>
            <a:r>
              <a:rPr lang="en-US" dirty="0" smtClean="0"/>
              <a:t>	</a:t>
            </a:r>
            <a:endParaRPr lang="en-US" dirty="0"/>
          </a:p>
        </p:txBody>
      </p:sp>
      <p:sp>
        <p:nvSpPr>
          <p:cNvPr id="2" name="Title 1"/>
          <p:cNvSpPr>
            <a:spLocks noGrp="1"/>
          </p:cNvSpPr>
          <p:nvPr>
            <p:ph type="title"/>
          </p:nvPr>
        </p:nvSpPr>
        <p:spPr/>
        <p:txBody>
          <a:bodyPr anchor="t"/>
          <a:lstStyle/>
          <a:p>
            <a:pPr algn="ctr"/>
            <a:r>
              <a:rPr lang="en-US" dirty="0" smtClean="0"/>
              <a:t>Example</a:t>
            </a:r>
            <a:endParaRPr lang="en-US" dirty="0"/>
          </a:p>
        </p:txBody>
      </p:sp>
    </p:spTree>
    <p:extLst>
      <p:ext uri="{BB962C8B-B14F-4D97-AF65-F5344CB8AC3E}">
        <p14:creationId xmlns:p14="http://schemas.microsoft.com/office/powerpoint/2010/main" val="1789177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3337560"/>
          </a:xfrm>
        </p:spPr>
        <p:txBody>
          <a:bodyPr anchor="t">
            <a:normAutofit/>
          </a:bodyPr>
          <a:lstStyle/>
          <a:p>
            <a:pPr algn="ctr"/>
            <a:r>
              <a:rPr lang="en-US" dirty="0" smtClean="0"/>
              <a:t>Calculate the weight of the three elements contained in a 100 pound bag of 5-10-5 fertilizer.</a:t>
            </a:r>
            <a:endParaRPr lang="en-US" dirty="0"/>
          </a:p>
        </p:txBody>
      </p:sp>
      <p:sp>
        <p:nvSpPr>
          <p:cNvPr id="3" name="Content Placeholder 2"/>
          <p:cNvSpPr>
            <a:spLocks noGrp="1"/>
          </p:cNvSpPr>
          <p:nvPr>
            <p:ph idx="1"/>
          </p:nvPr>
        </p:nvSpPr>
        <p:spPr>
          <a:xfrm>
            <a:off x="381000" y="2590800"/>
            <a:ext cx="7315200" cy="3864936"/>
          </a:xfrm>
        </p:spPr>
        <p:txBody>
          <a:bodyPr/>
          <a:lstStyle/>
          <a:p>
            <a:r>
              <a:rPr lang="en-US" dirty="0" smtClean="0"/>
              <a:t>We begin with N:</a:t>
            </a:r>
          </a:p>
          <a:p>
            <a:r>
              <a:rPr lang="en-US" dirty="0" smtClean="0"/>
              <a:t>The 100 </a:t>
            </a:r>
            <a:r>
              <a:rPr lang="en-US" dirty="0" err="1" smtClean="0"/>
              <a:t>lb</a:t>
            </a:r>
            <a:r>
              <a:rPr lang="en-US" dirty="0" smtClean="0"/>
              <a:t> of fertilizer is _____% N.</a:t>
            </a:r>
          </a:p>
          <a:p>
            <a:r>
              <a:rPr lang="en-US" dirty="0" smtClean="0"/>
              <a:t>Convert 10% to a decimal.  _____</a:t>
            </a:r>
          </a:p>
          <a:p>
            <a:r>
              <a:rPr lang="en-US" dirty="0" smtClean="0"/>
              <a:t>Compute the weight of N in the 100 </a:t>
            </a:r>
            <a:r>
              <a:rPr lang="en-US" dirty="0" err="1" smtClean="0"/>
              <a:t>lb</a:t>
            </a:r>
            <a:r>
              <a:rPr lang="en-US" dirty="0" smtClean="0"/>
              <a:t> bag of 5-10-5:    100 </a:t>
            </a:r>
            <a:r>
              <a:rPr lang="en-US" dirty="0" err="1" smtClean="0"/>
              <a:t>lb</a:t>
            </a:r>
            <a:r>
              <a:rPr lang="en-US" dirty="0" smtClean="0"/>
              <a:t> x ______ = _______</a:t>
            </a:r>
            <a:r>
              <a:rPr lang="en-US" dirty="0" err="1" smtClean="0"/>
              <a:t>lb</a:t>
            </a:r>
            <a:r>
              <a:rPr lang="en-US" dirty="0" smtClean="0"/>
              <a:t> N in a 100 </a:t>
            </a:r>
            <a:r>
              <a:rPr lang="en-US" dirty="0" err="1" smtClean="0"/>
              <a:t>lb</a:t>
            </a:r>
            <a:r>
              <a:rPr lang="en-US" dirty="0" smtClean="0"/>
              <a:t> bag of 5-10-5.</a:t>
            </a:r>
            <a:endParaRPr lang="en-US" dirty="0"/>
          </a:p>
        </p:txBody>
      </p:sp>
    </p:spTree>
    <p:extLst>
      <p:ext uri="{BB962C8B-B14F-4D97-AF65-F5344CB8AC3E}">
        <p14:creationId xmlns:p14="http://schemas.microsoft.com/office/powerpoint/2010/main" val="6527764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3337560"/>
          </a:xfrm>
        </p:spPr>
        <p:txBody>
          <a:bodyPr anchor="t">
            <a:normAutofit/>
          </a:bodyPr>
          <a:lstStyle/>
          <a:p>
            <a:pPr algn="ctr"/>
            <a:r>
              <a:rPr lang="en-US" dirty="0" smtClean="0"/>
              <a:t>Calculate the weight of the three elements contained in a 100 pound bag of 5-10-5 fertilizer.</a:t>
            </a:r>
            <a:endParaRPr lang="en-US" dirty="0"/>
          </a:p>
        </p:txBody>
      </p:sp>
      <p:sp>
        <p:nvSpPr>
          <p:cNvPr id="3" name="Content Placeholder 2"/>
          <p:cNvSpPr>
            <a:spLocks noGrp="1"/>
          </p:cNvSpPr>
          <p:nvPr>
            <p:ph idx="1"/>
          </p:nvPr>
        </p:nvSpPr>
        <p:spPr>
          <a:xfrm>
            <a:off x="381000" y="2590800"/>
            <a:ext cx="7315200" cy="3864936"/>
          </a:xfrm>
        </p:spPr>
        <p:txBody>
          <a:bodyPr/>
          <a:lstStyle/>
          <a:p>
            <a:r>
              <a:rPr lang="en-US" dirty="0" smtClean="0"/>
              <a:t>We begin with N:</a:t>
            </a:r>
          </a:p>
          <a:p>
            <a:r>
              <a:rPr lang="en-US" dirty="0" smtClean="0"/>
              <a:t>The 100 </a:t>
            </a:r>
            <a:r>
              <a:rPr lang="en-US" dirty="0" err="1" smtClean="0"/>
              <a:t>lb</a:t>
            </a:r>
            <a:r>
              <a:rPr lang="en-US" dirty="0" smtClean="0"/>
              <a:t> of fertilizer is </a:t>
            </a:r>
            <a:r>
              <a:rPr lang="en-US" dirty="0" smtClean="0">
                <a:solidFill>
                  <a:srgbClr val="FF0000"/>
                </a:solidFill>
              </a:rPr>
              <a:t>5 </a:t>
            </a:r>
            <a:r>
              <a:rPr lang="en-US" dirty="0" smtClean="0"/>
              <a:t>% N.</a:t>
            </a:r>
          </a:p>
          <a:p>
            <a:r>
              <a:rPr lang="en-US" dirty="0" smtClean="0"/>
              <a:t>Convert 5% to a decimal.  </a:t>
            </a:r>
            <a:r>
              <a:rPr lang="en-US" dirty="0" smtClean="0">
                <a:solidFill>
                  <a:srgbClr val="FF0000"/>
                </a:solidFill>
              </a:rPr>
              <a:t>.05</a:t>
            </a:r>
          </a:p>
          <a:p>
            <a:r>
              <a:rPr lang="en-US" dirty="0" smtClean="0"/>
              <a:t>Compute the weight of N in the 100 </a:t>
            </a:r>
            <a:r>
              <a:rPr lang="en-US" dirty="0" err="1" smtClean="0"/>
              <a:t>lb</a:t>
            </a:r>
            <a:r>
              <a:rPr lang="en-US" dirty="0" smtClean="0"/>
              <a:t> bag of 5-10-5:    100 </a:t>
            </a:r>
            <a:r>
              <a:rPr lang="en-US" dirty="0" err="1" smtClean="0"/>
              <a:t>lb</a:t>
            </a:r>
            <a:r>
              <a:rPr lang="en-US" dirty="0" smtClean="0"/>
              <a:t> x </a:t>
            </a:r>
            <a:r>
              <a:rPr lang="en-US" dirty="0" smtClean="0">
                <a:solidFill>
                  <a:srgbClr val="FF0000"/>
                </a:solidFill>
              </a:rPr>
              <a:t>.05 </a:t>
            </a:r>
            <a:r>
              <a:rPr lang="en-US" dirty="0" smtClean="0"/>
              <a:t>= </a:t>
            </a:r>
            <a:r>
              <a:rPr lang="en-US" dirty="0" smtClean="0">
                <a:solidFill>
                  <a:srgbClr val="FF0000"/>
                </a:solidFill>
              </a:rPr>
              <a:t>5 </a:t>
            </a:r>
            <a:r>
              <a:rPr lang="en-US" dirty="0" err="1" smtClean="0"/>
              <a:t>lb</a:t>
            </a:r>
            <a:r>
              <a:rPr lang="en-US" dirty="0" smtClean="0"/>
              <a:t> N in a 100 </a:t>
            </a:r>
            <a:r>
              <a:rPr lang="en-US" dirty="0" err="1" smtClean="0"/>
              <a:t>lb</a:t>
            </a:r>
            <a:r>
              <a:rPr lang="en-US" dirty="0" smtClean="0"/>
              <a:t> bag of 5-10-5.</a:t>
            </a:r>
            <a:endParaRPr lang="en-US" dirty="0"/>
          </a:p>
        </p:txBody>
      </p:sp>
    </p:spTree>
    <p:extLst>
      <p:ext uri="{BB962C8B-B14F-4D97-AF65-F5344CB8AC3E}">
        <p14:creationId xmlns:p14="http://schemas.microsoft.com/office/powerpoint/2010/main" val="11580171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3337560"/>
          </a:xfrm>
        </p:spPr>
        <p:txBody>
          <a:bodyPr anchor="t">
            <a:normAutofit/>
          </a:bodyPr>
          <a:lstStyle/>
          <a:p>
            <a:pPr algn="ctr"/>
            <a:r>
              <a:rPr lang="en-US" dirty="0" smtClean="0"/>
              <a:t>Calculate the weight of the three elements contained in a 100 pound bag of 5-10-5 fertilizer.</a:t>
            </a:r>
            <a:endParaRPr lang="en-US" dirty="0"/>
          </a:p>
        </p:txBody>
      </p:sp>
      <p:sp>
        <p:nvSpPr>
          <p:cNvPr id="3" name="Content Placeholder 2"/>
          <p:cNvSpPr>
            <a:spLocks noGrp="1"/>
          </p:cNvSpPr>
          <p:nvPr>
            <p:ph idx="1"/>
          </p:nvPr>
        </p:nvSpPr>
        <p:spPr>
          <a:xfrm>
            <a:off x="381000" y="2590800"/>
            <a:ext cx="7315200" cy="3864936"/>
          </a:xfrm>
        </p:spPr>
        <p:txBody>
          <a:bodyPr/>
          <a:lstStyle/>
          <a:p>
            <a:r>
              <a:rPr lang="en-US" dirty="0" smtClean="0"/>
              <a:t>Now let’s look at P</a:t>
            </a:r>
            <a:r>
              <a:rPr lang="en-US" baseline="-25000" dirty="0" smtClean="0"/>
              <a:t>2</a:t>
            </a:r>
            <a:r>
              <a:rPr lang="en-US" dirty="0" smtClean="0"/>
              <a:t>O</a:t>
            </a:r>
            <a:r>
              <a:rPr lang="en-US" baseline="-25000" dirty="0" smtClean="0"/>
              <a:t>5</a:t>
            </a:r>
            <a:r>
              <a:rPr lang="en-US" dirty="0" smtClean="0"/>
              <a:t>,or phosphate:</a:t>
            </a:r>
          </a:p>
          <a:p>
            <a:r>
              <a:rPr lang="en-US" dirty="0" smtClean="0"/>
              <a:t>The 100 </a:t>
            </a:r>
            <a:r>
              <a:rPr lang="en-US" dirty="0" err="1" smtClean="0"/>
              <a:t>lb</a:t>
            </a:r>
            <a:r>
              <a:rPr lang="en-US" dirty="0" smtClean="0"/>
              <a:t> of fertilizer is _____% </a:t>
            </a:r>
            <a:r>
              <a:rPr lang="en-US" dirty="0"/>
              <a:t>P</a:t>
            </a:r>
            <a:r>
              <a:rPr lang="en-US" baseline="-25000" dirty="0"/>
              <a:t>2</a:t>
            </a:r>
            <a:r>
              <a:rPr lang="en-US" dirty="0"/>
              <a:t>O</a:t>
            </a:r>
            <a:r>
              <a:rPr lang="en-US" baseline="-25000" dirty="0"/>
              <a:t>5</a:t>
            </a:r>
            <a:r>
              <a:rPr lang="en-US" dirty="0" smtClean="0"/>
              <a:t>.</a:t>
            </a:r>
          </a:p>
          <a:p>
            <a:r>
              <a:rPr lang="en-US" dirty="0" smtClean="0"/>
              <a:t>Convert 10% to a decimal.  _____</a:t>
            </a:r>
          </a:p>
          <a:p>
            <a:r>
              <a:rPr lang="en-US" dirty="0" smtClean="0"/>
              <a:t>Compute the weight of </a:t>
            </a:r>
            <a:r>
              <a:rPr lang="en-US" dirty="0"/>
              <a:t>P</a:t>
            </a:r>
            <a:r>
              <a:rPr lang="en-US" baseline="-25000" dirty="0"/>
              <a:t>2</a:t>
            </a:r>
            <a:r>
              <a:rPr lang="en-US" dirty="0"/>
              <a:t>O</a:t>
            </a:r>
            <a:r>
              <a:rPr lang="en-US" baseline="-25000" dirty="0"/>
              <a:t>5</a:t>
            </a:r>
            <a:r>
              <a:rPr lang="en-US" dirty="0" smtClean="0"/>
              <a:t> in the 100 </a:t>
            </a:r>
            <a:r>
              <a:rPr lang="en-US" dirty="0" err="1" smtClean="0"/>
              <a:t>lb</a:t>
            </a:r>
            <a:r>
              <a:rPr lang="en-US" dirty="0" smtClean="0"/>
              <a:t> bag of 5-10-5:    100 </a:t>
            </a:r>
            <a:r>
              <a:rPr lang="en-US" dirty="0" err="1" smtClean="0"/>
              <a:t>lb</a:t>
            </a:r>
            <a:r>
              <a:rPr lang="en-US" dirty="0" smtClean="0"/>
              <a:t> x ______ = _______</a:t>
            </a:r>
            <a:r>
              <a:rPr lang="en-US" dirty="0" err="1" smtClean="0"/>
              <a:t>lb</a:t>
            </a:r>
            <a:r>
              <a:rPr lang="en-US" dirty="0" smtClean="0"/>
              <a:t> </a:t>
            </a:r>
            <a:r>
              <a:rPr lang="en-US" dirty="0"/>
              <a:t>P</a:t>
            </a:r>
            <a:r>
              <a:rPr lang="en-US" baseline="-25000" dirty="0"/>
              <a:t>2</a:t>
            </a:r>
            <a:r>
              <a:rPr lang="en-US" dirty="0"/>
              <a:t>O</a:t>
            </a:r>
            <a:r>
              <a:rPr lang="en-US" baseline="-25000" dirty="0"/>
              <a:t>5</a:t>
            </a:r>
            <a:r>
              <a:rPr lang="en-US" dirty="0" smtClean="0"/>
              <a:t> in a 100 </a:t>
            </a:r>
            <a:r>
              <a:rPr lang="en-US" dirty="0" err="1" smtClean="0"/>
              <a:t>lb</a:t>
            </a:r>
            <a:r>
              <a:rPr lang="en-US" dirty="0" smtClean="0"/>
              <a:t> bag of 5-10-5.</a:t>
            </a:r>
            <a:endParaRPr lang="en-US" dirty="0"/>
          </a:p>
        </p:txBody>
      </p:sp>
    </p:spTree>
    <p:extLst>
      <p:ext uri="{BB962C8B-B14F-4D97-AF65-F5344CB8AC3E}">
        <p14:creationId xmlns:p14="http://schemas.microsoft.com/office/powerpoint/2010/main" val="11580171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3337560"/>
          </a:xfrm>
        </p:spPr>
        <p:txBody>
          <a:bodyPr anchor="t">
            <a:normAutofit/>
          </a:bodyPr>
          <a:lstStyle/>
          <a:p>
            <a:pPr algn="ctr"/>
            <a:r>
              <a:rPr lang="en-US" dirty="0" smtClean="0"/>
              <a:t>Calculate the weight of the three elements contained in a 100 pound bag of 5-10-5 fertilizer.</a:t>
            </a:r>
            <a:endParaRPr lang="en-US" dirty="0"/>
          </a:p>
        </p:txBody>
      </p:sp>
      <p:sp>
        <p:nvSpPr>
          <p:cNvPr id="3" name="Content Placeholder 2"/>
          <p:cNvSpPr>
            <a:spLocks noGrp="1"/>
          </p:cNvSpPr>
          <p:nvPr>
            <p:ph idx="1"/>
          </p:nvPr>
        </p:nvSpPr>
        <p:spPr>
          <a:xfrm>
            <a:off x="381000" y="2590800"/>
            <a:ext cx="7315200" cy="3864936"/>
          </a:xfrm>
        </p:spPr>
        <p:txBody>
          <a:bodyPr/>
          <a:lstStyle/>
          <a:p>
            <a:r>
              <a:rPr lang="en-US" dirty="0" smtClean="0"/>
              <a:t>Now let’s look at P</a:t>
            </a:r>
            <a:r>
              <a:rPr lang="en-US" baseline="-25000" dirty="0" smtClean="0"/>
              <a:t>2</a:t>
            </a:r>
            <a:r>
              <a:rPr lang="en-US" dirty="0" smtClean="0"/>
              <a:t>O</a:t>
            </a:r>
            <a:r>
              <a:rPr lang="en-US" baseline="-25000" dirty="0" smtClean="0"/>
              <a:t>5</a:t>
            </a:r>
            <a:r>
              <a:rPr lang="en-US" dirty="0" smtClean="0"/>
              <a:t>,or phosphate:</a:t>
            </a:r>
          </a:p>
          <a:p>
            <a:r>
              <a:rPr lang="en-US" dirty="0" smtClean="0"/>
              <a:t>The 100 </a:t>
            </a:r>
            <a:r>
              <a:rPr lang="en-US" dirty="0" err="1" smtClean="0"/>
              <a:t>lb</a:t>
            </a:r>
            <a:r>
              <a:rPr lang="en-US" dirty="0" smtClean="0"/>
              <a:t> of fertilizer is </a:t>
            </a:r>
            <a:r>
              <a:rPr lang="en-US" dirty="0" smtClean="0">
                <a:solidFill>
                  <a:srgbClr val="FF0000"/>
                </a:solidFill>
              </a:rPr>
              <a:t>10 </a:t>
            </a:r>
            <a:r>
              <a:rPr lang="en-US" dirty="0" smtClean="0"/>
              <a:t>% </a:t>
            </a:r>
            <a:r>
              <a:rPr lang="en-US" dirty="0"/>
              <a:t>P</a:t>
            </a:r>
            <a:r>
              <a:rPr lang="en-US" baseline="-25000" dirty="0"/>
              <a:t>2</a:t>
            </a:r>
            <a:r>
              <a:rPr lang="en-US" dirty="0"/>
              <a:t>O</a:t>
            </a:r>
            <a:r>
              <a:rPr lang="en-US" baseline="-25000" dirty="0"/>
              <a:t>5</a:t>
            </a:r>
            <a:r>
              <a:rPr lang="en-US" dirty="0" smtClean="0"/>
              <a:t>.</a:t>
            </a:r>
          </a:p>
          <a:p>
            <a:r>
              <a:rPr lang="en-US" dirty="0" smtClean="0"/>
              <a:t>Convert 10% to a decimal.  </a:t>
            </a:r>
            <a:r>
              <a:rPr lang="en-US" dirty="0" smtClean="0">
                <a:solidFill>
                  <a:srgbClr val="FF0000"/>
                </a:solidFill>
              </a:rPr>
              <a:t>.10</a:t>
            </a:r>
          </a:p>
          <a:p>
            <a:r>
              <a:rPr lang="en-US" dirty="0" smtClean="0"/>
              <a:t>Compute the weight of </a:t>
            </a:r>
            <a:r>
              <a:rPr lang="en-US" dirty="0"/>
              <a:t>P</a:t>
            </a:r>
            <a:r>
              <a:rPr lang="en-US" baseline="-25000" dirty="0"/>
              <a:t>2</a:t>
            </a:r>
            <a:r>
              <a:rPr lang="en-US" dirty="0"/>
              <a:t>O</a:t>
            </a:r>
            <a:r>
              <a:rPr lang="en-US" baseline="-25000" dirty="0"/>
              <a:t>5</a:t>
            </a:r>
            <a:r>
              <a:rPr lang="en-US" dirty="0" smtClean="0"/>
              <a:t> in the 100 </a:t>
            </a:r>
            <a:r>
              <a:rPr lang="en-US" dirty="0" err="1" smtClean="0"/>
              <a:t>lb</a:t>
            </a:r>
            <a:r>
              <a:rPr lang="en-US" dirty="0" smtClean="0"/>
              <a:t> bag of 5-10-5:    100 </a:t>
            </a:r>
            <a:r>
              <a:rPr lang="en-US" dirty="0" err="1" smtClean="0"/>
              <a:t>lb</a:t>
            </a:r>
            <a:r>
              <a:rPr lang="en-US" dirty="0" smtClean="0"/>
              <a:t> x </a:t>
            </a:r>
            <a:r>
              <a:rPr lang="en-US" dirty="0" smtClean="0">
                <a:solidFill>
                  <a:srgbClr val="FF0000"/>
                </a:solidFill>
              </a:rPr>
              <a:t>.10</a:t>
            </a:r>
            <a:r>
              <a:rPr lang="en-US" dirty="0" smtClean="0"/>
              <a:t> = </a:t>
            </a:r>
            <a:r>
              <a:rPr lang="en-US" dirty="0" smtClean="0">
                <a:solidFill>
                  <a:srgbClr val="FF0000"/>
                </a:solidFill>
              </a:rPr>
              <a:t>10 </a:t>
            </a:r>
            <a:r>
              <a:rPr lang="en-US" dirty="0" err="1" smtClean="0"/>
              <a:t>lb</a:t>
            </a:r>
            <a:r>
              <a:rPr lang="en-US" dirty="0" smtClean="0"/>
              <a:t> </a:t>
            </a:r>
            <a:r>
              <a:rPr lang="en-US" dirty="0"/>
              <a:t>P</a:t>
            </a:r>
            <a:r>
              <a:rPr lang="en-US" baseline="-25000" dirty="0"/>
              <a:t>2</a:t>
            </a:r>
            <a:r>
              <a:rPr lang="en-US" dirty="0"/>
              <a:t>O</a:t>
            </a:r>
            <a:r>
              <a:rPr lang="en-US" baseline="-25000" dirty="0"/>
              <a:t>5</a:t>
            </a:r>
            <a:r>
              <a:rPr lang="en-US" dirty="0" smtClean="0"/>
              <a:t> in a 100 </a:t>
            </a:r>
            <a:r>
              <a:rPr lang="en-US" dirty="0" err="1" smtClean="0"/>
              <a:t>lb</a:t>
            </a:r>
            <a:r>
              <a:rPr lang="en-US" dirty="0" smtClean="0"/>
              <a:t> bag of 5-10-5.</a:t>
            </a:r>
            <a:endParaRPr lang="en-US" dirty="0"/>
          </a:p>
        </p:txBody>
      </p:sp>
    </p:spTree>
    <p:extLst>
      <p:ext uri="{BB962C8B-B14F-4D97-AF65-F5344CB8AC3E}">
        <p14:creationId xmlns:p14="http://schemas.microsoft.com/office/powerpoint/2010/main" val="7119532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5334000" cy="1981200"/>
          </a:xfrm>
        </p:spPr>
        <p:txBody>
          <a:bodyPr anchor="t">
            <a:normAutofit/>
          </a:bodyPr>
          <a:lstStyle/>
          <a:p>
            <a:pPr algn="ctr"/>
            <a:r>
              <a:rPr lang="en-US" sz="2700" dirty="0" smtClean="0"/>
              <a:t>Calculate the weight of the three elements contained in a 100 pound bag of 5-10-5 fertilizer</a:t>
            </a:r>
            <a:r>
              <a:rPr lang="en-US" dirty="0" smtClean="0"/>
              <a:t>.</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81000" y="2057400"/>
                <a:ext cx="7315200" cy="4398336"/>
              </a:xfrm>
            </p:spPr>
            <p:txBody>
              <a:bodyPr>
                <a:normAutofit fontScale="92500" lnSpcReduction="10000"/>
              </a:bodyPr>
              <a:lstStyle/>
              <a:p>
                <a:r>
                  <a:rPr lang="en-US" dirty="0" smtClean="0"/>
                  <a:t>Now let’s look at K</a:t>
                </a:r>
                <a:r>
                  <a:rPr lang="en-US" baseline="-25000" dirty="0" smtClean="0"/>
                  <a:t>2</a:t>
                </a:r>
                <a:r>
                  <a:rPr lang="en-US" dirty="0" smtClean="0"/>
                  <a:t>O, or potash.  We need to find out how much K, or potassium, is in K</a:t>
                </a:r>
                <a:r>
                  <a:rPr lang="en-US" baseline="-25000" dirty="0" smtClean="0"/>
                  <a:t>2</a:t>
                </a:r>
                <a:r>
                  <a:rPr lang="en-US" dirty="0" smtClean="0"/>
                  <a:t>O.  </a:t>
                </a:r>
              </a:p>
              <a:p>
                <a:pPr lvl="1"/>
                <a:r>
                  <a:rPr lang="en-US" dirty="0" smtClean="0"/>
                  <a:t>Atomic Weight:  K = 39		O = 16</a:t>
                </a:r>
              </a:p>
              <a:p>
                <a:pPr lvl="1"/>
                <a:r>
                  <a:rPr lang="en-US" dirty="0" smtClean="0"/>
                  <a:t>There are 2 K so 2 x 39 = 78g</a:t>
                </a:r>
              </a:p>
              <a:p>
                <a:pPr lvl="1"/>
                <a:r>
                  <a:rPr lang="en-US" u="sng" dirty="0" smtClean="0"/>
                  <a:t>There  is  1 O so 1 x 16 = 16g</a:t>
                </a:r>
              </a:p>
              <a:p>
                <a:pPr lvl="1"/>
                <a:r>
                  <a:rPr lang="en-US" dirty="0" smtClean="0"/>
                  <a:t>Total weight for K</a:t>
                </a:r>
                <a:r>
                  <a:rPr lang="en-US" baseline="-25000" dirty="0" smtClean="0"/>
                  <a:t>2</a:t>
                </a:r>
                <a:r>
                  <a:rPr lang="en-US" dirty="0" smtClean="0"/>
                  <a:t>O     = 94g</a:t>
                </a:r>
              </a:p>
              <a:p>
                <a:pPr lvl="1"/>
                <a:r>
                  <a:rPr lang="en-US" dirty="0" smtClean="0"/>
                  <a:t>The percentage of K in K</a:t>
                </a:r>
                <a:r>
                  <a:rPr lang="en-US" baseline="-25000" dirty="0" smtClean="0"/>
                  <a:t>2</a:t>
                </a:r>
                <a:r>
                  <a:rPr lang="en-US" dirty="0" smtClean="0"/>
                  <a:t>O is </a:t>
                </a:r>
                <a14:m>
                  <m:oMath xmlns:m="http://schemas.openxmlformats.org/officeDocument/2006/math">
                    <m:f>
                      <m:fPr>
                        <m:ctrlPr>
                          <a:rPr lang="en-US" i="1" smtClean="0">
                            <a:latin typeface="Cambria Math"/>
                          </a:rPr>
                        </m:ctrlPr>
                      </m:fPr>
                      <m:num>
                        <m:r>
                          <a:rPr lang="en-US" b="0" i="1" smtClean="0">
                            <a:latin typeface="Cambria Math"/>
                          </a:rPr>
                          <m:t>78</m:t>
                        </m:r>
                        <m:r>
                          <a:rPr lang="en-US" b="0" i="1" smtClean="0">
                            <a:latin typeface="Cambria Math"/>
                          </a:rPr>
                          <m:t>𝑔</m:t>
                        </m:r>
                      </m:num>
                      <m:den>
                        <m:r>
                          <a:rPr lang="en-US" b="0" i="1" smtClean="0">
                            <a:latin typeface="Cambria Math"/>
                          </a:rPr>
                          <m:t>94</m:t>
                        </m:r>
                        <m:r>
                          <a:rPr lang="en-US" b="0" i="1" smtClean="0">
                            <a:latin typeface="Cambria Math"/>
                          </a:rPr>
                          <m:t>𝑔</m:t>
                        </m:r>
                      </m:den>
                    </m:f>
                    <m:r>
                      <a:rPr lang="en-US" b="0" i="1" smtClean="0">
                        <a:latin typeface="Cambria Math"/>
                      </a:rPr>
                      <m:t> </m:t>
                    </m:r>
                  </m:oMath>
                </a14:m>
                <a:r>
                  <a:rPr lang="en-US" dirty="0" smtClean="0"/>
                  <a:t> or 83%.  </a:t>
                </a:r>
              </a:p>
              <a:p>
                <a:r>
                  <a:rPr lang="en-US" dirty="0" smtClean="0"/>
                  <a:t>Compute the weight of </a:t>
                </a:r>
                <a:r>
                  <a:rPr lang="en-US" dirty="0"/>
                  <a:t>K</a:t>
                </a:r>
                <a:r>
                  <a:rPr lang="en-US" baseline="-25000" dirty="0"/>
                  <a:t>2</a:t>
                </a:r>
                <a:r>
                  <a:rPr lang="en-US" dirty="0"/>
                  <a:t>O</a:t>
                </a:r>
                <a:r>
                  <a:rPr lang="en-US" dirty="0" smtClean="0"/>
                  <a:t> in the 100 </a:t>
                </a:r>
                <a:r>
                  <a:rPr lang="en-US" dirty="0" err="1" smtClean="0"/>
                  <a:t>lb</a:t>
                </a:r>
                <a:r>
                  <a:rPr lang="en-US" dirty="0" smtClean="0"/>
                  <a:t> bag of 5-10-5:    100 </a:t>
                </a:r>
                <a:r>
                  <a:rPr lang="en-US" dirty="0" err="1" smtClean="0"/>
                  <a:t>lb</a:t>
                </a:r>
                <a:r>
                  <a:rPr lang="en-US" dirty="0" smtClean="0"/>
                  <a:t> x </a:t>
                </a:r>
                <a:r>
                  <a:rPr lang="en-US" dirty="0" smtClean="0">
                    <a:solidFill>
                      <a:srgbClr val="FF0000"/>
                    </a:solidFill>
                  </a:rPr>
                  <a:t>.05</a:t>
                </a:r>
                <a:r>
                  <a:rPr lang="en-US" dirty="0" smtClean="0"/>
                  <a:t> = </a:t>
                </a:r>
                <a:r>
                  <a:rPr lang="en-US" dirty="0" smtClean="0">
                    <a:solidFill>
                      <a:srgbClr val="FF0000"/>
                    </a:solidFill>
                  </a:rPr>
                  <a:t>5 </a:t>
                </a:r>
                <a:r>
                  <a:rPr lang="en-US" dirty="0" err="1" smtClean="0"/>
                  <a:t>lb</a:t>
                </a:r>
                <a:r>
                  <a:rPr lang="en-US" dirty="0" smtClean="0"/>
                  <a:t> </a:t>
                </a:r>
                <a:r>
                  <a:rPr lang="en-US" dirty="0"/>
                  <a:t>K</a:t>
                </a:r>
                <a:r>
                  <a:rPr lang="en-US" baseline="-25000" dirty="0"/>
                  <a:t>2</a:t>
                </a:r>
                <a:r>
                  <a:rPr lang="en-US" dirty="0"/>
                  <a:t>O</a:t>
                </a:r>
                <a:r>
                  <a:rPr lang="en-US" dirty="0" smtClean="0"/>
                  <a:t> in a 100 </a:t>
                </a:r>
                <a:r>
                  <a:rPr lang="en-US" dirty="0" err="1" smtClean="0"/>
                  <a:t>lb</a:t>
                </a:r>
                <a:r>
                  <a:rPr lang="en-US" dirty="0" smtClean="0"/>
                  <a:t> bag of 5-10-5.  Of that 5 </a:t>
                </a:r>
                <a:r>
                  <a:rPr lang="en-US" dirty="0" err="1" smtClean="0"/>
                  <a:t>lb</a:t>
                </a:r>
                <a:r>
                  <a:rPr lang="en-US" dirty="0" smtClean="0"/>
                  <a:t> of K</a:t>
                </a:r>
                <a:r>
                  <a:rPr lang="en-US" baseline="-25000" dirty="0" smtClean="0"/>
                  <a:t>2</a:t>
                </a:r>
                <a:r>
                  <a:rPr lang="en-US" dirty="0" smtClean="0"/>
                  <a:t>O, 83% is K.</a:t>
                </a:r>
              </a:p>
              <a:p>
                <a:r>
                  <a:rPr lang="en-US" dirty="0" smtClean="0"/>
                  <a:t>So 5 </a:t>
                </a:r>
                <a:r>
                  <a:rPr lang="en-US" dirty="0" err="1" smtClean="0"/>
                  <a:t>lb</a:t>
                </a:r>
                <a:r>
                  <a:rPr lang="en-US" dirty="0" smtClean="0"/>
                  <a:t> x 83% = 4.15 </a:t>
                </a:r>
                <a:r>
                  <a:rPr lang="en-US" dirty="0" err="1" smtClean="0"/>
                  <a:t>lb</a:t>
                </a:r>
                <a:r>
                  <a:rPr lang="en-US" dirty="0" smtClean="0"/>
                  <a:t> of K</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81000" y="2057400"/>
                <a:ext cx="7315200" cy="4398336"/>
              </a:xfrm>
              <a:blipFill rotWithShape="1">
                <a:blip r:embed="rId2"/>
                <a:stretch>
                  <a:fillRect l="-417" t="-1942" r="-2417"/>
                </a:stretch>
              </a:blipFill>
            </p:spPr>
            <p:txBody>
              <a:bodyPr/>
              <a:lstStyle/>
              <a:p>
                <a:r>
                  <a:rPr lang="en-US">
                    <a:noFill/>
                  </a:rPr>
                  <a:t> </a:t>
                </a:r>
              </a:p>
            </p:txBody>
          </p:sp>
        </mc:Fallback>
      </mc:AlternateContent>
    </p:spTree>
    <p:extLst>
      <p:ext uri="{BB962C8B-B14F-4D97-AF65-F5344CB8AC3E}">
        <p14:creationId xmlns:p14="http://schemas.microsoft.com/office/powerpoint/2010/main" val="7119532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Sample Question specific to Agriculture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a:bodyPr>
              <a:lstStyle/>
              <a:p>
                <a:r>
                  <a:rPr lang="en-US" dirty="0" smtClean="0"/>
                  <a:t>How many ounces of 5-10-5 fertilizer should you apply around one tree if the recommendation is to supply 4 </a:t>
                </a:r>
                <a:r>
                  <a:rPr lang="en-US" dirty="0" err="1" smtClean="0"/>
                  <a:t>oz</a:t>
                </a:r>
                <a:r>
                  <a:rPr lang="en-US" dirty="0" smtClean="0"/>
                  <a:t> of elemental N?</a:t>
                </a:r>
              </a:p>
              <a:p>
                <a:endParaRPr lang="en-US" dirty="0"/>
              </a:p>
              <a:p>
                <a:r>
                  <a:rPr lang="en-US" dirty="0" smtClean="0"/>
                  <a:t>The sample fertilizer is 5-10-5, so we ask the question:  What quantity of 5-10-5 fertilizer supplies 4 ounces of elemental N?</a:t>
                </a:r>
              </a:p>
              <a:p>
                <a:pPr marL="0" indent="0" algn="ctr">
                  <a:buNone/>
                </a:pPr>
                <a:r>
                  <a:rPr lang="en-US" dirty="0" smtClean="0"/>
                  <a:t>.05 (fertilizer needed) = 4 ounces</a:t>
                </a:r>
              </a:p>
              <a:p>
                <a:pPr marL="0" indent="0" algn="ctr">
                  <a:buNone/>
                </a:pPr>
                <a:r>
                  <a:rPr lang="en-US" dirty="0" smtClean="0"/>
                  <a:t>.05x = 4     </a:t>
                </a:r>
              </a:p>
              <a:p>
                <a:pPr marL="0" indent="0" algn="ctr">
                  <a:buNone/>
                </a:pPr>
                <a:r>
                  <a:rPr lang="en-US" dirty="0" smtClean="0"/>
                  <a:t>x = </a:t>
                </a:r>
                <a14:m>
                  <m:oMath xmlns:m="http://schemas.openxmlformats.org/officeDocument/2006/math">
                    <m:f>
                      <m:fPr>
                        <m:ctrlPr>
                          <a:rPr lang="en-US" i="1" smtClean="0">
                            <a:latin typeface="Cambria Math"/>
                          </a:rPr>
                        </m:ctrlPr>
                      </m:fPr>
                      <m:num>
                        <m:r>
                          <a:rPr lang="en-US" b="0" i="1" smtClean="0">
                            <a:latin typeface="Cambria Math"/>
                          </a:rPr>
                          <m:t>4</m:t>
                        </m:r>
                      </m:num>
                      <m:den>
                        <m:r>
                          <a:rPr lang="en-US" b="0" i="1" smtClean="0">
                            <a:latin typeface="Cambria Math"/>
                          </a:rPr>
                          <m:t>.05</m:t>
                        </m:r>
                      </m:den>
                    </m:f>
                  </m:oMath>
                </a14:m>
                <a:endParaRPr lang="en-US" dirty="0" smtClean="0"/>
              </a:p>
              <a:p>
                <a:pPr marL="0" indent="0" algn="ctr">
                  <a:buNone/>
                </a:pPr>
                <a:r>
                  <a:rPr lang="en-US" dirty="0" smtClean="0"/>
                  <a:t>x = 80 ounces of fertilizer is necessary</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337" t="-1006" r="-337" b="-377"/>
                </a:stretch>
              </a:blipFill>
            </p:spPr>
            <p:txBody>
              <a:bodyPr/>
              <a:lstStyle/>
              <a:p>
                <a:r>
                  <a:rPr lang="en-US">
                    <a:noFill/>
                  </a:rPr>
                  <a:t> </a:t>
                </a:r>
              </a:p>
            </p:txBody>
          </p:sp>
        </mc:Fallback>
      </mc:AlternateContent>
    </p:spTree>
    <p:extLst>
      <p:ext uri="{BB962C8B-B14F-4D97-AF65-F5344CB8AC3E}">
        <p14:creationId xmlns:p14="http://schemas.microsoft.com/office/powerpoint/2010/main" val="131241515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158</TotalTime>
  <Words>588</Words>
  <Application>Microsoft Office PowerPoint</Application>
  <PresentationFormat>On-screen Show (4:3)</PresentationFormat>
  <Paragraphs>77</Paragraphs>
  <Slides>11</Slides>
  <Notes>2</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Opulent</vt:lpstr>
      <vt:lpstr>fErtilizer Percentages</vt:lpstr>
      <vt:lpstr>Background</vt:lpstr>
      <vt:lpstr>Example</vt:lpstr>
      <vt:lpstr>Calculate the weight of the three elements contained in a 100 pound bag of 5-10-5 fertilizer.</vt:lpstr>
      <vt:lpstr>Calculate the weight of the three elements contained in a 100 pound bag of 5-10-5 fertilizer.</vt:lpstr>
      <vt:lpstr>Calculate the weight of the three elements contained in a 100 pound bag of 5-10-5 fertilizer.</vt:lpstr>
      <vt:lpstr>Calculate the weight of the three elements contained in a 100 pound bag of 5-10-5 fertilizer.</vt:lpstr>
      <vt:lpstr>Calculate the weight of the three elements contained in a 100 pound bag of 5-10-5 fertilizer.</vt:lpstr>
      <vt:lpstr>Sample Question specific to Agriculture</vt:lpstr>
      <vt:lpstr>Sample question specific to agriculture</vt:lpstr>
      <vt:lpstr>The fertilizer guarantee:</vt:lpstr>
    </vt:vector>
  </TitlesOfParts>
  <Company>Hall County Board of Education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fErtilzer Percentages</dc:title>
  <dc:creator>Charlotte Little</dc:creator>
  <cp:lastModifiedBy>HOWARDD</cp:lastModifiedBy>
  <cp:revision>9</cp:revision>
  <dcterms:created xsi:type="dcterms:W3CDTF">2013-10-10T14:54:31Z</dcterms:created>
  <dcterms:modified xsi:type="dcterms:W3CDTF">2013-11-10T15:00:40Z</dcterms:modified>
</cp:coreProperties>
</file>