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71" r:id="rId3"/>
    <p:sldId id="257" r:id="rId4"/>
    <p:sldId id="258" r:id="rId5"/>
    <p:sldId id="260" r:id="rId6"/>
    <p:sldId id="261" r:id="rId7"/>
    <p:sldId id="263" r:id="rId8"/>
    <p:sldId id="264" r:id="rId9"/>
    <p:sldId id="265" r:id="rId10"/>
    <p:sldId id="272" r:id="rId11"/>
    <p:sldId id="266" r:id="rId12"/>
    <p:sldId id="267" r:id="rId13"/>
    <p:sldId id="273" r:id="rId14"/>
    <p:sldId id="275" r:id="rId15"/>
    <p:sldId id="268" r:id="rId16"/>
    <p:sldId id="269" r:id="rId17"/>
    <p:sldId id="270" r:id="rId1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48" d="100"/>
          <a:sy n="48" d="100"/>
        </p:scale>
        <p:origin x="-108" y="-672"/>
      </p:cViewPr>
      <p:guideLst>
        <p:guide orient="horz" pos="2160"/>
        <p:guide pos="2880"/>
      </p:guideLst>
    </p:cSldViewPr>
  </p:slideViewPr>
  <p:notesTextViewPr>
    <p:cViewPr>
      <p:scale>
        <a:sx n="1" d="1"/>
        <a:sy n="1" d="1"/>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6" name="Rounded Rectangle 15"/>
          <p:cNvSpPr/>
          <p:nvPr/>
        </p:nvSpPr>
        <p:spPr>
          <a:xfrm>
            <a:off x="228600" y="228600"/>
            <a:ext cx="8695944" cy="603504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 name="Group 9"/>
          <p:cNvGrpSpPr>
            <a:grpSpLocks noChangeAspect="1"/>
          </p:cNvGrpSpPr>
          <p:nvPr/>
        </p:nvGrpSpPr>
        <p:grpSpPr bwMode="hidden">
          <a:xfrm>
            <a:off x="211665" y="5353963"/>
            <a:ext cx="8723376" cy="1331580"/>
            <a:chOff x="-3905250" y="4294188"/>
            <a:chExt cx="13011150" cy="1892300"/>
          </a:xfrm>
        </p:grpSpPr>
        <p:sp>
          <p:nvSpPr>
            <p:cNvPr id="11"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5"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1"/>
          <p:cNvSpPr>
            <a:spLocks noGrp="1"/>
          </p:cNvSpPr>
          <p:nvPr>
            <p:ph type="ctrTitle"/>
          </p:nvPr>
        </p:nvSpPr>
        <p:spPr>
          <a:xfrm>
            <a:off x="685800" y="1600200"/>
            <a:ext cx="7772400" cy="1780108"/>
          </a:xfrm>
        </p:spPr>
        <p:txBody>
          <a:bodyPr anchor="b">
            <a:normAutofit/>
          </a:bodyPr>
          <a:lstStyle>
            <a:lvl1pPr>
              <a:defRPr sz="4400">
                <a:solidFill>
                  <a:srgbClr val="FFFFFF"/>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371600" y="3556001"/>
            <a:ext cx="6400800" cy="1473200"/>
          </a:xfrm>
        </p:spPr>
        <p:txBody>
          <a:bodyPr>
            <a:normAutofit/>
          </a:bodyPr>
          <a:lstStyle>
            <a:lvl1pPr marL="0" indent="0" algn="ctr">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8A79411D-419F-4DD5-87BF-1B86583D6E37}" type="datetimeFigureOut">
              <a:rPr lang="en-US" smtClean="0"/>
              <a:pPr/>
              <a:t>11/13/2013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B79EADB-B6C0-4D3D-A69F-10D7AB95361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nchor="ctr"/>
          <a:lstStyle>
            <a:lvl1pPr algn="l">
              <a:defRPr/>
            </a:lvl1pPr>
            <a:lvl2pPr algn="l">
              <a:defRPr/>
            </a:lvl2pPr>
            <a:lvl3pPr algn="l">
              <a:defRPr/>
            </a:lvl3pPr>
            <a:lvl4pPr algn="l">
              <a:defRPr/>
            </a:lvl4pPr>
            <a:lvl5pPr algn="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A79411D-419F-4DD5-87BF-1B86583D6E37}" type="datetimeFigureOut">
              <a:rPr lang="en-US" smtClean="0"/>
              <a:pPr/>
              <a:t>11/13/2013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B79EADB-B6C0-4D3D-A69F-10D7AB95361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1" name="Rounded Rectangle 20"/>
          <p:cNvSpPr/>
          <p:nvPr/>
        </p:nvSpPr>
        <p:spPr bwMode="hidden">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10"/>
          </p:nvPr>
        </p:nvSpPr>
        <p:spPr/>
        <p:txBody>
          <a:bodyPr/>
          <a:lstStyle/>
          <a:p>
            <a:fld id="{8A79411D-419F-4DD5-87BF-1B86583D6E37}" type="datetimeFigureOut">
              <a:rPr lang="en-US" smtClean="0"/>
              <a:pPr/>
              <a:t>11/13/2013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B79EADB-B6C0-4D3D-A69F-10D7AB95361B}" type="slidenum">
              <a:rPr lang="en-US" smtClean="0"/>
              <a:pPr/>
              <a:t>‹#›</a:t>
            </a:fld>
            <a:endParaRPr lang="en-US"/>
          </a:p>
        </p:txBody>
      </p:sp>
      <p:grpSp>
        <p:nvGrpSpPr>
          <p:cNvPr id="15" name="Group 14"/>
          <p:cNvGrpSpPr>
            <a:grpSpLocks noChangeAspect="1"/>
          </p:cNvGrpSpPr>
          <p:nvPr/>
        </p:nvGrpSpPr>
        <p:grpSpPr bwMode="hidden">
          <a:xfrm>
            <a:off x="211665" y="714191"/>
            <a:ext cx="8723376" cy="1331580"/>
            <a:chOff x="-3905250" y="4294188"/>
            <a:chExt cx="13011150" cy="1892300"/>
          </a:xfrm>
        </p:grpSpPr>
        <p:sp>
          <p:nvSpPr>
            <p:cNvPr id="16"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0" name="Freeform 19"/>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Vertical Title 1"/>
          <p:cNvSpPr>
            <a:spLocks noGrp="1"/>
          </p:cNvSpPr>
          <p:nvPr>
            <p:ph type="title" orient="vert"/>
          </p:nvPr>
        </p:nvSpPr>
        <p:spPr>
          <a:xfrm>
            <a:off x="6629400" y="1447800"/>
            <a:ext cx="2057400" cy="4487333"/>
          </a:xfrm>
        </p:spPr>
        <p:txBody>
          <a:bodyPr vert="eaVert" anchor="ctr"/>
          <a:lstStyle>
            <a:lvl1pPr algn="l">
              <a:defRPr>
                <a:solidFill>
                  <a:schemeClr val="tx2"/>
                </a:solidFill>
              </a:defRPr>
            </a:lvl1p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57200" y="1447800"/>
            <a:ext cx="6019800" cy="4487334"/>
          </a:xfrm>
        </p:spPr>
        <p:txBody>
          <a:bodyPr vert="eaVert"/>
          <a:lstStyle>
            <a:lvl1pPr>
              <a:buClr>
                <a:schemeClr val="accent1"/>
              </a:buClr>
              <a:defRPr/>
            </a:lvl1pPr>
            <a:lvl2pPr>
              <a:buClr>
                <a:schemeClr val="accent1"/>
              </a:buClr>
              <a:defRPr/>
            </a:lvl2pPr>
            <a:lvl3pPr>
              <a:buClr>
                <a:schemeClr val="accent1"/>
              </a:buClr>
              <a:defRPr/>
            </a:lvl3pPr>
            <a:lvl4pPr>
              <a:buClr>
                <a:schemeClr val="accent1"/>
              </a:buClr>
              <a:defRPr/>
            </a:lvl4pPr>
            <a:lvl5pPr>
              <a:buClr>
                <a:schemeClr val="accent1"/>
              </a:buCl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A79411D-419F-4DD5-87BF-1B86583D6E37}" type="datetimeFigureOut">
              <a:rPr lang="en-US" smtClean="0"/>
              <a:pPr/>
              <a:t>11/13/2013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B79EADB-B6C0-4D3D-A69F-10D7AB95361B}" type="slidenum">
              <a:rPr lang="en-US" smtClean="0"/>
              <a:pPr/>
              <a:t>‹#›</a:t>
            </a:fld>
            <a:endParaRPr lang="en-US"/>
          </a:p>
        </p:txBody>
      </p:sp>
      <p:sp>
        <p:nvSpPr>
          <p:cNvPr id="7" name="Title 6"/>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14" name="Rounded Rectangle 13"/>
          <p:cNvSpPr/>
          <p:nvPr/>
        </p:nvSpPr>
        <p:spPr>
          <a:xfrm>
            <a:off x="228600" y="228600"/>
            <a:ext cx="8695944" cy="4736592"/>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reeform 14"/>
          <p:cNvSpPr>
            <a:spLocks/>
          </p:cNvSpPr>
          <p:nvPr/>
        </p:nvSpPr>
        <p:spPr bwMode="hidden">
          <a:xfrm>
            <a:off x="6047438" y="4203592"/>
            <a:ext cx="2876429" cy="714026"/>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18"/>
          <p:cNvSpPr>
            <a:spLocks/>
          </p:cNvSpPr>
          <p:nvPr/>
        </p:nvSpPr>
        <p:spPr bwMode="hidden">
          <a:xfrm>
            <a:off x="2619320" y="4075290"/>
            <a:ext cx="5544515" cy="850138"/>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22"/>
          <p:cNvSpPr>
            <a:spLocks/>
          </p:cNvSpPr>
          <p:nvPr/>
        </p:nvSpPr>
        <p:spPr bwMode="hidden">
          <a:xfrm>
            <a:off x="2828728" y="4087562"/>
            <a:ext cx="5467980" cy="774272"/>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26"/>
          <p:cNvSpPr>
            <a:spLocks/>
          </p:cNvSpPr>
          <p:nvPr/>
        </p:nvSpPr>
        <p:spPr bwMode="hidden">
          <a:xfrm>
            <a:off x="5609489" y="4074174"/>
            <a:ext cx="3308000" cy="651549"/>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3" name="Freeform 10"/>
          <p:cNvSpPr>
            <a:spLocks/>
          </p:cNvSpPr>
          <p:nvPr/>
        </p:nvSpPr>
        <p:spPr bwMode="hidden">
          <a:xfrm>
            <a:off x="211665" y="4058555"/>
            <a:ext cx="8723376" cy="1329874"/>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 name="Title 1"/>
          <p:cNvSpPr>
            <a:spLocks noGrp="1"/>
          </p:cNvSpPr>
          <p:nvPr>
            <p:ph type="title"/>
          </p:nvPr>
        </p:nvSpPr>
        <p:spPr>
          <a:xfrm>
            <a:off x="690032" y="2463560"/>
            <a:ext cx="7772400" cy="1524000"/>
          </a:xfrm>
        </p:spPr>
        <p:txBody>
          <a:bodyPr anchor="t">
            <a:normAutofit/>
          </a:bodyPr>
          <a:lstStyle>
            <a:lvl1pPr algn="ctr">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367365" y="1437448"/>
            <a:ext cx="6417734" cy="939801"/>
          </a:xfrm>
        </p:spPr>
        <p:txBody>
          <a:bodyPr anchor="b">
            <a:normAutofit/>
          </a:bodyPr>
          <a:lstStyle>
            <a:lvl1pPr marL="0" indent="0" algn="ctr">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A79411D-419F-4DD5-87BF-1B86583D6E37}" type="datetimeFigureOut">
              <a:rPr lang="en-US" smtClean="0"/>
              <a:pPr/>
              <a:t>11/13/2013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B79EADB-B6C0-4D3D-A69F-10D7AB95361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5" name="Date Placeholder 4"/>
          <p:cNvSpPr>
            <a:spLocks noGrp="1"/>
          </p:cNvSpPr>
          <p:nvPr>
            <p:ph type="dt" sz="half" idx="10"/>
          </p:nvPr>
        </p:nvSpPr>
        <p:spPr/>
        <p:txBody>
          <a:bodyPr/>
          <a:lstStyle/>
          <a:p>
            <a:fld id="{8A79411D-419F-4DD5-87BF-1B86583D6E37}" type="datetimeFigureOut">
              <a:rPr lang="en-US" smtClean="0"/>
              <a:pPr/>
              <a:t>11/13/2013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B79EADB-B6C0-4D3D-A69F-10D7AB95361B}" type="slidenum">
              <a:rPr lang="en-US" smtClean="0"/>
              <a:pPr/>
              <a:t>‹#›</a:t>
            </a:fld>
            <a:endParaRPr lang="en-US"/>
          </a:p>
        </p:txBody>
      </p:sp>
      <p:sp>
        <p:nvSpPr>
          <p:cNvPr id="9" name="Content Placeholder 8"/>
          <p:cNvSpPr>
            <a:spLocks noGrp="1"/>
          </p:cNvSpPr>
          <p:nvPr>
            <p:ph sz="quarter" idx="13"/>
          </p:nvPr>
        </p:nvSpPr>
        <p:spPr>
          <a:xfrm>
            <a:off x="676655" y="2679192"/>
            <a:ext cx="3822192" cy="34472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1" name="Content Placeholder 10"/>
          <p:cNvSpPr>
            <a:spLocks noGrp="1"/>
          </p:cNvSpPr>
          <p:nvPr>
            <p:ph sz="quarter" idx="14"/>
          </p:nvPr>
        </p:nvSpPr>
        <p:spPr>
          <a:xfrm>
            <a:off x="4645152" y="2679192"/>
            <a:ext cx="3822192" cy="34472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76656" y="2678114"/>
            <a:ext cx="3822192" cy="639762"/>
          </a:xfrm>
        </p:spPr>
        <p:txBody>
          <a:bodyPr anchor="ctr"/>
          <a:lstStyle>
            <a:lvl1pPr marL="0" indent="0" algn="ctr">
              <a:buNone/>
              <a:defRPr sz="2400" b="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77332" y="3429000"/>
            <a:ext cx="3820055"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8200" y="2678113"/>
            <a:ext cx="3822192" cy="639762"/>
          </a:xfrm>
        </p:spPr>
        <p:txBody>
          <a:bodyPr anchor="ctr"/>
          <a:lstStyle>
            <a:lvl1pPr marL="0" indent="0" algn="ctr">
              <a:buNone/>
              <a:defRPr sz="2400" b="0" i="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3429000"/>
            <a:ext cx="3822192"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8A79411D-419F-4DD5-87BF-1B86583D6E37}" type="datetimeFigureOut">
              <a:rPr lang="en-US" smtClean="0"/>
              <a:pPr/>
              <a:t>11/13/2013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B79EADB-B6C0-4D3D-A69F-10D7AB95361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8A79411D-419F-4DD5-87BF-1B86583D6E37}" type="datetimeFigureOut">
              <a:rPr lang="en-US" smtClean="0"/>
              <a:pPr/>
              <a:t>11/13/2013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B79EADB-B6C0-4D3D-A69F-10D7AB95361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12" name="Rounded Rectangle 11"/>
          <p:cNvSpPr/>
          <p:nvPr/>
        </p:nvSpPr>
        <p:spPr>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 name="Group 5"/>
          <p:cNvGrpSpPr>
            <a:grpSpLocks noChangeAspect="1"/>
          </p:cNvGrpSpPr>
          <p:nvPr/>
        </p:nvGrpSpPr>
        <p:grpSpPr bwMode="hidden">
          <a:xfrm>
            <a:off x="211665" y="714191"/>
            <a:ext cx="8723376" cy="1329874"/>
            <a:chOff x="-3905251" y="4294188"/>
            <a:chExt cx="13027839" cy="1892300"/>
          </a:xfrm>
        </p:grpSpPr>
        <p:sp>
          <p:nvSpPr>
            <p:cNvPr id="7"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1"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Date Placeholder 1"/>
          <p:cNvSpPr>
            <a:spLocks noGrp="1"/>
          </p:cNvSpPr>
          <p:nvPr>
            <p:ph type="dt" sz="half" idx="10"/>
          </p:nvPr>
        </p:nvSpPr>
        <p:spPr/>
        <p:txBody>
          <a:bodyPr/>
          <a:lstStyle/>
          <a:p>
            <a:fld id="{8A79411D-419F-4DD5-87BF-1B86583D6E37}" type="datetimeFigureOut">
              <a:rPr lang="en-US" smtClean="0"/>
              <a:pPr/>
              <a:t>11/13/2013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B79EADB-B6C0-4D3D-A69F-10D7AB95361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15" name="Rounded Rectangle 14"/>
          <p:cNvSpPr/>
          <p:nvPr/>
        </p:nvSpPr>
        <p:spPr>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ate Placeholder 4"/>
          <p:cNvSpPr>
            <a:spLocks noGrp="1"/>
          </p:cNvSpPr>
          <p:nvPr>
            <p:ph type="dt" sz="half" idx="10"/>
          </p:nvPr>
        </p:nvSpPr>
        <p:spPr/>
        <p:txBody>
          <a:bodyPr/>
          <a:lstStyle/>
          <a:p>
            <a:fld id="{8A79411D-419F-4DD5-87BF-1B86583D6E37}" type="datetimeFigureOut">
              <a:rPr lang="en-US" smtClean="0"/>
              <a:pPr/>
              <a:t>11/13/2013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B79EADB-B6C0-4D3D-A69F-10D7AB95361B}" type="slidenum">
              <a:rPr lang="en-US" smtClean="0"/>
              <a:pPr/>
              <a:t>‹#›</a:t>
            </a:fld>
            <a:endParaRPr lang="en-US"/>
          </a:p>
        </p:txBody>
      </p:sp>
      <p:sp>
        <p:nvSpPr>
          <p:cNvPr id="4" name="Text Placeholder 3"/>
          <p:cNvSpPr>
            <a:spLocks noGrp="1"/>
          </p:cNvSpPr>
          <p:nvPr>
            <p:ph type="body" sz="half" idx="2"/>
          </p:nvPr>
        </p:nvSpPr>
        <p:spPr>
          <a:xfrm>
            <a:off x="914400" y="3581400"/>
            <a:ext cx="3352800" cy="1905001"/>
          </a:xfrm>
        </p:spPr>
        <p:txBody>
          <a:bodyPr anchor="t">
            <a:normAutofit/>
          </a:bodyPr>
          <a:lstStyle>
            <a:lvl1pPr marL="0" indent="0">
              <a:spcBef>
                <a:spcPts val="0"/>
              </a:spcBef>
              <a:spcAft>
                <a:spcPts val="600"/>
              </a:spcAft>
              <a:buNone/>
              <a:defRPr sz="18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grpSp>
        <p:nvGrpSpPr>
          <p:cNvPr id="2" name="Group 23"/>
          <p:cNvGrpSpPr>
            <a:grpSpLocks noChangeAspect="1"/>
          </p:cNvGrpSpPr>
          <p:nvPr/>
        </p:nvGrpSpPr>
        <p:grpSpPr bwMode="hidden">
          <a:xfrm>
            <a:off x="211665" y="714191"/>
            <a:ext cx="8723376" cy="1331580"/>
            <a:chOff x="-3905250" y="4294188"/>
            <a:chExt cx="13011150" cy="1892300"/>
          </a:xfrm>
        </p:grpSpPr>
        <p:sp>
          <p:nvSpPr>
            <p:cNvPr id="25"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6"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7"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8"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9" name="Freeform 28"/>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2" name="Title 21"/>
          <p:cNvSpPr>
            <a:spLocks noGrp="1"/>
          </p:cNvSpPr>
          <p:nvPr>
            <p:ph type="title"/>
          </p:nvPr>
        </p:nvSpPr>
        <p:spPr>
          <a:xfrm>
            <a:off x="914400" y="2286000"/>
            <a:ext cx="3352800" cy="1252728"/>
          </a:xfrm>
        </p:spPr>
        <p:txBody>
          <a:bodyPr anchor="b">
            <a:noAutofit/>
          </a:bodyPr>
          <a:lstStyle>
            <a:lvl1pPr algn="l">
              <a:defRPr sz="3200">
                <a:solidFill>
                  <a:schemeClr val="tx2"/>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4651962" y="1828800"/>
            <a:ext cx="3904076" cy="3810000"/>
          </a:xfrm>
        </p:spPr>
        <p:txBody>
          <a:bodyPr anchor="ctr"/>
          <a:lstStyle>
            <a:lvl1pPr>
              <a:buClr>
                <a:schemeClr val="bg1"/>
              </a:buClr>
              <a:defRPr sz="2200">
                <a:solidFill>
                  <a:schemeClr val="tx2"/>
                </a:solidFill>
              </a:defRPr>
            </a:lvl1pPr>
            <a:lvl2pPr>
              <a:buClr>
                <a:schemeClr val="bg1"/>
              </a:buClr>
              <a:defRPr sz="2000">
                <a:solidFill>
                  <a:schemeClr val="tx2"/>
                </a:solidFill>
              </a:defRPr>
            </a:lvl2pPr>
            <a:lvl3pPr>
              <a:buClr>
                <a:schemeClr val="bg1"/>
              </a:buClr>
              <a:defRPr sz="1800">
                <a:solidFill>
                  <a:schemeClr val="tx2"/>
                </a:solidFill>
              </a:defRPr>
            </a:lvl3pPr>
            <a:lvl4pPr>
              <a:buClr>
                <a:schemeClr val="bg1"/>
              </a:buClr>
              <a:defRPr sz="1600">
                <a:solidFill>
                  <a:schemeClr val="tx2"/>
                </a:solidFill>
              </a:defRPr>
            </a:lvl4pPr>
            <a:lvl5pPr>
              <a:buClr>
                <a:schemeClr val="bg1"/>
              </a:buClr>
              <a:defRPr sz="1600">
                <a:solidFill>
                  <a:schemeClr val="tx2"/>
                </a:solidFill>
              </a:defRPr>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15" name="Rounded Rectangle 14"/>
          <p:cNvSpPr/>
          <p:nvPr/>
        </p:nvSpPr>
        <p:spPr>
          <a:xfrm>
            <a:off x="228600" y="228600"/>
            <a:ext cx="8695944" cy="603504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Group 8"/>
          <p:cNvGrpSpPr>
            <a:grpSpLocks noChangeAspect="1"/>
          </p:cNvGrpSpPr>
          <p:nvPr/>
        </p:nvGrpSpPr>
        <p:grpSpPr bwMode="hidden">
          <a:xfrm>
            <a:off x="211665" y="5353963"/>
            <a:ext cx="8723376" cy="1331580"/>
            <a:chOff x="-3905250" y="4294188"/>
            <a:chExt cx="13011150" cy="1892300"/>
          </a:xfrm>
        </p:grpSpPr>
        <p:sp>
          <p:nvSpPr>
            <p:cNvPr id="10"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4"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1"/>
          <p:cNvSpPr>
            <a:spLocks noGrp="1"/>
          </p:cNvSpPr>
          <p:nvPr>
            <p:ph type="title"/>
          </p:nvPr>
        </p:nvSpPr>
        <p:spPr>
          <a:xfrm>
            <a:off x="4874155" y="338667"/>
            <a:ext cx="3812645" cy="2429934"/>
          </a:xfrm>
        </p:spPr>
        <p:txBody>
          <a:bodyPr anchor="b">
            <a:normAutofit/>
          </a:bodyPr>
          <a:lstStyle>
            <a:lvl1pPr algn="l">
              <a:defRPr sz="2800" b="0">
                <a:solidFill>
                  <a:srgbClr val="FFFFFF"/>
                </a:solidFill>
              </a:defRPr>
            </a:lvl1pPr>
          </a:lstStyle>
          <a:p>
            <a:r>
              <a:rPr lang="en-US" smtClean="0"/>
              <a:t>Click to edit Master title style</a:t>
            </a:r>
            <a:endParaRPr lang="en-US" dirty="0"/>
          </a:p>
        </p:txBody>
      </p:sp>
      <p:sp>
        <p:nvSpPr>
          <p:cNvPr id="4" name="Text Placeholder 3"/>
          <p:cNvSpPr>
            <a:spLocks noGrp="1"/>
          </p:cNvSpPr>
          <p:nvPr>
            <p:ph type="body" sz="half" idx="2"/>
          </p:nvPr>
        </p:nvSpPr>
        <p:spPr>
          <a:xfrm>
            <a:off x="4868333" y="2785533"/>
            <a:ext cx="3818467" cy="2421467"/>
          </a:xfrm>
        </p:spPr>
        <p:txBody>
          <a:bodyPr>
            <a:normAutofit/>
          </a:bodyPr>
          <a:lstStyle>
            <a:lvl1pPr marL="0" indent="0">
              <a:buNone/>
              <a:defRPr sz="18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A79411D-419F-4DD5-87BF-1B86583D6E37}" type="datetimeFigureOut">
              <a:rPr lang="en-US" smtClean="0"/>
              <a:pPr/>
              <a:t>11/13/2013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B79EADB-B6C0-4D3D-A69F-10D7AB95361B}" type="slidenum">
              <a:rPr lang="en-US" smtClean="0"/>
              <a:pPr/>
              <a:t>‹#›</a:t>
            </a:fld>
            <a:endParaRPr lang="en-US"/>
          </a:p>
        </p:txBody>
      </p:sp>
      <p:sp>
        <p:nvSpPr>
          <p:cNvPr id="3" name="Picture Placeholder 2"/>
          <p:cNvSpPr>
            <a:spLocks noGrp="1"/>
          </p:cNvSpPr>
          <p:nvPr>
            <p:ph type="pic" idx="1"/>
          </p:nvPr>
        </p:nvSpPr>
        <p:spPr>
          <a:xfrm>
            <a:off x="838200" y="1371600"/>
            <a:ext cx="3566160" cy="2926080"/>
          </a:xfrm>
          <a:prstGeom prst="roundRect">
            <a:avLst>
              <a:gd name="adj" fmla="val 3924"/>
            </a:avLst>
          </a:prstGeom>
          <a:solidFill>
            <a:schemeClr val="accent1"/>
          </a:solidFill>
          <a:ln>
            <a:noFill/>
          </a:ln>
          <a:effectLst>
            <a:reflection blurRad="12700" stA="30000" endPos="30000" dist="5000" dir="5400000" sy="-100000" algn="bl" rotWithShape="0"/>
          </a:effectLst>
          <a:scene3d>
            <a:camera prst="perspectiveContrastingLeftFacing" fov="600000">
              <a:rot lat="240000" lon="19799999" rev="0"/>
            </a:camera>
            <a:lightRig rig="threePt" dir="t">
              <a:rot lat="0" lon="0" rev="2700000"/>
            </a:lightRig>
          </a:scene3d>
          <a:sp3d>
            <a:bevelT w="44450" h="31750"/>
          </a:sp3d>
        </p:spPr>
        <p:txBody>
          <a:bodyPr/>
          <a:lstStyle>
            <a:lvl1pPr marL="0" indent="0" algn="ctr">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4" name="Rounded Rectangle 13"/>
          <p:cNvSpPr/>
          <p:nvPr/>
        </p:nvSpPr>
        <p:spPr>
          <a:xfrm>
            <a:off x="228600" y="228600"/>
            <a:ext cx="8695944" cy="2468880"/>
          </a:xfrm>
          <a:prstGeom prst="roundRect">
            <a:avLst>
              <a:gd name="adj" fmla="val 3362"/>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15"/>
          <p:cNvGrpSpPr>
            <a:grpSpLocks noChangeAspect="1"/>
          </p:cNvGrpSpPr>
          <p:nvPr/>
        </p:nvGrpSpPr>
        <p:grpSpPr bwMode="hidden">
          <a:xfrm>
            <a:off x="211665" y="1679429"/>
            <a:ext cx="8723376" cy="1329874"/>
            <a:chOff x="-3905251" y="4294188"/>
            <a:chExt cx="13027839" cy="1892300"/>
          </a:xfrm>
        </p:grpSpPr>
        <p:sp>
          <p:nvSpPr>
            <p:cNvPr id="17"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1"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Placeholder 1"/>
          <p:cNvSpPr>
            <a:spLocks noGrp="1"/>
          </p:cNvSpPr>
          <p:nvPr>
            <p:ph type="title"/>
          </p:nvPr>
        </p:nvSpPr>
        <p:spPr>
          <a:xfrm>
            <a:off x="457200" y="338328"/>
            <a:ext cx="8229600" cy="1252728"/>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4" name="Date Placeholder 3"/>
          <p:cNvSpPr>
            <a:spLocks noGrp="1"/>
          </p:cNvSpPr>
          <p:nvPr>
            <p:ph type="dt" sz="half" idx="2"/>
          </p:nvPr>
        </p:nvSpPr>
        <p:spPr>
          <a:xfrm>
            <a:off x="5163672" y="6250164"/>
            <a:ext cx="3786690" cy="365125"/>
          </a:xfrm>
          <a:prstGeom prst="rect">
            <a:avLst/>
          </a:prstGeom>
        </p:spPr>
        <p:txBody>
          <a:bodyPr vert="horz" lIns="91440" tIns="45720" rIns="91440" bIns="45720" rtlCol="0" anchor="ctr"/>
          <a:lstStyle>
            <a:lvl1pPr algn="r">
              <a:defRPr sz="1000">
                <a:solidFill>
                  <a:schemeClr val="tx2"/>
                </a:solidFill>
              </a:defRPr>
            </a:lvl1pPr>
          </a:lstStyle>
          <a:p>
            <a:fld id="{8A79411D-419F-4DD5-87BF-1B86583D6E37}" type="datetimeFigureOut">
              <a:rPr lang="en-US" smtClean="0"/>
              <a:pPr/>
              <a:t>11/13/2013</a:t>
            </a:fld>
            <a:endParaRPr lang="en-US"/>
          </a:p>
        </p:txBody>
      </p:sp>
      <p:sp>
        <p:nvSpPr>
          <p:cNvPr id="5" name="Footer Placeholder 4"/>
          <p:cNvSpPr>
            <a:spLocks noGrp="1"/>
          </p:cNvSpPr>
          <p:nvPr>
            <p:ph type="ftr" sz="quarter" idx="3"/>
          </p:nvPr>
        </p:nvSpPr>
        <p:spPr>
          <a:xfrm>
            <a:off x="193638" y="6250164"/>
            <a:ext cx="3786691" cy="365125"/>
          </a:xfrm>
          <a:prstGeom prst="rect">
            <a:avLst/>
          </a:prstGeom>
        </p:spPr>
        <p:txBody>
          <a:bodyPr vert="horz" lIns="91440" tIns="45720" rIns="91440" bIns="45720" rtlCol="0" anchor="ctr"/>
          <a:lstStyle>
            <a:lvl1pPr algn="l">
              <a:defRPr sz="1000">
                <a:solidFill>
                  <a:schemeClr val="tx2"/>
                </a:solidFill>
              </a:defRPr>
            </a:lvl1pPr>
          </a:lstStyle>
          <a:p>
            <a:endParaRPr lang="en-US"/>
          </a:p>
        </p:txBody>
      </p:sp>
      <p:sp>
        <p:nvSpPr>
          <p:cNvPr id="6" name="Slide Number Placeholder 5"/>
          <p:cNvSpPr>
            <a:spLocks noGrp="1"/>
          </p:cNvSpPr>
          <p:nvPr>
            <p:ph type="sldNum" sz="quarter" idx="4"/>
          </p:nvPr>
        </p:nvSpPr>
        <p:spPr>
          <a:xfrm>
            <a:off x="3991088" y="6250163"/>
            <a:ext cx="1161826" cy="365125"/>
          </a:xfrm>
          <a:prstGeom prst="rect">
            <a:avLst/>
          </a:prstGeom>
        </p:spPr>
        <p:txBody>
          <a:bodyPr vert="horz" lIns="91440" tIns="45720" rIns="91440" bIns="45720" rtlCol="0" anchor="ctr"/>
          <a:lstStyle>
            <a:lvl1pPr algn="ctr">
              <a:defRPr sz="1000">
                <a:solidFill>
                  <a:schemeClr val="tx2"/>
                </a:solidFill>
              </a:defRPr>
            </a:lvl1pPr>
          </a:lstStyle>
          <a:p>
            <a:fld id="{BB79EADB-B6C0-4D3D-A69F-10D7AB95361B}" type="slidenum">
              <a:rPr lang="en-US" smtClean="0"/>
              <a:pPr/>
              <a:t>‹#›</a:t>
            </a:fld>
            <a:endParaRPr lang="en-US"/>
          </a:p>
        </p:txBody>
      </p:sp>
      <p:sp>
        <p:nvSpPr>
          <p:cNvPr id="3" name="Text Placeholder 2"/>
          <p:cNvSpPr>
            <a:spLocks noGrp="1"/>
          </p:cNvSpPr>
          <p:nvPr>
            <p:ph type="body" idx="1"/>
          </p:nvPr>
        </p:nvSpPr>
        <p:spPr>
          <a:xfrm>
            <a:off x="872067" y="2675467"/>
            <a:ext cx="7408333" cy="3450696"/>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4320" indent="-274320" algn="l" defTabSz="914400" rtl="0" eaLnBrk="1" latinLnBrk="0" hangingPunct="1">
        <a:spcBef>
          <a:spcPct val="20000"/>
        </a:spcBef>
        <a:buClr>
          <a:schemeClr val="accent1"/>
        </a:buClr>
        <a:buSzPct val="100000"/>
        <a:buFont typeface="Symbol" pitchFamily="18" charset="2"/>
        <a:buChar char=""/>
        <a:defRPr sz="2400" kern="1200">
          <a:solidFill>
            <a:schemeClr val="tx2"/>
          </a:solidFill>
          <a:latin typeface="+mn-lt"/>
          <a:ea typeface="+mn-ea"/>
          <a:cs typeface="+mn-cs"/>
        </a:defRPr>
      </a:lvl1pPr>
      <a:lvl2pPr marL="576263" indent="-274320" algn="l" defTabSz="914400" rtl="0" eaLnBrk="1" latinLnBrk="0" hangingPunct="1">
        <a:spcBef>
          <a:spcPct val="20000"/>
        </a:spcBef>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defTabSz="914400" rtl="0" eaLnBrk="1" latinLnBrk="0" hangingPunct="1">
        <a:spcBef>
          <a:spcPct val="20000"/>
        </a:spcBef>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hyperlink" Target="http://www.regentsprep.org/regents/math/algtrig/ATS1/Dispersion.htm" TargetMode="Externa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hyperlink" Target="http://www.regentsprep.org/regents/math/algebra/ad2/measure.htm"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rot="20076694">
            <a:off x="6291" y="1427859"/>
            <a:ext cx="7772400" cy="1780108"/>
          </a:xfrm>
        </p:spPr>
        <p:txBody>
          <a:bodyPr>
            <a:noAutofit/>
          </a:bodyPr>
          <a:lstStyle/>
          <a:p>
            <a:r>
              <a:rPr lang="en-US" sz="11500" dirty="0" smtClean="0">
                <a:latin typeface="Comic Sans MS" pitchFamily="66" charset="0"/>
              </a:rPr>
              <a:t>Statistics</a:t>
            </a:r>
            <a:r>
              <a:rPr lang="en-US" sz="11500" dirty="0" smtClean="0"/>
              <a:t> </a:t>
            </a:r>
            <a:endParaRPr lang="en-US" sz="11500" dirty="0"/>
          </a:p>
        </p:txBody>
      </p:sp>
      <p:sp>
        <p:nvSpPr>
          <p:cNvPr id="3" name="Subtitle 2"/>
          <p:cNvSpPr>
            <a:spLocks noGrp="1"/>
          </p:cNvSpPr>
          <p:nvPr>
            <p:ph type="subTitle" idx="1"/>
          </p:nvPr>
        </p:nvSpPr>
        <p:spPr>
          <a:xfrm rot="427973">
            <a:off x="2235991" y="3894671"/>
            <a:ext cx="6400800" cy="2048137"/>
          </a:xfrm>
        </p:spPr>
        <p:txBody>
          <a:bodyPr>
            <a:normAutofit/>
          </a:bodyPr>
          <a:lstStyle/>
          <a:p>
            <a:r>
              <a:rPr lang="en-US" sz="2800" b="1" dirty="0" smtClean="0"/>
              <a:t>Measures of Central Tendency:  Mean, Median, and Mode</a:t>
            </a:r>
          </a:p>
          <a:p>
            <a:r>
              <a:rPr lang="en-US" sz="2800" b="1" dirty="0" smtClean="0"/>
              <a:t>Measures of Dispersion:</a:t>
            </a:r>
          </a:p>
          <a:p>
            <a:r>
              <a:rPr lang="en-US" sz="2800" b="1" dirty="0" smtClean="0"/>
              <a:t>Range and Standard Deviation</a:t>
            </a:r>
            <a:endParaRPr lang="en-US" sz="2800" b="1" dirty="0"/>
          </a:p>
        </p:txBody>
      </p:sp>
    </p:spTree>
    <p:extLst>
      <p:ext uri="{BB962C8B-B14F-4D97-AF65-F5344CB8AC3E}">
        <p14:creationId xmlns:p14="http://schemas.microsoft.com/office/powerpoint/2010/main" xmlns="" val="424199980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These values describe the spread of the set of data.</a:t>
            </a:r>
          </a:p>
          <a:p>
            <a:r>
              <a:rPr lang="en-US" dirty="0" smtClean="0"/>
              <a:t>The Measures of Dispersion, or spread, are the </a:t>
            </a:r>
            <a:r>
              <a:rPr lang="en-US" sz="3200" b="1" dirty="0" smtClean="0"/>
              <a:t>Range</a:t>
            </a:r>
            <a:r>
              <a:rPr lang="en-US" dirty="0" smtClean="0"/>
              <a:t> and the </a:t>
            </a:r>
            <a:r>
              <a:rPr lang="en-US" sz="3200" b="1" dirty="0" smtClean="0"/>
              <a:t>Mean Absolute Deviation</a:t>
            </a:r>
            <a:r>
              <a:rPr lang="en-US" dirty="0" smtClean="0"/>
              <a:t>.</a:t>
            </a:r>
          </a:p>
          <a:p>
            <a:r>
              <a:rPr lang="en-US" dirty="0" smtClean="0"/>
              <a:t>For more information and explanation about measures of dispersion:  </a:t>
            </a:r>
            <a:r>
              <a:rPr lang="en-US" dirty="0" smtClean="0">
                <a:hlinkClick r:id="rId2"/>
              </a:rPr>
              <a:t>Regents Prep</a:t>
            </a:r>
            <a:r>
              <a:rPr lang="en-US" dirty="0" smtClean="0"/>
              <a:t>.</a:t>
            </a:r>
            <a:endParaRPr lang="en-US" dirty="0"/>
          </a:p>
        </p:txBody>
      </p:sp>
      <p:sp>
        <p:nvSpPr>
          <p:cNvPr id="3" name="Title 2"/>
          <p:cNvSpPr>
            <a:spLocks noGrp="1"/>
          </p:cNvSpPr>
          <p:nvPr>
            <p:ph type="title"/>
          </p:nvPr>
        </p:nvSpPr>
        <p:spPr/>
        <p:txBody>
          <a:bodyPr/>
          <a:lstStyle/>
          <a:p>
            <a:r>
              <a:rPr lang="en-US" dirty="0" smtClean="0"/>
              <a:t>Measures of Dispersion</a:t>
            </a:r>
            <a:endParaRPr lang="en-US" dirty="0"/>
          </a:p>
        </p:txBody>
      </p:sp>
    </p:spTree>
    <p:extLst>
      <p:ext uri="{BB962C8B-B14F-4D97-AF65-F5344CB8AC3E}">
        <p14:creationId xmlns:p14="http://schemas.microsoft.com/office/powerpoint/2010/main" xmlns="" val="288484205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Autofit/>
          </a:bodyPr>
          <a:lstStyle/>
          <a:p>
            <a:r>
              <a:rPr lang="en-US" sz="2800" dirty="0" smtClean="0"/>
              <a:t>The Range is the difference between the lowest and highest values.</a:t>
            </a:r>
          </a:p>
          <a:p>
            <a:endParaRPr lang="en-US" sz="2800" dirty="0"/>
          </a:p>
          <a:p>
            <a:r>
              <a:rPr lang="en-US" sz="2800" dirty="0" smtClean="0"/>
              <a:t>Largest Number – Smallest Number = Range</a:t>
            </a:r>
            <a:endParaRPr lang="en-US" sz="2800" dirty="0"/>
          </a:p>
        </p:txBody>
      </p:sp>
      <p:sp>
        <p:nvSpPr>
          <p:cNvPr id="3" name="Title 2"/>
          <p:cNvSpPr>
            <a:spLocks noGrp="1"/>
          </p:cNvSpPr>
          <p:nvPr>
            <p:ph type="title"/>
          </p:nvPr>
        </p:nvSpPr>
        <p:spPr/>
        <p:txBody>
          <a:bodyPr/>
          <a:lstStyle/>
          <a:p>
            <a:r>
              <a:rPr lang="en-US" dirty="0" smtClean="0"/>
              <a:t>What is the Range?</a:t>
            </a:r>
            <a:endParaRPr lang="en-US" dirty="0"/>
          </a:p>
        </p:txBody>
      </p:sp>
    </p:spTree>
    <p:extLst>
      <p:ext uri="{BB962C8B-B14F-4D97-AF65-F5344CB8AC3E}">
        <p14:creationId xmlns:p14="http://schemas.microsoft.com/office/powerpoint/2010/main" xmlns="" val="162520211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r>
              <a:rPr lang="en-US" dirty="0" smtClean="0">
                <a:solidFill>
                  <a:schemeClr val="bg1"/>
                </a:solidFill>
              </a:rPr>
              <a:t>Let’s find the range of Jamie’s </a:t>
            </a:r>
            <a:r>
              <a:rPr lang="en-US" dirty="0" smtClean="0"/>
              <a:t>Science test scores:</a:t>
            </a:r>
            <a:endParaRPr lang="en-US" dirty="0"/>
          </a:p>
        </p:txBody>
      </p:sp>
      <p:sp>
        <p:nvSpPr>
          <p:cNvPr id="4" name="Rounded Rectangle 3"/>
          <p:cNvSpPr/>
          <p:nvPr/>
        </p:nvSpPr>
        <p:spPr>
          <a:xfrm>
            <a:off x="1802674" y="2124891"/>
            <a:ext cx="1066800" cy="9906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smtClean="0"/>
              <a:t>62</a:t>
            </a:r>
            <a:endParaRPr lang="en-US" sz="4400" dirty="0"/>
          </a:p>
        </p:txBody>
      </p:sp>
      <p:sp>
        <p:nvSpPr>
          <p:cNvPr id="5" name="Rounded Rectangle 4"/>
          <p:cNvSpPr/>
          <p:nvPr/>
        </p:nvSpPr>
        <p:spPr>
          <a:xfrm>
            <a:off x="5029200" y="2166255"/>
            <a:ext cx="1066800" cy="9906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smtClean="0"/>
              <a:t>75</a:t>
            </a:r>
            <a:endParaRPr lang="en-US" sz="4400" dirty="0"/>
          </a:p>
        </p:txBody>
      </p:sp>
      <p:sp>
        <p:nvSpPr>
          <p:cNvPr id="6" name="Rounded Rectangle 5"/>
          <p:cNvSpPr/>
          <p:nvPr/>
        </p:nvSpPr>
        <p:spPr>
          <a:xfrm>
            <a:off x="2638697" y="3314700"/>
            <a:ext cx="1066800" cy="9906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smtClean="0">
                <a:solidFill>
                  <a:schemeClr val="bg1"/>
                </a:solidFill>
              </a:rPr>
              <a:t>86</a:t>
            </a:r>
            <a:endParaRPr lang="en-US" sz="4400" dirty="0">
              <a:solidFill>
                <a:schemeClr val="bg1"/>
              </a:solidFill>
            </a:endParaRPr>
          </a:p>
        </p:txBody>
      </p:sp>
      <p:sp>
        <p:nvSpPr>
          <p:cNvPr id="7" name="Rounded Rectangle 6"/>
          <p:cNvSpPr/>
          <p:nvPr/>
        </p:nvSpPr>
        <p:spPr>
          <a:xfrm>
            <a:off x="4139836" y="3390900"/>
            <a:ext cx="1066800" cy="9906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smtClean="0"/>
              <a:t>92</a:t>
            </a:r>
            <a:endParaRPr lang="en-US" sz="4400" dirty="0"/>
          </a:p>
        </p:txBody>
      </p:sp>
      <p:sp>
        <p:nvSpPr>
          <p:cNvPr id="8" name="Rounded Rectangle 7"/>
          <p:cNvSpPr/>
          <p:nvPr/>
        </p:nvSpPr>
        <p:spPr>
          <a:xfrm>
            <a:off x="3352800" y="2145573"/>
            <a:ext cx="1066800" cy="9906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smtClean="0"/>
              <a:t>66</a:t>
            </a:r>
            <a:endParaRPr lang="en-US" sz="4400" dirty="0"/>
          </a:p>
        </p:txBody>
      </p:sp>
      <p:sp>
        <p:nvSpPr>
          <p:cNvPr id="9" name="Rounded Rectangle 8"/>
          <p:cNvSpPr/>
          <p:nvPr/>
        </p:nvSpPr>
        <p:spPr>
          <a:xfrm>
            <a:off x="6629400" y="2166255"/>
            <a:ext cx="1066800" cy="9906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smtClean="0"/>
              <a:t>78</a:t>
            </a:r>
            <a:endParaRPr lang="en-US" sz="4400" dirty="0"/>
          </a:p>
        </p:txBody>
      </p:sp>
      <p:sp>
        <p:nvSpPr>
          <p:cNvPr id="10" name="Rounded Rectangle 9"/>
          <p:cNvSpPr/>
          <p:nvPr/>
        </p:nvSpPr>
        <p:spPr>
          <a:xfrm>
            <a:off x="7330440" y="3341914"/>
            <a:ext cx="1066800" cy="9906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smtClean="0">
                <a:solidFill>
                  <a:srgbClr val="C00000"/>
                </a:solidFill>
              </a:rPr>
              <a:t>96</a:t>
            </a:r>
            <a:endParaRPr lang="en-US" sz="4400" dirty="0">
              <a:solidFill>
                <a:srgbClr val="C00000"/>
              </a:solidFill>
            </a:endParaRPr>
          </a:p>
        </p:txBody>
      </p:sp>
      <p:sp>
        <p:nvSpPr>
          <p:cNvPr id="11" name="Rounded Rectangle 10"/>
          <p:cNvSpPr/>
          <p:nvPr/>
        </p:nvSpPr>
        <p:spPr>
          <a:xfrm>
            <a:off x="152400" y="2133600"/>
            <a:ext cx="1066800" cy="9906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smtClean="0">
                <a:solidFill>
                  <a:srgbClr val="C00000"/>
                </a:solidFill>
              </a:rPr>
              <a:t>48</a:t>
            </a:r>
            <a:endParaRPr lang="en-US" sz="4400" dirty="0">
              <a:solidFill>
                <a:srgbClr val="C00000"/>
              </a:solidFill>
            </a:endParaRPr>
          </a:p>
        </p:txBody>
      </p:sp>
      <p:sp>
        <p:nvSpPr>
          <p:cNvPr id="12" name="Rounded Rectangle 11"/>
          <p:cNvSpPr/>
          <p:nvPr/>
        </p:nvSpPr>
        <p:spPr>
          <a:xfrm>
            <a:off x="5715000" y="3314700"/>
            <a:ext cx="1066800" cy="9906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smtClean="0"/>
              <a:t>95</a:t>
            </a:r>
            <a:endParaRPr lang="en-US" sz="4400" dirty="0"/>
          </a:p>
        </p:txBody>
      </p:sp>
      <p:sp>
        <p:nvSpPr>
          <p:cNvPr id="13" name="Rounded Rectangle 12"/>
          <p:cNvSpPr/>
          <p:nvPr/>
        </p:nvSpPr>
        <p:spPr>
          <a:xfrm>
            <a:off x="1040673" y="3314700"/>
            <a:ext cx="1066800" cy="9906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smtClean="0">
                <a:solidFill>
                  <a:schemeClr val="bg1"/>
                </a:solidFill>
              </a:rPr>
              <a:t>86</a:t>
            </a:r>
            <a:endParaRPr lang="en-US" sz="4400" dirty="0">
              <a:solidFill>
                <a:schemeClr val="bg1"/>
              </a:solidFill>
            </a:endParaRPr>
          </a:p>
        </p:txBody>
      </p:sp>
      <p:sp>
        <p:nvSpPr>
          <p:cNvPr id="2" name="Rectangle 1"/>
          <p:cNvSpPr/>
          <p:nvPr/>
        </p:nvSpPr>
        <p:spPr>
          <a:xfrm>
            <a:off x="507273" y="4648200"/>
            <a:ext cx="8331927" cy="18288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smtClean="0"/>
              <a:t>Largest Value – Smallest Value</a:t>
            </a:r>
          </a:p>
          <a:p>
            <a:pPr algn="ctr"/>
            <a:r>
              <a:rPr lang="en-US" sz="3600" b="1" dirty="0" smtClean="0"/>
              <a:t>96 – 48 = 48</a:t>
            </a:r>
          </a:p>
          <a:p>
            <a:pPr algn="ctr"/>
            <a:r>
              <a:rPr lang="en-US" sz="3600" b="1" dirty="0" smtClean="0"/>
              <a:t>48 is the Range </a:t>
            </a:r>
            <a:endParaRPr lang="en-US" sz="3600" b="1" dirty="0"/>
          </a:p>
        </p:txBody>
      </p:sp>
    </p:spTree>
    <p:extLst>
      <p:ext uri="{BB962C8B-B14F-4D97-AF65-F5344CB8AC3E}">
        <p14:creationId xmlns:p14="http://schemas.microsoft.com/office/powerpoint/2010/main" xmlns="" val="235008487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lgn="ctr"/>
            <a:r>
              <a:rPr lang="en-US" sz="2800" dirty="0"/>
              <a:t>The mean absolute deviation is the mean (average) of the absolute value of the difference between the individual values in the data set and the mean. </a:t>
            </a:r>
            <a:r>
              <a:rPr lang="en-US" sz="2800" dirty="0" smtClean="0"/>
              <a:t>This </a:t>
            </a:r>
            <a:r>
              <a:rPr lang="en-US" sz="2800" dirty="0"/>
              <a:t>method tries to measure the average distances between the values in the data set and the mean.</a:t>
            </a:r>
          </a:p>
          <a:p>
            <a:endParaRPr lang="en-US" dirty="0"/>
          </a:p>
        </p:txBody>
      </p:sp>
      <p:sp>
        <p:nvSpPr>
          <p:cNvPr id="3" name="Title 2"/>
          <p:cNvSpPr>
            <a:spLocks noGrp="1"/>
          </p:cNvSpPr>
          <p:nvPr>
            <p:ph type="title"/>
          </p:nvPr>
        </p:nvSpPr>
        <p:spPr/>
        <p:txBody>
          <a:bodyPr/>
          <a:lstStyle/>
          <a:p>
            <a:r>
              <a:rPr lang="en-US" dirty="0" smtClean="0"/>
              <a:t>Mean Absolute Deviation</a:t>
            </a:r>
            <a:endParaRPr lang="en-US" dirty="0"/>
          </a:p>
        </p:txBody>
      </p:sp>
    </p:spTree>
    <p:extLst>
      <p:ext uri="{BB962C8B-B14F-4D97-AF65-F5344CB8AC3E}">
        <p14:creationId xmlns:p14="http://schemas.microsoft.com/office/powerpoint/2010/main" xmlns="" val="364515030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338328"/>
            <a:ext cx="8229600" cy="1642872"/>
          </a:xfrm>
        </p:spPr>
        <p:txBody>
          <a:bodyPr>
            <a:normAutofit fontScale="90000"/>
          </a:bodyPr>
          <a:lstStyle/>
          <a:p>
            <a:r>
              <a:rPr lang="en-US" dirty="0" smtClean="0">
                <a:solidFill>
                  <a:schemeClr val="bg1"/>
                </a:solidFill>
              </a:rPr>
              <a:t>Let’s find the Mean Absolute Deviation of Jamie’s </a:t>
            </a:r>
            <a:r>
              <a:rPr lang="en-US" dirty="0" smtClean="0"/>
              <a:t>Science test scores:</a:t>
            </a:r>
            <a:endParaRPr lang="en-US" dirty="0"/>
          </a:p>
        </p:txBody>
      </p:sp>
      <p:sp>
        <p:nvSpPr>
          <p:cNvPr id="4" name="Rounded Rectangle 3"/>
          <p:cNvSpPr/>
          <p:nvPr/>
        </p:nvSpPr>
        <p:spPr>
          <a:xfrm>
            <a:off x="875210" y="1810257"/>
            <a:ext cx="1066800" cy="68472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smtClean="0"/>
              <a:t>62</a:t>
            </a:r>
            <a:endParaRPr lang="en-US" sz="4400" dirty="0"/>
          </a:p>
        </p:txBody>
      </p:sp>
      <p:sp>
        <p:nvSpPr>
          <p:cNvPr id="5" name="Rounded Rectangle 4"/>
          <p:cNvSpPr/>
          <p:nvPr/>
        </p:nvSpPr>
        <p:spPr>
          <a:xfrm>
            <a:off x="2638697" y="1893022"/>
            <a:ext cx="1066800" cy="64007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smtClean="0"/>
              <a:t>75</a:t>
            </a:r>
            <a:endParaRPr lang="en-US" sz="4400" dirty="0"/>
          </a:p>
        </p:txBody>
      </p:sp>
      <p:sp>
        <p:nvSpPr>
          <p:cNvPr id="6" name="Rounded Rectangle 5"/>
          <p:cNvSpPr/>
          <p:nvPr/>
        </p:nvSpPr>
        <p:spPr>
          <a:xfrm>
            <a:off x="5304607" y="2003499"/>
            <a:ext cx="1066800" cy="60089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smtClean="0">
                <a:solidFill>
                  <a:schemeClr val="bg1"/>
                </a:solidFill>
              </a:rPr>
              <a:t>86</a:t>
            </a:r>
            <a:endParaRPr lang="en-US" sz="4400" dirty="0">
              <a:solidFill>
                <a:schemeClr val="bg1"/>
              </a:solidFill>
            </a:endParaRPr>
          </a:p>
        </p:txBody>
      </p:sp>
      <p:sp>
        <p:nvSpPr>
          <p:cNvPr id="7" name="Rounded Rectangle 6"/>
          <p:cNvSpPr/>
          <p:nvPr/>
        </p:nvSpPr>
        <p:spPr>
          <a:xfrm>
            <a:off x="6172200" y="1901730"/>
            <a:ext cx="1076596" cy="66293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smtClean="0"/>
              <a:t>92</a:t>
            </a:r>
            <a:endParaRPr lang="en-US" sz="4400" dirty="0"/>
          </a:p>
        </p:txBody>
      </p:sp>
      <p:sp>
        <p:nvSpPr>
          <p:cNvPr id="8" name="Rounded Rectangle 7"/>
          <p:cNvSpPr/>
          <p:nvPr/>
        </p:nvSpPr>
        <p:spPr>
          <a:xfrm>
            <a:off x="1728650" y="1983346"/>
            <a:ext cx="1010194" cy="57477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smtClean="0"/>
              <a:t>66</a:t>
            </a:r>
            <a:endParaRPr lang="en-US" sz="4400" dirty="0"/>
          </a:p>
        </p:txBody>
      </p:sp>
      <p:sp>
        <p:nvSpPr>
          <p:cNvPr id="9" name="Rounded Rectangle 8"/>
          <p:cNvSpPr/>
          <p:nvPr/>
        </p:nvSpPr>
        <p:spPr>
          <a:xfrm>
            <a:off x="3542210" y="2003499"/>
            <a:ext cx="990600" cy="54919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smtClean="0"/>
              <a:t>78</a:t>
            </a:r>
            <a:endParaRPr lang="en-US" sz="4400" dirty="0"/>
          </a:p>
        </p:txBody>
      </p:sp>
      <p:sp>
        <p:nvSpPr>
          <p:cNvPr id="10" name="Rounded Rectangle 9"/>
          <p:cNvSpPr/>
          <p:nvPr/>
        </p:nvSpPr>
        <p:spPr>
          <a:xfrm>
            <a:off x="7917180" y="1976835"/>
            <a:ext cx="922020" cy="59110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smtClean="0">
                <a:solidFill>
                  <a:schemeClr val="bg1"/>
                </a:solidFill>
              </a:rPr>
              <a:t>96</a:t>
            </a:r>
            <a:endParaRPr lang="en-US" sz="4400" dirty="0">
              <a:solidFill>
                <a:schemeClr val="bg1"/>
              </a:solidFill>
            </a:endParaRPr>
          </a:p>
        </p:txBody>
      </p:sp>
      <p:sp>
        <p:nvSpPr>
          <p:cNvPr id="11" name="Rounded Rectangle 10"/>
          <p:cNvSpPr/>
          <p:nvPr/>
        </p:nvSpPr>
        <p:spPr>
          <a:xfrm>
            <a:off x="152400" y="1670945"/>
            <a:ext cx="914400" cy="61178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smtClean="0">
                <a:solidFill>
                  <a:schemeClr val="bg1"/>
                </a:solidFill>
              </a:rPr>
              <a:t>48</a:t>
            </a:r>
            <a:endParaRPr lang="en-US" sz="4400" dirty="0">
              <a:solidFill>
                <a:schemeClr val="bg1"/>
              </a:solidFill>
            </a:endParaRPr>
          </a:p>
        </p:txBody>
      </p:sp>
      <p:sp>
        <p:nvSpPr>
          <p:cNvPr id="12" name="Rounded Rectangle 11"/>
          <p:cNvSpPr/>
          <p:nvPr/>
        </p:nvSpPr>
        <p:spPr>
          <a:xfrm>
            <a:off x="7086600" y="1901730"/>
            <a:ext cx="850174" cy="57149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smtClean="0"/>
              <a:t>95</a:t>
            </a:r>
            <a:endParaRPr lang="en-US" sz="4400" dirty="0"/>
          </a:p>
        </p:txBody>
      </p:sp>
      <p:sp>
        <p:nvSpPr>
          <p:cNvPr id="13" name="Rounded Rectangle 12"/>
          <p:cNvSpPr/>
          <p:nvPr/>
        </p:nvSpPr>
        <p:spPr>
          <a:xfrm>
            <a:off x="4500153" y="1963779"/>
            <a:ext cx="1066800" cy="60415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smtClean="0">
                <a:solidFill>
                  <a:schemeClr val="bg1"/>
                </a:solidFill>
              </a:rPr>
              <a:t>86</a:t>
            </a:r>
            <a:endParaRPr lang="en-US" sz="4400" dirty="0">
              <a:solidFill>
                <a:schemeClr val="bg1"/>
              </a:solidFill>
            </a:endParaRPr>
          </a:p>
        </p:txBody>
      </p:sp>
      <mc:AlternateContent xmlns:mc="http://schemas.openxmlformats.org/markup-compatibility/2006">
        <mc:Choice xmlns:a14="http://schemas.microsoft.com/office/drawing/2010/main" xmlns="" Requires="a14">
          <p:sp>
            <p:nvSpPr>
              <p:cNvPr id="2" name="Rectangle 1"/>
              <p:cNvSpPr/>
              <p:nvPr/>
            </p:nvSpPr>
            <p:spPr>
              <a:xfrm>
                <a:off x="304800" y="2821577"/>
                <a:ext cx="8698774" cy="362929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smtClean="0"/>
                  <a:t>Remember that our </a:t>
                </a:r>
                <a14:m>
                  <m:oMath xmlns:m="http://schemas.openxmlformats.org/officeDocument/2006/math">
                    <m:acc>
                      <m:accPr>
                        <m:chr m:val="̅"/>
                        <m:ctrlPr>
                          <a:rPr lang="en-US" sz="3200" b="1" i="1" smtClean="0">
                            <a:latin typeface="Cambria Math"/>
                          </a:rPr>
                        </m:ctrlPr>
                      </m:accPr>
                      <m:e>
                        <m:r>
                          <a:rPr lang="en-US" sz="3200" b="1" i="1" smtClean="0">
                            <a:latin typeface="Cambria Math"/>
                          </a:rPr>
                          <m:t>𝒙</m:t>
                        </m:r>
                      </m:e>
                    </m:acc>
                  </m:oMath>
                </a14:m>
                <a:r>
                  <a:rPr lang="en-US" sz="3200" b="1" dirty="0" smtClean="0"/>
                  <a:t>=78.4</a:t>
                </a:r>
              </a:p>
              <a:p>
                <a:pPr algn="ctr"/>
                <a:r>
                  <a:rPr lang="en-US" sz="3200" b="1" dirty="0" smtClean="0"/>
                  <a:t>So our Mean Absolute Deviation is:</a:t>
                </a:r>
              </a:p>
              <a:p>
                <a:pPr algn="ctr"/>
                <a14:m>
                  <m:oMath xmlns:m="http://schemas.openxmlformats.org/officeDocument/2006/math">
                    <m:d>
                      <m:dPr>
                        <m:begChr m:val="|"/>
                        <m:endChr m:val="|"/>
                        <m:ctrlPr>
                          <a:rPr lang="en-US" sz="1050" b="1" i="1" smtClean="0">
                            <a:latin typeface="Cambria Math"/>
                          </a:rPr>
                        </m:ctrlPr>
                      </m:dPr>
                      <m:e>
                        <m:r>
                          <a:rPr lang="en-US" sz="1050" b="1" i="1" smtClean="0">
                            <a:latin typeface="Cambria Math"/>
                          </a:rPr>
                          <m:t>𝟒𝟖</m:t>
                        </m:r>
                        <m:r>
                          <a:rPr lang="en-US" sz="1050" b="1" i="1" smtClean="0">
                            <a:latin typeface="Cambria Math"/>
                          </a:rPr>
                          <m:t>−</m:t>
                        </m:r>
                        <m:r>
                          <a:rPr lang="en-US" sz="1050" b="1" i="1" smtClean="0">
                            <a:latin typeface="Cambria Math"/>
                          </a:rPr>
                          <m:t>𝟕𝟖</m:t>
                        </m:r>
                        <m:r>
                          <a:rPr lang="en-US" sz="1050" b="1" i="1" smtClean="0">
                            <a:latin typeface="Cambria Math"/>
                          </a:rPr>
                          <m:t>.</m:t>
                        </m:r>
                        <m:r>
                          <a:rPr lang="en-US" sz="1050" b="1" i="1" smtClean="0">
                            <a:latin typeface="Cambria Math"/>
                          </a:rPr>
                          <m:t>𝟒</m:t>
                        </m:r>
                      </m:e>
                    </m:d>
                  </m:oMath>
                </a14:m>
                <a:r>
                  <a:rPr lang="en-US" sz="1050" b="1" dirty="0" smtClean="0"/>
                  <a:t>+</a:t>
                </a:r>
                <a14:m>
                  <m:oMath xmlns:m="http://schemas.openxmlformats.org/officeDocument/2006/math">
                    <m:d>
                      <m:dPr>
                        <m:begChr m:val="|"/>
                        <m:endChr m:val="|"/>
                        <m:ctrlPr>
                          <a:rPr lang="en-US" sz="1050" b="1" i="1" dirty="0" smtClean="0">
                            <a:latin typeface="Cambria Math"/>
                          </a:rPr>
                        </m:ctrlPr>
                      </m:dPr>
                      <m:e>
                        <m:r>
                          <a:rPr lang="en-US" sz="1050" b="1" i="1" dirty="0" smtClean="0">
                            <a:latin typeface="Cambria Math"/>
                          </a:rPr>
                          <m:t>𝟔𝟐</m:t>
                        </m:r>
                        <m:r>
                          <a:rPr lang="en-US" sz="1050" b="1" i="1" dirty="0" smtClean="0">
                            <a:latin typeface="Cambria Math"/>
                          </a:rPr>
                          <m:t>−</m:t>
                        </m:r>
                        <m:r>
                          <a:rPr lang="en-US" sz="1050" b="1" i="1" dirty="0" smtClean="0">
                            <a:latin typeface="Cambria Math"/>
                          </a:rPr>
                          <m:t>𝟕𝟖</m:t>
                        </m:r>
                        <m:r>
                          <a:rPr lang="en-US" sz="1050" b="1" i="1" dirty="0" smtClean="0">
                            <a:latin typeface="Cambria Math"/>
                          </a:rPr>
                          <m:t>.</m:t>
                        </m:r>
                        <m:r>
                          <a:rPr lang="en-US" sz="1050" b="1" i="1" dirty="0" smtClean="0">
                            <a:latin typeface="Cambria Math"/>
                          </a:rPr>
                          <m:t>𝟒</m:t>
                        </m:r>
                      </m:e>
                    </m:d>
                    <m:r>
                      <a:rPr lang="en-US" sz="1050" b="1" i="1" dirty="0" smtClean="0">
                        <a:latin typeface="Cambria Math"/>
                      </a:rPr>
                      <m:t>+</m:t>
                    </m:r>
                    <m:d>
                      <m:dPr>
                        <m:begChr m:val="|"/>
                        <m:endChr m:val="|"/>
                        <m:ctrlPr>
                          <a:rPr lang="en-US" sz="1050" b="1" i="1" dirty="0" smtClean="0">
                            <a:latin typeface="Cambria Math"/>
                          </a:rPr>
                        </m:ctrlPr>
                      </m:dPr>
                      <m:e>
                        <m:r>
                          <a:rPr lang="en-US" sz="1050" b="1" i="1" dirty="0" smtClean="0">
                            <a:latin typeface="Cambria Math"/>
                          </a:rPr>
                          <m:t>𝟔𝟔</m:t>
                        </m:r>
                        <m:r>
                          <a:rPr lang="en-US" sz="1050" b="1" i="1" dirty="0" smtClean="0">
                            <a:latin typeface="Cambria Math"/>
                          </a:rPr>
                          <m:t>−</m:t>
                        </m:r>
                        <m:r>
                          <a:rPr lang="en-US" sz="1050" b="1" i="1" dirty="0" smtClean="0">
                            <a:latin typeface="Cambria Math"/>
                          </a:rPr>
                          <m:t>𝟕𝟖</m:t>
                        </m:r>
                        <m:r>
                          <a:rPr lang="en-US" sz="1050" b="1" i="1" dirty="0" smtClean="0">
                            <a:latin typeface="Cambria Math"/>
                          </a:rPr>
                          <m:t>.</m:t>
                        </m:r>
                        <m:r>
                          <a:rPr lang="en-US" sz="1050" b="1" i="1" dirty="0" smtClean="0">
                            <a:latin typeface="Cambria Math"/>
                          </a:rPr>
                          <m:t>𝟒</m:t>
                        </m:r>
                      </m:e>
                    </m:d>
                    <m:r>
                      <a:rPr lang="en-US" sz="1050" b="1" i="1" dirty="0" smtClean="0">
                        <a:latin typeface="Cambria Math"/>
                      </a:rPr>
                      <m:t>+</m:t>
                    </m:r>
                    <m:d>
                      <m:dPr>
                        <m:begChr m:val="|"/>
                        <m:endChr m:val="|"/>
                        <m:ctrlPr>
                          <a:rPr lang="en-US" sz="1050" b="1" i="1" dirty="0" smtClean="0">
                            <a:latin typeface="Cambria Math"/>
                          </a:rPr>
                        </m:ctrlPr>
                      </m:dPr>
                      <m:e>
                        <m:r>
                          <a:rPr lang="en-US" sz="1050" b="1" i="1" dirty="0" smtClean="0">
                            <a:latin typeface="Cambria Math"/>
                          </a:rPr>
                          <m:t>𝟕𝟓</m:t>
                        </m:r>
                        <m:r>
                          <a:rPr lang="en-US" sz="1050" b="1" i="1" dirty="0" smtClean="0">
                            <a:latin typeface="Cambria Math"/>
                          </a:rPr>
                          <m:t>−</m:t>
                        </m:r>
                        <m:r>
                          <a:rPr lang="en-US" sz="1050" b="1" i="1" dirty="0" smtClean="0">
                            <a:latin typeface="Cambria Math"/>
                          </a:rPr>
                          <m:t>𝟕𝟖</m:t>
                        </m:r>
                        <m:r>
                          <a:rPr lang="en-US" sz="1050" b="1" i="1" dirty="0" smtClean="0">
                            <a:latin typeface="Cambria Math"/>
                          </a:rPr>
                          <m:t>.</m:t>
                        </m:r>
                        <m:r>
                          <a:rPr lang="en-US" sz="1050" b="1" i="1" dirty="0" smtClean="0">
                            <a:latin typeface="Cambria Math"/>
                          </a:rPr>
                          <m:t>𝟒</m:t>
                        </m:r>
                      </m:e>
                    </m:d>
                  </m:oMath>
                </a14:m>
                <a:r>
                  <a:rPr lang="en-US" sz="1050" b="1" dirty="0" smtClean="0"/>
                  <a:t>+</a:t>
                </a:r>
                <a14:m>
                  <m:oMath xmlns:m="http://schemas.openxmlformats.org/officeDocument/2006/math">
                    <m:d>
                      <m:dPr>
                        <m:begChr m:val="|"/>
                        <m:endChr m:val="|"/>
                        <m:ctrlPr>
                          <a:rPr lang="en-US" sz="1050" b="1" i="1" dirty="0" smtClean="0">
                            <a:latin typeface="Cambria Math"/>
                          </a:rPr>
                        </m:ctrlPr>
                      </m:dPr>
                      <m:e>
                        <m:r>
                          <a:rPr lang="en-US" sz="1050" b="1" i="1" dirty="0" smtClean="0">
                            <a:latin typeface="Cambria Math"/>
                          </a:rPr>
                          <m:t>𝟕𝟖</m:t>
                        </m:r>
                        <m:r>
                          <a:rPr lang="en-US" sz="1050" b="1" i="1" dirty="0" smtClean="0">
                            <a:latin typeface="Cambria Math"/>
                          </a:rPr>
                          <m:t>−</m:t>
                        </m:r>
                        <m:r>
                          <a:rPr lang="en-US" sz="1050" b="1" i="1" dirty="0" smtClean="0">
                            <a:latin typeface="Cambria Math"/>
                          </a:rPr>
                          <m:t>𝟕𝟖</m:t>
                        </m:r>
                        <m:r>
                          <a:rPr lang="en-US" sz="1050" b="1" i="1" dirty="0" smtClean="0">
                            <a:latin typeface="Cambria Math"/>
                          </a:rPr>
                          <m:t>.</m:t>
                        </m:r>
                        <m:r>
                          <a:rPr lang="en-US" sz="1050" b="1" i="1" dirty="0" smtClean="0">
                            <a:latin typeface="Cambria Math"/>
                          </a:rPr>
                          <m:t>𝟒</m:t>
                        </m:r>
                      </m:e>
                    </m:d>
                    <m:r>
                      <a:rPr lang="en-US" sz="1050" b="1" i="1" dirty="0" smtClean="0">
                        <a:latin typeface="Cambria Math"/>
                      </a:rPr>
                      <m:t>+</m:t>
                    </m:r>
                    <m:d>
                      <m:dPr>
                        <m:begChr m:val="|"/>
                        <m:endChr m:val="|"/>
                        <m:ctrlPr>
                          <a:rPr lang="en-US" sz="1050" b="1" i="1" dirty="0" smtClean="0">
                            <a:latin typeface="Cambria Math"/>
                          </a:rPr>
                        </m:ctrlPr>
                      </m:dPr>
                      <m:e>
                        <m:r>
                          <a:rPr lang="en-US" sz="1050" b="1" i="1" dirty="0" smtClean="0">
                            <a:latin typeface="Cambria Math"/>
                          </a:rPr>
                          <m:t>𝟖𝟔</m:t>
                        </m:r>
                        <m:r>
                          <a:rPr lang="en-US" sz="1050" b="1" i="1" dirty="0" smtClean="0">
                            <a:latin typeface="Cambria Math"/>
                          </a:rPr>
                          <m:t>−</m:t>
                        </m:r>
                        <m:r>
                          <a:rPr lang="en-US" sz="1050" b="1" i="1" dirty="0" smtClean="0">
                            <a:latin typeface="Cambria Math"/>
                          </a:rPr>
                          <m:t>𝟕𝟖</m:t>
                        </m:r>
                        <m:r>
                          <a:rPr lang="en-US" sz="1050" b="1" i="1" dirty="0" smtClean="0">
                            <a:latin typeface="Cambria Math"/>
                          </a:rPr>
                          <m:t>.</m:t>
                        </m:r>
                        <m:r>
                          <a:rPr lang="en-US" sz="1050" b="1" i="1" dirty="0" smtClean="0">
                            <a:latin typeface="Cambria Math"/>
                          </a:rPr>
                          <m:t>𝟒</m:t>
                        </m:r>
                      </m:e>
                    </m:d>
                    <m:r>
                      <a:rPr lang="en-US" sz="1050" b="1" i="1" dirty="0" smtClean="0">
                        <a:latin typeface="Cambria Math"/>
                      </a:rPr>
                      <m:t>+</m:t>
                    </m:r>
                    <m:d>
                      <m:dPr>
                        <m:begChr m:val="|"/>
                        <m:endChr m:val="|"/>
                        <m:ctrlPr>
                          <a:rPr lang="en-US" sz="1050" b="1" i="1" dirty="0" smtClean="0">
                            <a:latin typeface="Cambria Math"/>
                          </a:rPr>
                        </m:ctrlPr>
                      </m:dPr>
                      <m:e>
                        <m:r>
                          <a:rPr lang="en-US" sz="1050" b="1" i="1" dirty="0" smtClean="0">
                            <a:latin typeface="Cambria Math"/>
                          </a:rPr>
                          <m:t>𝟖𝟔</m:t>
                        </m:r>
                        <m:r>
                          <a:rPr lang="en-US" sz="1050" b="1" i="1" dirty="0" smtClean="0">
                            <a:latin typeface="Cambria Math"/>
                          </a:rPr>
                          <m:t>−</m:t>
                        </m:r>
                        <m:r>
                          <a:rPr lang="en-US" sz="1050" b="1" i="1" dirty="0" smtClean="0">
                            <a:latin typeface="Cambria Math"/>
                          </a:rPr>
                          <m:t>𝟕𝟖</m:t>
                        </m:r>
                        <m:r>
                          <a:rPr lang="en-US" sz="1050" b="1" i="1" dirty="0" smtClean="0">
                            <a:latin typeface="Cambria Math"/>
                          </a:rPr>
                          <m:t>.</m:t>
                        </m:r>
                        <m:r>
                          <a:rPr lang="en-US" sz="1050" b="1" i="1" dirty="0" smtClean="0">
                            <a:latin typeface="Cambria Math"/>
                          </a:rPr>
                          <m:t>𝟒</m:t>
                        </m:r>
                      </m:e>
                    </m:d>
                    <m:r>
                      <a:rPr lang="en-US" sz="1050" b="1" i="1" dirty="0" smtClean="0">
                        <a:latin typeface="Cambria Math"/>
                      </a:rPr>
                      <m:t>+</m:t>
                    </m:r>
                    <m:d>
                      <m:dPr>
                        <m:begChr m:val="|"/>
                        <m:endChr m:val="|"/>
                        <m:ctrlPr>
                          <a:rPr lang="en-US" sz="1050" b="1" i="1" dirty="0" smtClean="0">
                            <a:latin typeface="Cambria Math"/>
                          </a:rPr>
                        </m:ctrlPr>
                      </m:dPr>
                      <m:e>
                        <m:r>
                          <a:rPr lang="en-US" sz="1050" b="1" i="1" dirty="0" smtClean="0">
                            <a:latin typeface="Cambria Math"/>
                          </a:rPr>
                          <m:t>𝟗𝟐</m:t>
                        </m:r>
                        <m:r>
                          <a:rPr lang="en-US" sz="1050" b="1" i="1" dirty="0" smtClean="0">
                            <a:latin typeface="Cambria Math"/>
                          </a:rPr>
                          <m:t>−</m:t>
                        </m:r>
                        <m:r>
                          <a:rPr lang="en-US" sz="1050" b="1" i="1" dirty="0" smtClean="0">
                            <a:latin typeface="Cambria Math"/>
                          </a:rPr>
                          <m:t>𝟕𝟖</m:t>
                        </m:r>
                        <m:r>
                          <a:rPr lang="en-US" sz="1050" b="1" i="1" dirty="0" smtClean="0">
                            <a:latin typeface="Cambria Math"/>
                          </a:rPr>
                          <m:t>.</m:t>
                        </m:r>
                        <m:r>
                          <a:rPr lang="en-US" sz="1050" b="1" i="1" dirty="0" smtClean="0">
                            <a:latin typeface="Cambria Math"/>
                          </a:rPr>
                          <m:t>𝟒</m:t>
                        </m:r>
                      </m:e>
                    </m:d>
                    <m:r>
                      <a:rPr lang="en-US" sz="1050" b="1" i="1" dirty="0" smtClean="0">
                        <a:latin typeface="Cambria Math"/>
                      </a:rPr>
                      <m:t>+</m:t>
                    </m:r>
                    <m:d>
                      <m:dPr>
                        <m:begChr m:val="|"/>
                        <m:endChr m:val="|"/>
                        <m:ctrlPr>
                          <a:rPr lang="en-US" sz="1050" b="1" i="1" dirty="0" smtClean="0">
                            <a:latin typeface="Cambria Math"/>
                          </a:rPr>
                        </m:ctrlPr>
                      </m:dPr>
                      <m:e>
                        <m:r>
                          <a:rPr lang="en-US" sz="1050" b="1" i="1" dirty="0" smtClean="0">
                            <a:latin typeface="Cambria Math"/>
                          </a:rPr>
                          <m:t>𝟗𝟓</m:t>
                        </m:r>
                        <m:r>
                          <a:rPr lang="en-US" sz="1050" b="1" i="1" dirty="0" smtClean="0">
                            <a:latin typeface="Cambria Math"/>
                          </a:rPr>
                          <m:t>−</m:t>
                        </m:r>
                        <m:r>
                          <a:rPr lang="en-US" sz="1050" b="1" i="1" dirty="0" smtClean="0">
                            <a:latin typeface="Cambria Math"/>
                          </a:rPr>
                          <m:t>𝟕𝟖</m:t>
                        </m:r>
                        <m:r>
                          <a:rPr lang="en-US" sz="1050" b="1" i="1" dirty="0" smtClean="0">
                            <a:latin typeface="Cambria Math"/>
                          </a:rPr>
                          <m:t>.</m:t>
                        </m:r>
                        <m:r>
                          <a:rPr lang="en-US" sz="1050" b="1" i="1" dirty="0" smtClean="0">
                            <a:latin typeface="Cambria Math"/>
                          </a:rPr>
                          <m:t>𝟒</m:t>
                        </m:r>
                      </m:e>
                    </m:d>
                    <m:r>
                      <a:rPr lang="en-US" sz="1050" b="1" i="1" dirty="0" smtClean="0">
                        <a:latin typeface="Cambria Math"/>
                      </a:rPr>
                      <m:t>+</m:t>
                    </m:r>
                    <m:d>
                      <m:dPr>
                        <m:begChr m:val="|"/>
                        <m:endChr m:val="|"/>
                        <m:ctrlPr>
                          <a:rPr lang="en-US" sz="1050" b="1" i="1" dirty="0" smtClean="0">
                            <a:latin typeface="Cambria Math"/>
                          </a:rPr>
                        </m:ctrlPr>
                      </m:dPr>
                      <m:e>
                        <m:r>
                          <a:rPr lang="en-US" sz="1050" b="1" i="1" dirty="0" smtClean="0">
                            <a:latin typeface="Cambria Math"/>
                          </a:rPr>
                          <m:t>𝟗𝟔</m:t>
                        </m:r>
                        <m:r>
                          <a:rPr lang="en-US" sz="1050" b="1" i="1" dirty="0" smtClean="0">
                            <a:latin typeface="Cambria Math"/>
                          </a:rPr>
                          <m:t>−</m:t>
                        </m:r>
                        <m:r>
                          <a:rPr lang="en-US" sz="1050" b="1" i="1" dirty="0" smtClean="0">
                            <a:latin typeface="Cambria Math"/>
                          </a:rPr>
                          <m:t>𝟕𝟖</m:t>
                        </m:r>
                        <m:r>
                          <a:rPr lang="en-US" sz="1050" b="1" i="1" dirty="0" smtClean="0">
                            <a:latin typeface="Cambria Math"/>
                          </a:rPr>
                          <m:t>.</m:t>
                        </m:r>
                        <m:r>
                          <a:rPr lang="en-US" sz="1050" b="1" i="1" dirty="0" smtClean="0">
                            <a:latin typeface="Cambria Math"/>
                          </a:rPr>
                          <m:t>𝟒</m:t>
                        </m:r>
                      </m:e>
                    </m:d>
                  </m:oMath>
                </a14:m>
                <a:r>
                  <a:rPr lang="en-US" sz="1050" b="1" dirty="0" smtClean="0"/>
                  <a:t> </a:t>
                </a:r>
              </a:p>
              <a:p>
                <a:pPr algn="ctr"/>
                <a:r>
                  <a:rPr lang="en-US" sz="2000" b="1" dirty="0" smtClean="0"/>
                  <a:t>All divided by the number of items—10</a:t>
                </a:r>
              </a:p>
              <a:p>
                <a:pPr algn="ctr"/>
                <a14:m>
                  <m:oMath xmlns:m="http://schemas.openxmlformats.org/officeDocument/2006/math">
                    <m:f>
                      <m:fPr>
                        <m:ctrlPr>
                          <a:rPr lang="en-US" sz="2000" b="1" i="1" smtClean="0">
                            <a:latin typeface="Cambria Math"/>
                          </a:rPr>
                        </m:ctrlPr>
                      </m:fPr>
                      <m:num>
                        <m:r>
                          <a:rPr lang="en-US" sz="2000" b="1" i="1" smtClean="0">
                            <a:latin typeface="Cambria Math"/>
                          </a:rPr>
                          <m:t>𝟏𝟐𝟔</m:t>
                        </m:r>
                      </m:num>
                      <m:den>
                        <m:r>
                          <a:rPr lang="en-US" sz="2000" b="1" i="1" smtClean="0">
                            <a:latin typeface="Cambria Math"/>
                          </a:rPr>
                          <m:t>𝟏𝟎</m:t>
                        </m:r>
                      </m:den>
                    </m:f>
                  </m:oMath>
                </a14:m>
                <a:r>
                  <a:rPr lang="en-US" sz="2000" b="1" dirty="0" smtClean="0"/>
                  <a:t>=12.6</a:t>
                </a:r>
              </a:p>
              <a:p>
                <a:pPr algn="ctr"/>
                <a:r>
                  <a:rPr lang="en-US" sz="2000" b="1" dirty="0" smtClean="0"/>
                  <a:t>12.6 is the Mean Absolute Deviation</a:t>
                </a:r>
              </a:p>
              <a:p>
                <a:pPr algn="ctr"/>
                <a:r>
                  <a:rPr lang="en-US" sz="2000" b="1" dirty="0" smtClean="0"/>
                  <a:t>This means that the average distance between the mean score and each data score is 12.6 points.</a:t>
                </a:r>
                <a:endParaRPr lang="en-US" sz="2000" b="1" dirty="0"/>
              </a:p>
            </p:txBody>
          </p:sp>
        </mc:Choice>
        <mc:Fallback>
          <p:sp>
            <p:nvSpPr>
              <p:cNvPr id="2" name="Rectangle 1"/>
              <p:cNvSpPr>
                <a:spLocks noRot="1" noChangeAspect="1" noMove="1" noResize="1" noEditPoints="1" noAdjustHandles="1" noChangeArrowheads="1" noChangeShapeType="1" noTextEdit="1"/>
              </p:cNvSpPr>
              <p:nvPr/>
            </p:nvSpPr>
            <p:spPr>
              <a:xfrm>
                <a:off x="304800" y="2821577"/>
                <a:ext cx="8698774" cy="3629298"/>
              </a:xfrm>
              <a:prstGeom prst="rect">
                <a:avLst/>
              </a:prstGeom>
              <a:blipFill rotWithShape="1">
                <a:blip r:embed="rId2" cstate="print"/>
                <a:stretch>
                  <a:fillRect r="-140"/>
                </a:stretch>
              </a:blipFill>
            </p:spPr>
            <p:txBody>
              <a:bodyPr/>
              <a:lstStyle/>
              <a:p>
                <a:r>
                  <a:rPr lang="en-US">
                    <a:noFill/>
                  </a:rPr>
                  <a:t> </a:t>
                </a:r>
              </a:p>
            </p:txBody>
          </p:sp>
        </mc:Fallback>
      </mc:AlternateContent>
    </p:spTree>
    <p:extLst>
      <p:ext uri="{BB962C8B-B14F-4D97-AF65-F5344CB8AC3E}">
        <p14:creationId xmlns:p14="http://schemas.microsoft.com/office/powerpoint/2010/main" xmlns="" val="205816139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Find the Mean, Median, and Mode for this set of Data</a:t>
            </a:r>
          </a:p>
          <a:p>
            <a:endParaRPr lang="en-US" dirty="0"/>
          </a:p>
        </p:txBody>
      </p:sp>
      <p:sp>
        <p:nvSpPr>
          <p:cNvPr id="3" name="Title 2"/>
          <p:cNvSpPr>
            <a:spLocks noGrp="1"/>
          </p:cNvSpPr>
          <p:nvPr>
            <p:ph type="title"/>
          </p:nvPr>
        </p:nvSpPr>
        <p:spPr/>
        <p:txBody>
          <a:bodyPr/>
          <a:lstStyle/>
          <a:p>
            <a:r>
              <a:rPr lang="en-US" dirty="0" smtClean="0"/>
              <a:t>Practice</a:t>
            </a:r>
            <a:endParaRPr lang="en-US" dirty="0"/>
          </a:p>
        </p:txBody>
      </p:sp>
      <p:sp>
        <p:nvSpPr>
          <p:cNvPr id="4" name="Flowchart: Data 3"/>
          <p:cNvSpPr/>
          <p:nvPr/>
        </p:nvSpPr>
        <p:spPr>
          <a:xfrm>
            <a:off x="441960" y="3657600"/>
            <a:ext cx="7696200" cy="2057400"/>
          </a:xfrm>
          <a:prstGeom prst="flowChartInputOutp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dirty="0" smtClean="0"/>
              <a:t>13, 15, 20, 50, 16</a:t>
            </a:r>
            <a:endParaRPr lang="en-US" sz="4800" dirty="0"/>
          </a:p>
        </p:txBody>
      </p:sp>
    </p:spTree>
    <p:extLst>
      <p:ext uri="{BB962C8B-B14F-4D97-AF65-F5344CB8AC3E}">
        <p14:creationId xmlns:p14="http://schemas.microsoft.com/office/powerpoint/2010/main" xmlns="" val="362179346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xmlns="" Requires="a14">
          <p:sp>
            <p:nvSpPr>
              <p:cNvPr id="2" name="Content Placeholder 1"/>
              <p:cNvSpPr>
                <a:spLocks noGrp="1"/>
              </p:cNvSpPr>
              <p:nvPr>
                <p:ph idx="1"/>
              </p:nvPr>
            </p:nvSpPr>
            <p:spPr/>
            <p:txBody>
              <a:bodyPr/>
              <a:lstStyle/>
              <a:p>
                <a:r>
                  <a:rPr lang="en-US" dirty="0" smtClean="0"/>
                  <a:t>Mean:  </a:t>
                </a:r>
                <a14:m>
                  <m:oMath xmlns:m="http://schemas.openxmlformats.org/officeDocument/2006/math">
                    <m:f>
                      <m:fPr>
                        <m:ctrlPr>
                          <a:rPr lang="en-US" i="1" smtClean="0">
                            <a:latin typeface="Cambria Math"/>
                          </a:rPr>
                        </m:ctrlPr>
                      </m:fPr>
                      <m:num>
                        <m:r>
                          <a:rPr lang="en-US" b="0" i="1" smtClean="0">
                            <a:latin typeface="Cambria Math"/>
                          </a:rPr>
                          <m:t>13+15+20+50+16</m:t>
                        </m:r>
                      </m:num>
                      <m:den>
                        <m:r>
                          <a:rPr lang="en-US" b="0" i="1" smtClean="0">
                            <a:latin typeface="Cambria Math"/>
                          </a:rPr>
                          <m:t>5</m:t>
                        </m:r>
                      </m:den>
                    </m:f>
                    <m:r>
                      <a:rPr lang="en-US" b="0" i="1" smtClean="0">
                        <a:latin typeface="Cambria Math"/>
                      </a:rPr>
                      <m:t>=</m:t>
                    </m:r>
                    <m:f>
                      <m:fPr>
                        <m:ctrlPr>
                          <a:rPr lang="en-US" b="0" i="1" smtClean="0">
                            <a:latin typeface="Cambria Math"/>
                          </a:rPr>
                        </m:ctrlPr>
                      </m:fPr>
                      <m:num>
                        <m:r>
                          <a:rPr lang="en-US" b="0" i="1" smtClean="0">
                            <a:latin typeface="Cambria Math"/>
                          </a:rPr>
                          <m:t>114</m:t>
                        </m:r>
                      </m:num>
                      <m:den>
                        <m:r>
                          <a:rPr lang="en-US" b="0" i="1" smtClean="0">
                            <a:latin typeface="Cambria Math"/>
                          </a:rPr>
                          <m:t>5</m:t>
                        </m:r>
                      </m:den>
                    </m:f>
                    <m:r>
                      <a:rPr lang="en-US" b="0" i="1" smtClean="0">
                        <a:latin typeface="Cambria Math"/>
                      </a:rPr>
                      <m:t>=22.8</m:t>
                    </m:r>
                  </m:oMath>
                </a14:m>
                <a:endParaRPr lang="en-US" dirty="0" smtClean="0"/>
              </a:p>
              <a:p>
                <a:endParaRPr lang="en-US" dirty="0"/>
              </a:p>
              <a:p>
                <a:r>
                  <a:rPr lang="en-US" dirty="0" smtClean="0"/>
                  <a:t>Median:  13  15  16  20  50		16 is the median</a:t>
                </a:r>
              </a:p>
              <a:p>
                <a:endParaRPr lang="en-US" dirty="0"/>
              </a:p>
              <a:p>
                <a:r>
                  <a:rPr lang="en-US" dirty="0" smtClean="0"/>
                  <a:t>Mode:  There is no mode since no number has more frequency than another.</a:t>
                </a:r>
              </a:p>
              <a:p>
                <a:endParaRPr lang="en-US" dirty="0"/>
              </a:p>
              <a:p>
                <a:endParaRPr lang="en-US" dirty="0"/>
              </a:p>
            </p:txBody>
          </p:sp>
        </mc:Choice>
        <mc:Fallback>
          <p:sp>
            <p:nvSpPr>
              <p:cNvPr id="2" name="Content Placeholder 1"/>
              <p:cNvSpPr>
                <a:spLocks noGrp="1" noRot="1" noChangeAspect="1" noMove="1" noResize="1" noEditPoints="1" noAdjustHandles="1" noChangeArrowheads="1" noChangeShapeType="1" noTextEdit="1"/>
              </p:cNvSpPr>
              <p:nvPr>
                <p:ph idx="1"/>
              </p:nvPr>
            </p:nvSpPr>
            <p:spPr>
              <a:blipFill rotWithShape="1">
                <a:blip r:embed="rId2" cstate="print"/>
                <a:stretch>
                  <a:fillRect l="-1235"/>
                </a:stretch>
              </a:blipFill>
            </p:spPr>
            <p:txBody>
              <a:bodyPr/>
              <a:lstStyle/>
              <a:p>
                <a:r>
                  <a:rPr lang="en-US">
                    <a:noFill/>
                  </a:rPr>
                  <a:t> </a:t>
                </a:r>
              </a:p>
            </p:txBody>
          </p:sp>
        </mc:Fallback>
      </mc:AlternateContent>
      <p:sp>
        <p:nvSpPr>
          <p:cNvPr id="3" name="Title 2"/>
          <p:cNvSpPr>
            <a:spLocks noGrp="1"/>
          </p:cNvSpPr>
          <p:nvPr>
            <p:ph type="title"/>
          </p:nvPr>
        </p:nvSpPr>
        <p:spPr/>
        <p:txBody>
          <a:bodyPr/>
          <a:lstStyle/>
          <a:p>
            <a:r>
              <a:rPr lang="en-US" dirty="0" smtClean="0"/>
              <a:t>Let’s check your work!</a:t>
            </a:r>
            <a:endParaRPr lang="en-US" dirty="0"/>
          </a:p>
        </p:txBody>
      </p:sp>
    </p:spTree>
    <p:extLst>
      <p:ext uri="{BB962C8B-B14F-4D97-AF65-F5344CB8AC3E}">
        <p14:creationId xmlns:p14="http://schemas.microsoft.com/office/powerpoint/2010/main" xmlns="" val="421823567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92500" lnSpcReduction="20000"/>
          </a:bodyPr>
          <a:lstStyle/>
          <a:p>
            <a:r>
              <a:rPr lang="en-US" dirty="0" smtClean="0"/>
              <a:t>MCC9-12.S.ID.2   Use statistics appropriate to the shape of the data distribution to compare center (median, mean) and spread (range and Mean Absolute Deviation) of two or more different data sets.  </a:t>
            </a:r>
          </a:p>
          <a:p>
            <a:r>
              <a:rPr lang="en-US" dirty="0" smtClean="0"/>
              <a:t>MCC6.SP.5  Summarize numerical data sets in relation to their context, such as by:  c.  Giving quantitative measures of center (median and mean) and variability (range and Mean Absolute Deviation), as well as describing any overall pattern and any striking deviations from the overall pattern with reference to the context in which the data was gathered.</a:t>
            </a:r>
          </a:p>
          <a:p>
            <a:endParaRPr lang="en-US" dirty="0"/>
          </a:p>
        </p:txBody>
      </p:sp>
      <p:sp>
        <p:nvSpPr>
          <p:cNvPr id="3" name="Title 2"/>
          <p:cNvSpPr>
            <a:spLocks noGrp="1"/>
          </p:cNvSpPr>
          <p:nvPr>
            <p:ph type="title"/>
          </p:nvPr>
        </p:nvSpPr>
        <p:spPr/>
        <p:txBody>
          <a:bodyPr>
            <a:normAutofit fontScale="90000"/>
          </a:bodyPr>
          <a:lstStyle/>
          <a:p>
            <a:r>
              <a:rPr lang="en-US" dirty="0" smtClean="0"/>
              <a:t>CCGPS Unit 4 Coordinate Algebra Standards Addressed</a:t>
            </a:r>
            <a:endParaRPr lang="en-US" dirty="0"/>
          </a:p>
        </p:txBody>
      </p:sp>
    </p:spTree>
    <p:extLst>
      <p:ext uri="{BB962C8B-B14F-4D97-AF65-F5344CB8AC3E}">
        <p14:creationId xmlns:p14="http://schemas.microsoft.com/office/powerpoint/2010/main" xmlns="" val="332953894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marL="0" indent="0">
              <a:buNone/>
            </a:pPr>
            <a:endParaRPr lang="en-US" dirty="0">
              <a:hlinkClick r:id="rId2"/>
            </a:endParaRPr>
          </a:p>
          <a:p>
            <a:r>
              <a:rPr lang="en-US" dirty="0" smtClean="0"/>
              <a:t>Describe what is average or typical in a set of data.  The Measures of Central Tendency are </a:t>
            </a:r>
            <a:r>
              <a:rPr lang="en-US" sz="3200" dirty="0" smtClean="0"/>
              <a:t>Mean</a:t>
            </a:r>
            <a:r>
              <a:rPr lang="en-US" dirty="0" smtClean="0"/>
              <a:t>, </a:t>
            </a:r>
            <a:r>
              <a:rPr lang="en-US" sz="3200" dirty="0" smtClean="0"/>
              <a:t>Median</a:t>
            </a:r>
            <a:r>
              <a:rPr lang="en-US" dirty="0" smtClean="0"/>
              <a:t> and </a:t>
            </a:r>
            <a:r>
              <a:rPr lang="en-US" sz="3200" dirty="0" smtClean="0"/>
              <a:t>Mode</a:t>
            </a:r>
            <a:r>
              <a:rPr lang="en-US" dirty="0" smtClean="0"/>
              <a:t>.</a:t>
            </a:r>
          </a:p>
          <a:p>
            <a:r>
              <a:rPr lang="en-US" dirty="0" smtClean="0"/>
              <a:t>For more explanation about Measures of Central Tendency:  </a:t>
            </a:r>
            <a:r>
              <a:rPr lang="en-US" dirty="0" smtClean="0">
                <a:hlinkClick r:id="rId2"/>
              </a:rPr>
              <a:t>Regents Prep</a:t>
            </a:r>
            <a:endParaRPr lang="en-US" dirty="0" smtClean="0"/>
          </a:p>
          <a:p>
            <a:endParaRPr lang="en-US" dirty="0" smtClean="0"/>
          </a:p>
        </p:txBody>
      </p:sp>
      <p:sp>
        <p:nvSpPr>
          <p:cNvPr id="3" name="Title 2"/>
          <p:cNvSpPr>
            <a:spLocks noGrp="1"/>
          </p:cNvSpPr>
          <p:nvPr>
            <p:ph type="title"/>
          </p:nvPr>
        </p:nvSpPr>
        <p:spPr/>
        <p:txBody>
          <a:bodyPr/>
          <a:lstStyle/>
          <a:p>
            <a:r>
              <a:rPr lang="en-US" dirty="0" smtClean="0"/>
              <a:t>Measures of Central Tendency</a:t>
            </a:r>
            <a:endParaRPr lang="en-US" dirty="0"/>
          </a:p>
        </p:txBody>
      </p:sp>
    </p:spTree>
    <p:extLst>
      <p:ext uri="{BB962C8B-B14F-4D97-AF65-F5344CB8AC3E}">
        <p14:creationId xmlns:p14="http://schemas.microsoft.com/office/powerpoint/2010/main" xmlns="" val="180455520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r>
              <a:rPr lang="en-US" dirty="0" smtClean="0"/>
              <a:t>Jamie took 10 tests in Science</a:t>
            </a:r>
            <a:br>
              <a:rPr lang="en-US" dirty="0" smtClean="0"/>
            </a:br>
            <a:r>
              <a:rPr lang="en-US" dirty="0" smtClean="0"/>
              <a:t>These are her scores:</a:t>
            </a:r>
            <a:endParaRPr lang="en-US" dirty="0"/>
          </a:p>
        </p:txBody>
      </p:sp>
      <p:sp>
        <p:nvSpPr>
          <p:cNvPr id="4" name="Rounded Rectangle 3"/>
          <p:cNvSpPr/>
          <p:nvPr/>
        </p:nvSpPr>
        <p:spPr>
          <a:xfrm>
            <a:off x="1752600" y="2473234"/>
            <a:ext cx="1066800" cy="9906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smtClean="0"/>
              <a:t>62</a:t>
            </a:r>
            <a:endParaRPr lang="en-US" sz="4400" dirty="0"/>
          </a:p>
        </p:txBody>
      </p:sp>
      <p:sp>
        <p:nvSpPr>
          <p:cNvPr id="5" name="Rounded Rectangle 4"/>
          <p:cNvSpPr/>
          <p:nvPr/>
        </p:nvSpPr>
        <p:spPr>
          <a:xfrm>
            <a:off x="3753394" y="2712720"/>
            <a:ext cx="1066800" cy="9906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smtClean="0"/>
              <a:t>75</a:t>
            </a:r>
            <a:endParaRPr lang="en-US" sz="4400" dirty="0"/>
          </a:p>
        </p:txBody>
      </p:sp>
      <p:sp>
        <p:nvSpPr>
          <p:cNvPr id="6" name="Rounded Rectangle 5"/>
          <p:cNvSpPr/>
          <p:nvPr/>
        </p:nvSpPr>
        <p:spPr>
          <a:xfrm>
            <a:off x="2686594" y="3918857"/>
            <a:ext cx="1066800" cy="9906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smtClean="0"/>
              <a:t>86</a:t>
            </a:r>
            <a:endParaRPr lang="en-US" sz="4400" dirty="0"/>
          </a:p>
        </p:txBody>
      </p:sp>
      <p:sp>
        <p:nvSpPr>
          <p:cNvPr id="7" name="Rounded Rectangle 6"/>
          <p:cNvSpPr/>
          <p:nvPr/>
        </p:nvSpPr>
        <p:spPr>
          <a:xfrm>
            <a:off x="799011" y="3751217"/>
            <a:ext cx="1066800" cy="9906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smtClean="0"/>
              <a:t>92</a:t>
            </a:r>
            <a:endParaRPr lang="en-US" sz="4400" dirty="0"/>
          </a:p>
        </p:txBody>
      </p:sp>
      <p:sp>
        <p:nvSpPr>
          <p:cNvPr id="8" name="Rounded Rectangle 7"/>
          <p:cNvSpPr/>
          <p:nvPr/>
        </p:nvSpPr>
        <p:spPr>
          <a:xfrm>
            <a:off x="1591491" y="5181600"/>
            <a:ext cx="1066800" cy="9906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smtClean="0"/>
              <a:t>66</a:t>
            </a:r>
            <a:endParaRPr lang="en-US" sz="4400" dirty="0"/>
          </a:p>
        </p:txBody>
      </p:sp>
      <p:sp>
        <p:nvSpPr>
          <p:cNvPr id="9" name="Rounded Rectangle 8"/>
          <p:cNvSpPr/>
          <p:nvPr/>
        </p:nvSpPr>
        <p:spPr>
          <a:xfrm>
            <a:off x="4027714" y="5181600"/>
            <a:ext cx="1066800" cy="9906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smtClean="0"/>
              <a:t>78</a:t>
            </a:r>
            <a:endParaRPr lang="en-US" sz="4400" dirty="0"/>
          </a:p>
        </p:txBody>
      </p:sp>
      <p:sp>
        <p:nvSpPr>
          <p:cNvPr id="10" name="Rounded Rectangle 9"/>
          <p:cNvSpPr/>
          <p:nvPr/>
        </p:nvSpPr>
        <p:spPr>
          <a:xfrm>
            <a:off x="5976257" y="2712720"/>
            <a:ext cx="1066800" cy="9906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smtClean="0"/>
              <a:t>96</a:t>
            </a:r>
            <a:endParaRPr lang="en-US" sz="4400" dirty="0"/>
          </a:p>
        </p:txBody>
      </p:sp>
      <p:sp>
        <p:nvSpPr>
          <p:cNvPr id="11" name="Rounded Rectangle 10"/>
          <p:cNvSpPr/>
          <p:nvPr/>
        </p:nvSpPr>
        <p:spPr>
          <a:xfrm>
            <a:off x="5181600" y="3962400"/>
            <a:ext cx="1066800" cy="9906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smtClean="0"/>
              <a:t>48</a:t>
            </a:r>
            <a:endParaRPr lang="en-US" sz="4400" dirty="0"/>
          </a:p>
        </p:txBody>
      </p:sp>
      <p:sp>
        <p:nvSpPr>
          <p:cNvPr id="12" name="Rounded Rectangle 11"/>
          <p:cNvSpPr/>
          <p:nvPr/>
        </p:nvSpPr>
        <p:spPr>
          <a:xfrm>
            <a:off x="6477000" y="4953000"/>
            <a:ext cx="1066800" cy="9906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smtClean="0"/>
              <a:t>95</a:t>
            </a:r>
            <a:endParaRPr lang="en-US" sz="4400" dirty="0"/>
          </a:p>
        </p:txBody>
      </p:sp>
      <p:sp>
        <p:nvSpPr>
          <p:cNvPr id="13" name="Rounded Rectangle 12"/>
          <p:cNvSpPr/>
          <p:nvPr/>
        </p:nvSpPr>
        <p:spPr>
          <a:xfrm>
            <a:off x="7391400" y="2895600"/>
            <a:ext cx="1066800" cy="9906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smtClean="0"/>
              <a:t>86</a:t>
            </a:r>
            <a:endParaRPr lang="en-US" sz="4400" dirty="0"/>
          </a:p>
        </p:txBody>
      </p:sp>
    </p:spTree>
    <p:extLst>
      <p:ext uri="{BB962C8B-B14F-4D97-AF65-F5344CB8AC3E}">
        <p14:creationId xmlns:p14="http://schemas.microsoft.com/office/powerpoint/2010/main" xmlns="" val="49956165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xmlns="" Requires="a14">
          <p:sp>
            <p:nvSpPr>
              <p:cNvPr id="2" name="Content Placeholder 1"/>
              <p:cNvSpPr>
                <a:spLocks noGrp="1"/>
              </p:cNvSpPr>
              <p:nvPr>
                <p:ph idx="1"/>
              </p:nvPr>
            </p:nvSpPr>
            <p:spPr/>
            <p:txBody>
              <a:bodyPr>
                <a:normAutofit/>
              </a:bodyPr>
              <a:lstStyle/>
              <a:p>
                <a:pPr algn="ctr"/>
                <a:r>
                  <a:rPr lang="en-US" sz="3200" dirty="0" smtClean="0"/>
                  <a:t>The mean for a set of data is the numerical average of the data set.</a:t>
                </a:r>
              </a:p>
              <a:p>
                <a:pPr algn="ctr"/>
                <a:r>
                  <a:rPr lang="en-US" sz="3200" dirty="0" smtClean="0"/>
                  <a:t>The mean is found by adding all the values in the set, then dividing the sum by the number of items in the set.</a:t>
                </a:r>
              </a:p>
              <a:p>
                <a:pPr algn="ctr"/>
                <a:r>
                  <a:rPr lang="en-US" sz="3200" dirty="0" smtClean="0"/>
                  <a:t>Mean is represented by </a:t>
                </a:r>
                <a14:m>
                  <m:oMath xmlns:m="http://schemas.openxmlformats.org/officeDocument/2006/math">
                    <m:acc>
                      <m:accPr>
                        <m:chr m:val="̅"/>
                        <m:ctrlPr>
                          <a:rPr lang="en-US" sz="3200" i="1" smtClean="0">
                            <a:latin typeface="Cambria Math"/>
                          </a:rPr>
                        </m:ctrlPr>
                      </m:accPr>
                      <m:e>
                        <m:r>
                          <a:rPr lang="en-US" sz="3200" b="0" i="1" smtClean="0">
                            <a:latin typeface="Cambria Math"/>
                          </a:rPr>
                          <m:t>𝑥</m:t>
                        </m:r>
                      </m:e>
                    </m:acc>
                  </m:oMath>
                </a14:m>
                <a:r>
                  <a:rPr lang="en-US" sz="3200" dirty="0" smtClean="0"/>
                  <a:t>.</a:t>
                </a:r>
                <a:endParaRPr lang="en-US" sz="3200" dirty="0"/>
              </a:p>
            </p:txBody>
          </p:sp>
        </mc:Choice>
        <mc:Fallback>
          <p:sp>
            <p:nvSpPr>
              <p:cNvPr id="2" name="Content Placeholder 1"/>
              <p:cNvSpPr>
                <a:spLocks noGrp="1" noRot="1" noChangeAspect="1" noMove="1" noResize="1" noEditPoints="1" noAdjustHandles="1" noChangeArrowheads="1" noChangeShapeType="1" noTextEdit="1"/>
              </p:cNvSpPr>
              <p:nvPr>
                <p:ph idx="1"/>
              </p:nvPr>
            </p:nvSpPr>
            <p:spPr>
              <a:blipFill rotWithShape="1">
                <a:blip r:embed="rId2" cstate="print"/>
                <a:stretch>
                  <a:fillRect t="-3180" r="-1317"/>
                </a:stretch>
              </a:blipFill>
            </p:spPr>
            <p:txBody>
              <a:bodyPr/>
              <a:lstStyle/>
              <a:p>
                <a:r>
                  <a:rPr lang="en-US">
                    <a:noFill/>
                  </a:rPr>
                  <a:t> </a:t>
                </a:r>
              </a:p>
            </p:txBody>
          </p:sp>
        </mc:Fallback>
      </mc:AlternateContent>
      <p:sp>
        <p:nvSpPr>
          <p:cNvPr id="3" name="Title 2"/>
          <p:cNvSpPr>
            <a:spLocks noGrp="1"/>
          </p:cNvSpPr>
          <p:nvPr>
            <p:ph type="title"/>
          </p:nvPr>
        </p:nvSpPr>
        <p:spPr/>
        <p:txBody>
          <a:bodyPr/>
          <a:lstStyle/>
          <a:p>
            <a:r>
              <a:rPr lang="en-US" dirty="0" smtClean="0"/>
              <a:t>What is the mean?</a:t>
            </a:r>
            <a:endParaRPr lang="en-US" dirty="0"/>
          </a:p>
        </p:txBody>
      </p:sp>
    </p:spTree>
    <p:extLst>
      <p:ext uri="{BB962C8B-B14F-4D97-AF65-F5344CB8AC3E}">
        <p14:creationId xmlns:p14="http://schemas.microsoft.com/office/powerpoint/2010/main" xmlns="" val="61484705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r>
              <a:rPr lang="en-US" dirty="0" smtClean="0"/>
              <a:t>Let’s find the mean of Jamie’s Science test scores:</a:t>
            </a:r>
            <a:endParaRPr lang="en-US" dirty="0"/>
          </a:p>
        </p:txBody>
      </p:sp>
      <p:sp>
        <p:nvSpPr>
          <p:cNvPr id="4" name="Rounded Rectangle 3"/>
          <p:cNvSpPr/>
          <p:nvPr/>
        </p:nvSpPr>
        <p:spPr>
          <a:xfrm>
            <a:off x="507273" y="1977934"/>
            <a:ext cx="1066800" cy="9906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smtClean="0"/>
              <a:t>62</a:t>
            </a:r>
            <a:endParaRPr lang="en-US" sz="4400" dirty="0"/>
          </a:p>
        </p:txBody>
      </p:sp>
      <p:sp>
        <p:nvSpPr>
          <p:cNvPr id="5" name="Rounded Rectangle 4"/>
          <p:cNvSpPr/>
          <p:nvPr/>
        </p:nvSpPr>
        <p:spPr>
          <a:xfrm>
            <a:off x="1981200" y="1977934"/>
            <a:ext cx="1066800" cy="9906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smtClean="0"/>
              <a:t>75</a:t>
            </a:r>
            <a:endParaRPr lang="en-US" sz="4400" dirty="0"/>
          </a:p>
        </p:txBody>
      </p:sp>
      <p:sp>
        <p:nvSpPr>
          <p:cNvPr id="6" name="Rounded Rectangle 5"/>
          <p:cNvSpPr/>
          <p:nvPr/>
        </p:nvSpPr>
        <p:spPr>
          <a:xfrm>
            <a:off x="2869474" y="3377837"/>
            <a:ext cx="1066800" cy="9906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smtClean="0"/>
              <a:t>86</a:t>
            </a:r>
            <a:endParaRPr lang="en-US" sz="4400" dirty="0"/>
          </a:p>
        </p:txBody>
      </p:sp>
      <p:sp>
        <p:nvSpPr>
          <p:cNvPr id="7" name="Rounded Rectangle 6"/>
          <p:cNvSpPr/>
          <p:nvPr/>
        </p:nvSpPr>
        <p:spPr>
          <a:xfrm>
            <a:off x="1393371" y="3390900"/>
            <a:ext cx="1066800" cy="9906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smtClean="0"/>
              <a:t>92</a:t>
            </a:r>
            <a:endParaRPr lang="en-US" sz="4400" dirty="0"/>
          </a:p>
        </p:txBody>
      </p:sp>
      <p:sp>
        <p:nvSpPr>
          <p:cNvPr id="8" name="Rounded Rectangle 7"/>
          <p:cNvSpPr/>
          <p:nvPr/>
        </p:nvSpPr>
        <p:spPr>
          <a:xfrm>
            <a:off x="7093131" y="3282043"/>
            <a:ext cx="1066800" cy="9906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smtClean="0"/>
              <a:t>66</a:t>
            </a:r>
            <a:endParaRPr lang="en-US" sz="4400" dirty="0"/>
          </a:p>
        </p:txBody>
      </p:sp>
      <p:sp>
        <p:nvSpPr>
          <p:cNvPr id="9" name="Rounded Rectangle 8"/>
          <p:cNvSpPr/>
          <p:nvPr/>
        </p:nvSpPr>
        <p:spPr>
          <a:xfrm>
            <a:off x="4267200" y="3377837"/>
            <a:ext cx="1066800" cy="9906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smtClean="0"/>
              <a:t>78</a:t>
            </a:r>
            <a:endParaRPr lang="en-US" sz="4400" dirty="0"/>
          </a:p>
        </p:txBody>
      </p:sp>
      <p:sp>
        <p:nvSpPr>
          <p:cNvPr id="10" name="Rounded Rectangle 9"/>
          <p:cNvSpPr/>
          <p:nvPr/>
        </p:nvSpPr>
        <p:spPr>
          <a:xfrm>
            <a:off x="3476897" y="1977934"/>
            <a:ext cx="1066800" cy="9906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smtClean="0"/>
              <a:t>96</a:t>
            </a:r>
            <a:endParaRPr lang="en-US" sz="4400" dirty="0"/>
          </a:p>
        </p:txBody>
      </p:sp>
      <p:sp>
        <p:nvSpPr>
          <p:cNvPr id="11" name="Rounded Rectangle 10"/>
          <p:cNvSpPr/>
          <p:nvPr/>
        </p:nvSpPr>
        <p:spPr>
          <a:xfrm>
            <a:off x="6477000" y="1977934"/>
            <a:ext cx="1066800" cy="9906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smtClean="0"/>
              <a:t>48</a:t>
            </a:r>
            <a:endParaRPr lang="en-US" sz="4400" dirty="0"/>
          </a:p>
        </p:txBody>
      </p:sp>
      <p:sp>
        <p:nvSpPr>
          <p:cNvPr id="12" name="Rounded Rectangle 11"/>
          <p:cNvSpPr/>
          <p:nvPr/>
        </p:nvSpPr>
        <p:spPr>
          <a:xfrm>
            <a:off x="5715000" y="3314700"/>
            <a:ext cx="1066800" cy="9906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smtClean="0"/>
              <a:t>95</a:t>
            </a:r>
            <a:endParaRPr lang="en-US" sz="4400" dirty="0"/>
          </a:p>
        </p:txBody>
      </p:sp>
      <p:sp>
        <p:nvSpPr>
          <p:cNvPr id="13" name="Rounded Rectangle 12"/>
          <p:cNvSpPr/>
          <p:nvPr/>
        </p:nvSpPr>
        <p:spPr>
          <a:xfrm>
            <a:off x="5048794" y="1934391"/>
            <a:ext cx="1066800" cy="9906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smtClean="0"/>
              <a:t>86</a:t>
            </a:r>
            <a:endParaRPr lang="en-US" sz="4400" dirty="0"/>
          </a:p>
        </p:txBody>
      </p:sp>
      <mc:AlternateContent xmlns:mc="http://schemas.openxmlformats.org/markup-compatibility/2006">
        <mc:Choice xmlns:a14="http://schemas.microsoft.com/office/drawing/2010/main" xmlns="" Requires="a14">
          <p:sp>
            <p:nvSpPr>
              <p:cNvPr id="2" name="Rectangle 1"/>
              <p:cNvSpPr/>
              <p:nvPr/>
            </p:nvSpPr>
            <p:spPr>
              <a:xfrm>
                <a:off x="507273" y="4648200"/>
                <a:ext cx="8103327" cy="18288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14:m>
                  <m:oMath xmlns:m="http://schemas.openxmlformats.org/officeDocument/2006/math">
                    <m:f>
                      <m:fPr>
                        <m:ctrlPr>
                          <a:rPr lang="en-US" sz="3200" i="1" smtClean="0">
                            <a:latin typeface="Cambria Math"/>
                          </a:rPr>
                        </m:ctrlPr>
                      </m:fPr>
                      <m:num>
                        <m:r>
                          <a:rPr lang="en-US" sz="3200" b="0" i="1" smtClean="0">
                            <a:latin typeface="Cambria Math"/>
                          </a:rPr>
                          <m:t>62+75+96+86+48+92+86+78+95+66</m:t>
                        </m:r>
                      </m:num>
                      <m:den>
                        <m:r>
                          <a:rPr lang="en-US" sz="3200" b="0" i="1" smtClean="0">
                            <a:latin typeface="Cambria Math"/>
                          </a:rPr>
                          <m:t>10</m:t>
                        </m:r>
                      </m:den>
                    </m:f>
                  </m:oMath>
                </a14:m>
                <a:r>
                  <a:rPr lang="en-US" sz="3200" dirty="0" smtClean="0"/>
                  <a:t>=</a:t>
                </a:r>
                <a14:m>
                  <m:oMath xmlns:m="http://schemas.openxmlformats.org/officeDocument/2006/math">
                    <m:acc>
                      <m:accPr>
                        <m:chr m:val="̅"/>
                        <m:ctrlPr>
                          <a:rPr lang="en-US" sz="3200" i="1" dirty="0" smtClean="0">
                            <a:latin typeface="Cambria Math"/>
                          </a:rPr>
                        </m:ctrlPr>
                      </m:accPr>
                      <m:e>
                        <m:r>
                          <a:rPr lang="en-US" sz="3200" b="0" i="1" dirty="0" smtClean="0">
                            <a:latin typeface="Cambria Math"/>
                          </a:rPr>
                          <m:t>𝑥</m:t>
                        </m:r>
                      </m:e>
                    </m:acc>
                    <m:r>
                      <a:rPr lang="en-US" sz="3200" b="0" i="1" dirty="0" smtClean="0">
                        <a:latin typeface="Cambria Math"/>
                      </a:rPr>
                      <m:t>=78.4</m:t>
                    </m:r>
                  </m:oMath>
                </a14:m>
                <a:endParaRPr lang="en-US" dirty="0"/>
              </a:p>
            </p:txBody>
          </p:sp>
        </mc:Choice>
        <mc:Fallback>
          <p:sp>
            <p:nvSpPr>
              <p:cNvPr id="2" name="Rectangle 1"/>
              <p:cNvSpPr>
                <a:spLocks noRot="1" noChangeAspect="1" noMove="1" noResize="1" noEditPoints="1" noAdjustHandles="1" noChangeArrowheads="1" noChangeShapeType="1" noTextEdit="1"/>
              </p:cNvSpPr>
              <p:nvPr/>
            </p:nvSpPr>
            <p:spPr>
              <a:xfrm>
                <a:off x="507273" y="4648200"/>
                <a:ext cx="8103327" cy="1828800"/>
              </a:xfrm>
              <a:prstGeom prst="rect">
                <a:avLst/>
              </a:prstGeom>
              <a:blipFill rotWithShape="1">
                <a:blip r:embed="rId2" cstate="print"/>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xmlns="" val="304687379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r>
              <a:rPr lang="en-US" sz="3200" dirty="0" smtClean="0"/>
              <a:t>The median is the number that is in the middle of a set of data.</a:t>
            </a:r>
          </a:p>
          <a:p>
            <a:r>
              <a:rPr lang="en-US" sz="3200" dirty="0" smtClean="0"/>
              <a:t>Steps to find the median:</a:t>
            </a:r>
          </a:p>
          <a:p>
            <a:pPr lvl="1"/>
            <a:r>
              <a:rPr lang="en-US" sz="2800" dirty="0" smtClean="0"/>
              <a:t>Put the numbers in order from least to greatest.</a:t>
            </a:r>
          </a:p>
          <a:p>
            <a:pPr lvl="1"/>
            <a:r>
              <a:rPr lang="en-US" sz="2800" dirty="0" smtClean="0"/>
              <a:t>Find the number that is in the middle.  </a:t>
            </a:r>
            <a:endParaRPr lang="en-US" sz="2800" dirty="0"/>
          </a:p>
        </p:txBody>
      </p:sp>
      <p:sp>
        <p:nvSpPr>
          <p:cNvPr id="3" name="Title 2"/>
          <p:cNvSpPr>
            <a:spLocks noGrp="1"/>
          </p:cNvSpPr>
          <p:nvPr>
            <p:ph type="title"/>
          </p:nvPr>
        </p:nvSpPr>
        <p:spPr/>
        <p:txBody>
          <a:bodyPr>
            <a:normAutofit/>
          </a:bodyPr>
          <a:lstStyle/>
          <a:p>
            <a:r>
              <a:rPr lang="en-US" dirty="0" smtClean="0"/>
              <a:t>What is the median?</a:t>
            </a:r>
            <a:endParaRPr lang="en-US" dirty="0"/>
          </a:p>
        </p:txBody>
      </p:sp>
    </p:spTree>
    <p:extLst>
      <p:ext uri="{BB962C8B-B14F-4D97-AF65-F5344CB8AC3E}">
        <p14:creationId xmlns:p14="http://schemas.microsoft.com/office/powerpoint/2010/main" xmlns="" val="90800347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457200"/>
            <a:ext cx="8229600" cy="1252728"/>
          </a:xfrm>
        </p:spPr>
        <p:txBody>
          <a:bodyPr>
            <a:normAutofit fontScale="90000"/>
          </a:bodyPr>
          <a:lstStyle/>
          <a:p>
            <a:r>
              <a:rPr lang="en-US" dirty="0"/>
              <a:t>Let’s find the median for Jamie’s Science test scores</a:t>
            </a:r>
          </a:p>
        </p:txBody>
      </p:sp>
      <p:sp>
        <p:nvSpPr>
          <p:cNvPr id="4" name="Rounded Rectangle 3"/>
          <p:cNvSpPr/>
          <p:nvPr/>
        </p:nvSpPr>
        <p:spPr>
          <a:xfrm>
            <a:off x="971006" y="2103663"/>
            <a:ext cx="923109" cy="69559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smtClean="0"/>
              <a:t>62</a:t>
            </a:r>
            <a:endParaRPr lang="en-US" sz="4400" dirty="0"/>
          </a:p>
        </p:txBody>
      </p:sp>
      <p:sp>
        <p:nvSpPr>
          <p:cNvPr id="5" name="Rounded Rectangle 4"/>
          <p:cNvSpPr/>
          <p:nvPr/>
        </p:nvSpPr>
        <p:spPr>
          <a:xfrm>
            <a:off x="2590800" y="2481935"/>
            <a:ext cx="849086" cy="72825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smtClean="0"/>
              <a:t>75</a:t>
            </a:r>
            <a:endParaRPr lang="en-US" sz="4400" dirty="0"/>
          </a:p>
        </p:txBody>
      </p:sp>
      <p:sp>
        <p:nvSpPr>
          <p:cNvPr id="6" name="Rounded Rectangle 5"/>
          <p:cNvSpPr/>
          <p:nvPr/>
        </p:nvSpPr>
        <p:spPr>
          <a:xfrm>
            <a:off x="5486400" y="2241368"/>
            <a:ext cx="938348" cy="866499"/>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dirty="0" smtClean="0"/>
              <a:t>86</a:t>
            </a:r>
            <a:endParaRPr lang="en-US" sz="4000" dirty="0"/>
          </a:p>
        </p:txBody>
      </p:sp>
      <p:sp>
        <p:nvSpPr>
          <p:cNvPr id="7" name="Rounded Rectangle 6"/>
          <p:cNvSpPr/>
          <p:nvPr/>
        </p:nvSpPr>
        <p:spPr>
          <a:xfrm>
            <a:off x="6387737" y="2361104"/>
            <a:ext cx="849086" cy="84908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smtClean="0"/>
              <a:t>92</a:t>
            </a:r>
            <a:endParaRPr lang="en-US" sz="4400" dirty="0"/>
          </a:p>
        </p:txBody>
      </p:sp>
      <p:sp>
        <p:nvSpPr>
          <p:cNvPr id="8" name="Rounded Rectangle 7"/>
          <p:cNvSpPr/>
          <p:nvPr/>
        </p:nvSpPr>
        <p:spPr>
          <a:xfrm>
            <a:off x="1752600" y="2238103"/>
            <a:ext cx="925286" cy="69559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smtClean="0"/>
              <a:t>66</a:t>
            </a:r>
            <a:endParaRPr lang="en-US" sz="4400" dirty="0"/>
          </a:p>
        </p:txBody>
      </p:sp>
      <p:sp>
        <p:nvSpPr>
          <p:cNvPr id="9" name="Rounded Rectangle 8"/>
          <p:cNvSpPr/>
          <p:nvPr/>
        </p:nvSpPr>
        <p:spPr>
          <a:xfrm>
            <a:off x="3276600" y="2238103"/>
            <a:ext cx="914400" cy="72825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smtClean="0"/>
              <a:t>78</a:t>
            </a:r>
            <a:endParaRPr lang="en-US" sz="4400" dirty="0"/>
          </a:p>
        </p:txBody>
      </p:sp>
      <p:sp>
        <p:nvSpPr>
          <p:cNvPr id="10" name="Rounded Rectangle 9"/>
          <p:cNvSpPr/>
          <p:nvPr/>
        </p:nvSpPr>
        <p:spPr>
          <a:xfrm>
            <a:off x="7885611" y="2026374"/>
            <a:ext cx="914400" cy="77288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smtClean="0"/>
              <a:t>96</a:t>
            </a:r>
            <a:endParaRPr lang="en-US" sz="4400" dirty="0"/>
          </a:p>
        </p:txBody>
      </p:sp>
      <p:sp>
        <p:nvSpPr>
          <p:cNvPr id="11" name="Rounded Rectangle 10"/>
          <p:cNvSpPr/>
          <p:nvPr/>
        </p:nvSpPr>
        <p:spPr>
          <a:xfrm>
            <a:off x="152400" y="2005146"/>
            <a:ext cx="914400" cy="66729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smtClean="0"/>
              <a:t>48</a:t>
            </a:r>
            <a:endParaRPr lang="en-US" sz="4400" dirty="0"/>
          </a:p>
        </p:txBody>
      </p:sp>
      <p:sp>
        <p:nvSpPr>
          <p:cNvPr id="12" name="Rounded Rectangle 11"/>
          <p:cNvSpPr/>
          <p:nvPr/>
        </p:nvSpPr>
        <p:spPr>
          <a:xfrm>
            <a:off x="7162800" y="2481935"/>
            <a:ext cx="914400" cy="77288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smtClean="0"/>
              <a:t>95</a:t>
            </a:r>
            <a:endParaRPr lang="en-US" sz="4400" dirty="0"/>
          </a:p>
        </p:txBody>
      </p:sp>
      <p:sp>
        <p:nvSpPr>
          <p:cNvPr id="13" name="Rounded Rectangle 12"/>
          <p:cNvSpPr/>
          <p:nvPr/>
        </p:nvSpPr>
        <p:spPr>
          <a:xfrm>
            <a:off x="4724400" y="2200548"/>
            <a:ext cx="925286" cy="80336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smtClean="0"/>
              <a:t>86</a:t>
            </a:r>
            <a:endParaRPr lang="en-US" sz="4400" dirty="0"/>
          </a:p>
        </p:txBody>
      </p:sp>
      <mc:AlternateContent xmlns:mc="http://schemas.openxmlformats.org/markup-compatibility/2006">
        <mc:Choice xmlns:a14="http://schemas.microsoft.com/office/drawing/2010/main" xmlns="" Requires="a14">
          <p:sp>
            <p:nvSpPr>
              <p:cNvPr id="2" name="Oval 1"/>
              <p:cNvSpPr/>
              <p:nvPr/>
            </p:nvSpPr>
            <p:spPr>
              <a:xfrm>
                <a:off x="1200694" y="3223253"/>
                <a:ext cx="7047411" cy="341921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t>The MEDIAN of all the scores happens halfway between the 5</a:t>
                </a:r>
                <a:r>
                  <a:rPr lang="en-US" sz="2400" b="1" baseline="30000" dirty="0" smtClean="0"/>
                  <a:t>th</a:t>
                </a:r>
                <a:r>
                  <a:rPr lang="en-US" sz="2400" b="1" dirty="0" smtClean="0"/>
                  <a:t> and 6</a:t>
                </a:r>
                <a:r>
                  <a:rPr lang="en-US" sz="2400" b="1" baseline="30000" dirty="0" smtClean="0"/>
                  <a:t>th</a:t>
                </a:r>
                <a:r>
                  <a:rPr lang="en-US" sz="2400" b="1" dirty="0" smtClean="0"/>
                  <a:t> scores or between 78 and 86.  To find the median, we need to average 78 and 86.</a:t>
                </a:r>
              </a:p>
              <a:p>
                <a:pPr algn="ctr"/>
                <a14:m>
                  <m:oMath xmlns:m="http://schemas.openxmlformats.org/officeDocument/2006/math">
                    <m:f>
                      <m:fPr>
                        <m:ctrlPr>
                          <a:rPr lang="en-US" sz="2800" i="1" smtClean="0">
                            <a:latin typeface="Cambria Math"/>
                          </a:rPr>
                        </m:ctrlPr>
                      </m:fPr>
                      <m:num>
                        <m:r>
                          <a:rPr lang="en-US" sz="2800" b="0" i="1" smtClean="0">
                            <a:latin typeface="Cambria Math"/>
                          </a:rPr>
                          <m:t>78+86</m:t>
                        </m:r>
                      </m:num>
                      <m:den>
                        <m:r>
                          <a:rPr lang="en-US" sz="2800" b="0" i="1" smtClean="0">
                            <a:latin typeface="Cambria Math"/>
                          </a:rPr>
                          <m:t>2</m:t>
                        </m:r>
                      </m:den>
                    </m:f>
                  </m:oMath>
                </a14:m>
                <a:r>
                  <a:rPr lang="en-US" sz="2800" dirty="0" smtClean="0"/>
                  <a:t>=</a:t>
                </a:r>
                <a14:m>
                  <m:oMath xmlns:m="http://schemas.openxmlformats.org/officeDocument/2006/math">
                    <m:f>
                      <m:fPr>
                        <m:ctrlPr>
                          <a:rPr lang="en-US" sz="2800" i="1" dirty="0" smtClean="0">
                            <a:latin typeface="Cambria Math"/>
                          </a:rPr>
                        </m:ctrlPr>
                      </m:fPr>
                      <m:num>
                        <m:r>
                          <a:rPr lang="en-US" sz="2800" b="0" i="1" dirty="0" smtClean="0">
                            <a:latin typeface="Cambria Math"/>
                          </a:rPr>
                          <m:t>164</m:t>
                        </m:r>
                      </m:num>
                      <m:den>
                        <m:r>
                          <a:rPr lang="en-US" sz="2800" b="0" i="1" dirty="0" smtClean="0">
                            <a:latin typeface="Cambria Math"/>
                          </a:rPr>
                          <m:t>2</m:t>
                        </m:r>
                      </m:den>
                    </m:f>
                  </m:oMath>
                </a14:m>
                <a:r>
                  <a:rPr lang="en-US" sz="2800" dirty="0" smtClean="0"/>
                  <a:t>=82</a:t>
                </a:r>
                <a:endParaRPr lang="en-US" sz="2800" dirty="0"/>
              </a:p>
            </p:txBody>
          </p:sp>
        </mc:Choice>
        <mc:Fallback>
          <p:sp>
            <p:nvSpPr>
              <p:cNvPr id="2" name="Oval 1"/>
              <p:cNvSpPr>
                <a:spLocks noRot="1" noChangeAspect="1" noMove="1" noResize="1" noEditPoints="1" noAdjustHandles="1" noChangeArrowheads="1" noChangeShapeType="1" noTextEdit="1"/>
              </p:cNvSpPr>
              <p:nvPr/>
            </p:nvSpPr>
            <p:spPr>
              <a:xfrm>
                <a:off x="1200694" y="3223253"/>
                <a:ext cx="7047411" cy="3419210"/>
              </a:xfrm>
              <a:prstGeom prst="ellipse">
                <a:avLst/>
              </a:prstGeom>
              <a:blipFill rotWithShape="1">
                <a:blip r:embed="rId2" cstate="print"/>
                <a:stretch>
                  <a:fillRect/>
                </a:stretch>
              </a:blipFill>
            </p:spPr>
            <p:txBody>
              <a:bodyPr/>
              <a:lstStyle/>
              <a:p>
                <a:r>
                  <a:rPr lang="en-US">
                    <a:noFill/>
                  </a:rPr>
                  <a:t> </a:t>
                </a:r>
              </a:p>
            </p:txBody>
          </p:sp>
        </mc:Fallback>
      </mc:AlternateContent>
      <p:cxnSp>
        <p:nvCxnSpPr>
          <p:cNvPr id="15" name="Straight Connector 14"/>
          <p:cNvCxnSpPr/>
          <p:nvPr/>
        </p:nvCxnSpPr>
        <p:spPr>
          <a:xfrm flipH="1">
            <a:off x="4520837" y="1676400"/>
            <a:ext cx="1" cy="1533790"/>
          </a:xfrm>
          <a:prstGeom prst="line">
            <a:avLst/>
          </a:prstGeom>
          <a:ln w="41275">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216000933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r>
              <a:rPr lang="en-US" sz="3200" dirty="0" smtClean="0"/>
              <a:t>The MODE is the piece of data that occurs most often!</a:t>
            </a:r>
          </a:p>
          <a:p>
            <a:r>
              <a:rPr lang="en-US" sz="3200" dirty="0" smtClean="0"/>
              <a:t>You can have</a:t>
            </a:r>
          </a:p>
          <a:p>
            <a:pPr lvl="1"/>
            <a:r>
              <a:rPr lang="en-US" sz="2800" dirty="0" smtClean="0"/>
              <a:t>No mode</a:t>
            </a:r>
          </a:p>
          <a:p>
            <a:pPr lvl="1"/>
            <a:r>
              <a:rPr lang="en-US" sz="2800" dirty="0" smtClean="0"/>
              <a:t>More than one mode</a:t>
            </a:r>
          </a:p>
          <a:p>
            <a:pPr lvl="1"/>
            <a:r>
              <a:rPr lang="en-US" sz="2800" dirty="0" smtClean="0"/>
              <a:t>One mode</a:t>
            </a:r>
            <a:endParaRPr lang="en-US" sz="2800" dirty="0"/>
          </a:p>
        </p:txBody>
      </p:sp>
      <p:sp>
        <p:nvSpPr>
          <p:cNvPr id="3" name="Title 2"/>
          <p:cNvSpPr>
            <a:spLocks noGrp="1"/>
          </p:cNvSpPr>
          <p:nvPr>
            <p:ph type="title"/>
          </p:nvPr>
        </p:nvSpPr>
        <p:spPr/>
        <p:txBody>
          <a:bodyPr/>
          <a:lstStyle/>
          <a:p>
            <a:r>
              <a:rPr lang="en-US" dirty="0" smtClean="0"/>
              <a:t>What is the Mode?</a:t>
            </a:r>
            <a:endParaRPr lang="en-US" dirty="0"/>
          </a:p>
        </p:txBody>
      </p:sp>
    </p:spTree>
    <p:extLst>
      <p:ext uri="{BB962C8B-B14F-4D97-AF65-F5344CB8AC3E}">
        <p14:creationId xmlns:p14="http://schemas.microsoft.com/office/powerpoint/2010/main" xmlns="" val="407472251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r>
              <a:rPr lang="en-US" dirty="0" smtClean="0"/>
              <a:t>Let’s find the mode of Jamie’s Science test scores:</a:t>
            </a:r>
            <a:endParaRPr lang="en-US" dirty="0"/>
          </a:p>
        </p:txBody>
      </p:sp>
      <p:sp>
        <p:nvSpPr>
          <p:cNvPr id="4" name="Rounded Rectangle 3"/>
          <p:cNvSpPr/>
          <p:nvPr/>
        </p:nvSpPr>
        <p:spPr>
          <a:xfrm>
            <a:off x="1802674" y="2124891"/>
            <a:ext cx="1066800" cy="9906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smtClean="0"/>
              <a:t>62</a:t>
            </a:r>
            <a:endParaRPr lang="en-US" sz="4400" dirty="0"/>
          </a:p>
        </p:txBody>
      </p:sp>
      <p:sp>
        <p:nvSpPr>
          <p:cNvPr id="5" name="Rounded Rectangle 4"/>
          <p:cNvSpPr/>
          <p:nvPr/>
        </p:nvSpPr>
        <p:spPr>
          <a:xfrm>
            <a:off x="5029200" y="2166255"/>
            <a:ext cx="1066800" cy="9906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smtClean="0"/>
              <a:t>75</a:t>
            </a:r>
            <a:endParaRPr lang="en-US" sz="4400" dirty="0"/>
          </a:p>
        </p:txBody>
      </p:sp>
      <p:sp>
        <p:nvSpPr>
          <p:cNvPr id="6" name="Rounded Rectangle 5"/>
          <p:cNvSpPr/>
          <p:nvPr/>
        </p:nvSpPr>
        <p:spPr>
          <a:xfrm>
            <a:off x="2638697" y="3314700"/>
            <a:ext cx="1066800" cy="9906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smtClean="0">
                <a:solidFill>
                  <a:srgbClr val="FF0000"/>
                </a:solidFill>
              </a:rPr>
              <a:t>86</a:t>
            </a:r>
            <a:endParaRPr lang="en-US" sz="4400" dirty="0">
              <a:solidFill>
                <a:srgbClr val="FF0000"/>
              </a:solidFill>
            </a:endParaRPr>
          </a:p>
        </p:txBody>
      </p:sp>
      <p:sp>
        <p:nvSpPr>
          <p:cNvPr id="7" name="Rounded Rectangle 6"/>
          <p:cNvSpPr/>
          <p:nvPr/>
        </p:nvSpPr>
        <p:spPr>
          <a:xfrm>
            <a:off x="4139836" y="3390900"/>
            <a:ext cx="1066800" cy="9906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smtClean="0"/>
              <a:t>92</a:t>
            </a:r>
            <a:endParaRPr lang="en-US" sz="4400" dirty="0"/>
          </a:p>
        </p:txBody>
      </p:sp>
      <p:sp>
        <p:nvSpPr>
          <p:cNvPr id="8" name="Rounded Rectangle 7"/>
          <p:cNvSpPr/>
          <p:nvPr/>
        </p:nvSpPr>
        <p:spPr>
          <a:xfrm>
            <a:off x="3352800" y="2145573"/>
            <a:ext cx="1066800" cy="9906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smtClean="0"/>
              <a:t>66</a:t>
            </a:r>
            <a:endParaRPr lang="en-US" sz="4400" dirty="0"/>
          </a:p>
        </p:txBody>
      </p:sp>
      <p:sp>
        <p:nvSpPr>
          <p:cNvPr id="9" name="Rounded Rectangle 8"/>
          <p:cNvSpPr/>
          <p:nvPr/>
        </p:nvSpPr>
        <p:spPr>
          <a:xfrm>
            <a:off x="6629400" y="2166255"/>
            <a:ext cx="1066800" cy="9906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smtClean="0"/>
              <a:t>78</a:t>
            </a:r>
            <a:endParaRPr lang="en-US" sz="4400" dirty="0"/>
          </a:p>
        </p:txBody>
      </p:sp>
      <p:sp>
        <p:nvSpPr>
          <p:cNvPr id="10" name="Rounded Rectangle 9"/>
          <p:cNvSpPr/>
          <p:nvPr/>
        </p:nvSpPr>
        <p:spPr>
          <a:xfrm>
            <a:off x="7330440" y="3341914"/>
            <a:ext cx="1066800" cy="9906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smtClean="0"/>
              <a:t>96</a:t>
            </a:r>
            <a:endParaRPr lang="en-US" sz="4400" dirty="0"/>
          </a:p>
        </p:txBody>
      </p:sp>
      <p:sp>
        <p:nvSpPr>
          <p:cNvPr id="11" name="Rounded Rectangle 10"/>
          <p:cNvSpPr/>
          <p:nvPr/>
        </p:nvSpPr>
        <p:spPr>
          <a:xfrm>
            <a:off x="152400" y="2133600"/>
            <a:ext cx="1066800" cy="9906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smtClean="0"/>
              <a:t>48</a:t>
            </a:r>
            <a:endParaRPr lang="en-US" sz="4400" dirty="0"/>
          </a:p>
        </p:txBody>
      </p:sp>
      <p:sp>
        <p:nvSpPr>
          <p:cNvPr id="12" name="Rounded Rectangle 11"/>
          <p:cNvSpPr/>
          <p:nvPr/>
        </p:nvSpPr>
        <p:spPr>
          <a:xfrm>
            <a:off x="5715000" y="3314700"/>
            <a:ext cx="1066800" cy="9906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smtClean="0"/>
              <a:t>95</a:t>
            </a:r>
            <a:endParaRPr lang="en-US" sz="4400" dirty="0"/>
          </a:p>
        </p:txBody>
      </p:sp>
      <p:sp>
        <p:nvSpPr>
          <p:cNvPr id="13" name="Rounded Rectangle 12"/>
          <p:cNvSpPr/>
          <p:nvPr/>
        </p:nvSpPr>
        <p:spPr>
          <a:xfrm>
            <a:off x="1040673" y="3314700"/>
            <a:ext cx="1066800" cy="9906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smtClean="0">
                <a:solidFill>
                  <a:srgbClr val="FF0000"/>
                </a:solidFill>
              </a:rPr>
              <a:t>86</a:t>
            </a:r>
            <a:endParaRPr lang="en-US" sz="4400" dirty="0">
              <a:solidFill>
                <a:srgbClr val="FF0000"/>
              </a:solidFill>
            </a:endParaRPr>
          </a:p>
        </p:txBody>
      </p:sp>
      <p:sp>
        <p:nvSpPr>
          <p:cNvPr id="2" name="Rectangle 1"/>
          <p:cNvSpPr/>
          <p:nvPr/>
        </p:nvSpPr>
        <p:spPr>
          <a:xfrm>
            <a:off x="507273" y="4648200"/>
            <a:ext cx="8331927" cy="18288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smtClean="0"/>
              <a:t>Which score(s) occur most often?  </a:t>
            </a:r>
          </a:p>
          <a:p>
            <a:pPr algn="ctr"/>
            <a:r>
              <a:rPr lang="en-US" sz="2800" b="1" dirty="0" smtClean="0"/>
              <a:t>Right—86 is the score twice and all the other scores only occur once.  The mode of the data is 86!</a:t>
            </a:r>
            <a:endParaRPr lang="en-US" sz="2800" b="1" dirty="0"/>
          </a:p>
        </p:txBody>
      </p:sp>
    </p:spTree>
    <p:extLst>
      <p:ext uri="{BB962C8B-B14F-4D97-AF65-F5344CB8AC3E}">
        <p14:creationId xmlns:p14="http://schemas.microsoft.com/office/powerpoint/2010/main" xmlns="" val="3938421448"/>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Waveform">
  <a:themeElements>
    <a:clrScheme name="Waveform">
      <a:dk1>
        <a:sysClr val="windowText" lastClr="000000"/>
      </a:dk1>
      <a:lt1>
        <a:sysClr val="window" lastClr="FFFFFF"/>
      </a:lt1>
      <a:dk2>
        <a:srgbClr val="073E87"/>
      </a:dk2>
      <a:lt2>
        <a:srgbClr val="C6E7FC"/>
      </a:lt2>
      <a:accent1>
        <a:srgbClr val="31B6FD"/>
      </a:accent1>
      <a:accent2>
        <a:srgbClr val="4584D3"/>
      </a:accent2>
      <a:accent3>
        <a:srgbClr val="5BD078"/>
      </a:accent3>
      <a:accent4>
        <a:srgbClr val="A5D028"/>
      </a:accent4>
      <a:accent5>
        <a:srgbClr val="F5C040"/>
      </a:accent5>
      <a:accent6>
        <a:srgbClr val="05E0DB"/>
      </a:accent6>
      <a:hlink>
        <a:srgbClr val="0080FF"/>
      </a:hlink>
      <a:folHlink>
        <a:srgbClr val="5EAEFF"/>
      </a:folHlink>
    </a:clrScheme>
    <a:fontScheme name="Waveform">
      <a:majorFont>
        <a:latin typeface="Candara"/>
        <a:ea typeface=""/>
        <a:cs typeface=""/>
        <a:font script="Jpan" typeface="HGP明朝E"/>
        <a:font script="Hang" typeface="HY그래픽M"/>
        <a:font script="Hans" typeface="华文新魏"/>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ndara"/>
        <a:ea typeface=""/>
        <a:cs typeface=""/>
        <a:font script="Jpan" typeface="HGP明朝E"/>
        <a:font script="Hang" typeface="HY그래픽M"/>
        <a:font script="Hans" typeface="华文楷体"/>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aveform">
      <a:fillStyleLst>
        <a:solidFill>
          <a:schemeClr val="phClr"/>
        </a:solidFill>
        <a:gradFill rotWithShape="1">
          <a:gsLst>
            <a:gs pos="0">
              <a:schemeClr val="phClr">
                <a:tint val="0"/>
              </a:schemeClr>
            </a:gs>
            <a:gs pos="44000">
              <a:schemeClr val="phClr">
                <a:tint val="60000"/>
                <a:satMod val="120000"/>
              </a:schemeClr>
            </a:gs>
            <a:gs pos="100000">
              <a:schemeClr val="phClr">
                <a:tint val="90000"/>
                <a:alpha val="100000"/>
                <a:lumMod val="90000"/>
              </a:schemeClr>
            </a:gs>
          </a:gsLst>
          <a:lin ang="5400000" scaled="0"/>
        </a:gradFill>
        <a:gradFill rotWithShape="1">
          <a:gsLst>
            <a:gs pos="0">
              <a:schemeClr val="phClr">
                <a:tint val="96000"/>
                <a:satMod val="120000"/>
                <a:lumMod val="120000"/>
              </a:schemeClr>
            </a:gs>
            <a:gs pos="100000">
              <a:schemeClr val="phClr">
                <a:shade val="89000"/>
                <a:lumMod val="90000"/>
              </a:schemeClr>
            </a:gs>
          </a:gsLst>
          <a:lin ang="5400000" scaled="0"/>
        </a:gradFill>
      </a:fillStyleLst>
      <a:lnStyleLst>
        <a:ln w="9525" cap="flat" cmpd="sng" algn="ctr">
          <a:solidFill>
            <a:schemeClr val="phClr"/>
          </a:solidFill>
          <a:prstDash val="solid"/>
        </a:ln>
        <a:ln w="15875" cap="flat" cmpd="sng" algn="ctr">
          <a:solidFill>
            <a:schemeClr val="phClr">
              <a:shade val="75000"/>
              <a:lumMod val="80000"/>
            </a:schemeClr>
          </a:solidFill>
          <a:prstDash val="solid"/>
        </a:ln>
        <a:ln w="25400" cap="flat" cmpd="sng" algn="ctr">
          <a:solidFill>
            <a:schemeClr val="phClr"/>
          </a:solidFill>
          <a:prstDash val="solid"/>
        </a:ln>
      </a:lnStyleLst>
      <a:effectStyleLst>
        <a:effectStyle>
          <a:effectLst/>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prstMaterial="flat">
            <a:bevelT w="12700" h="12700"/>
          </a:sp3d>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contourW="19050" prstMaterial="flat">
            <a:bevelT w="63500" h="63500"/>
            <a:contourClr>
              <a:schemeClr val="phClr">
                <a:shade val="25000"/>
                <a:satMod val="180000"/>
              </a:schemeClr>
            </a:contourClr>
          </a:sp3d>
        </a:effectStyle>
      </a:effectStyleLst>
      <a:bgFillStyleLst>
        <a:solidFill>
          <a:schemeClr val="phClr"/>
        </a:solidFill>
        <a:gradFill rotWithShape="1">
          <a:gsLst>
            <a:gs pos="40000">
              <a:schemeClr val="phClr">
                <a:tint val="94000"/>
                <a:shade val="94000"/>
                <a:alpha val="100000"/>
                <a:satMod val="114000"/>
                <a:lumMod val="114000"/>
              </a:schemeClr>
            </a:gs>
            <a:gs pos="74000">
              <a:schemeClr val="phClr">
                <a:tint val="94000"/>
                <a:shade val="94000"/>
                <a:satMod val="128000"/>
                <a:lumMod val="100000"/>
              </a:schemeClr>
            </a:gs>
            <a:gs pos="100000">
              <a:schemeClr val="phClr">
                <a:tint val="98000"/>
                <a:shade val="100000"/>
                <a:hueMod val="98000"/>
                <a:satMod val="100000"/>
                <a:lumMod val="74000"/>
              </a:schemeClr>
            </a:gs>
          </a:gsLst>
          <a:path path="circle">
            <a:fillToRect l="20000" t="-40000" r="20000" b="140000"/>
          </a:path>
        </a:gradFill>
        <a:blipFill rotWithShape="1">
          <a:blip xmlns:r="http://schemas.openxmlformats.org/officeDocument/2006/relationships" r:embed="rId1">
            <a:duotone>
              <a:schemeClr val="phClr">
                <a:tint val="96000"/>
                <a:satMod val="130000"/>
                <a:lumMod val="50000"/>
              </a:schemeClr>
              <a:schemeClr val="phClr">
                <a:tint val="96000"/>
                <a:satMod val="114000"/>
                <a:lumMod val="114000"/>
              </a:schemeClr>
            </a:duotone>
          </a:blip>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Waveform</Template>
  <TotalTime>117</TotalTime>
  <Words>551</Words>
  <Application>Microsoft Office PowerPoint</Application>
  <PresentationFormat>On-screen Show (4:3)</PresentationFormat>
  <Paragraphs>113</Paragraphs>
  <Slides>17</Slides>
  <Notes>0</Notes>
  <HiddenSlides>0</HiddenSlides>
  <MMClips>0</MMClips>
  <ScaleCrop>false</ScaleCrop>
  <HeadingPairs>
    <vt:vector size="4" baseType="variant">
      <vt:variant>
        <vt:lpstr>Theme</vt:lpstr>
      </vt:variant>
      <vt:variant>
        <vt:i4>1</vt:i4>
      </vt:variant>
      <vt:variant>
        <vt:lpstr>Slide Titles</vt:lpstr>
      </vt:variant>
      <vt:variant>
        <vt:i4>17</vt:i4>
      </vt:variant>
    </vt:vector>
  </HeadingPairs>
  <TitlesOfParts>
    <vt:vector size="18" baseType="lpstr">
      <vt:lpstr>Waveform</vt:lpstr>
      <vt:lpstr>Statistics </vt:lpstr>
      <vt:lpstr>Measures of Central Tendency</vt:lpstr>
      <vt:lpstr>Jamie took 10 tests in Science These are her scores:</vt:lpstr>
      <vt:lpstr>What is the mean?</vt:lpstr>
      <vt:lpstr>Let’s find the mean of Jamie’s Science test scores:</vt:lpstr>
      <vt:lpstr>What is the median?</vt:lpstr>
      <vt:lpstr>Let’s find the median for Jamie’s Science test scores</vt:lpstr>
      <vt:lpstr>What is the Mode?</vt:lpstr>
      <vt:lpstr>Let’s find the mode of Jamie’s Science test scores:</vt:lpstr>
      <vt:lpstr>Measures of Dispersion</vt:lpstr>
      <vt:lpstr>What is the Range?</vt:lpstr>
      <vt:lpstr>Let’s find the range of Jamie’s Science test scores:</vt:lpstr>
      <vt:lpstr>Mean Absolute Deviation</vt:lpstr>
      <vt:lpstr>Let’s find the Mean Absolute Deviation of Jamie’s Science test scores:</vt:lpstr>
      <vt:lpstr>Practice</vt:lpstr>
      <vt:lpstr>Let’s check your work!</vt:lpstr>
      <vt:lpstr>CCGPS Unit 4 Coordinate Algebra Standards Addressed</vt:lpstr>
    </vt:vector>
  </TitlesOfParts>
  <Company>Hall County Board of Education</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Statistics</dc:title>
  <dc:creator>Charlotte Little</dc:creator>
  <cp:lastModifiedBy>ateare</cp:lastModifiedBy>
  <cp:revision>10</cp:revision>
  <dcterms:created xsi:type="dcterms:W3CDTF">2013-11-08T20:56:15Z</dcterms:created>
  <dcterms:modified xsi:type="dcterms:W3CDTF">2013-11-13T15:04:49Z</dcterms:modified>
</cp:coreProperties>
</file>