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A07DB-44AB-477E-96A9-D646A118476F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1D1A7-C9F8-4FC8-89C8-C2CCBB909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10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8AA446-5249-40A8-B2B6-5256C962DA20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09D70C-5237-4284-8A18-576AAD93D532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2F03AF-C974-4993-B269-9BDACE6789FC}" type="slidenum">
              <a:rPr lang="en-US"/>
              <a:pPr/>
              <a:t>6</a:t>
            </a:fld>
            <a:endParaRPr 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095E5D-08C3-4F66-9E6F-813CCB4E4485}" type="slidenum">
              <a:rPr lang="en-US"/>
              <a:pPr/>
              <a:t>7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D0650A-CF16-4798-96C0-2FAC5C64431D}" type="slidenum">
              <a:rPr lang="en-US"/>
              <a:pPr/>
              <a:t>8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2CF2ED3-3A89-439B-B6F0-546B32FB4B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1E035-E059-4145-B62F-95E17B9A38D7}" type="datetimeFigureOut">
              <a:rPr lang="en-US" smtClean="0"/>
              <a:t>11/28/2012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F8788-05E9-4384-877A-588DE1C1BE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" y="774700"/>
            <a:ext cx="9042400" cy="5994400"/>
          </a:xfrm>
          <a:solidFill>
            <a:srgbClr val="FFFF99"/>
          </a:solidFill>
          <a:ln w="25400" cap="flat">
            <a:solidFill>
              <a:srgbClr val="FFFF99"/>
            </a:solidFill>
          </a:ln>
          <a:effectLst>
            <a:outerShdw dist="107763" dir="2700000" algn="ctr" rotWithShape="0">
              <a:srgbClr val="E3BEFF">
                <a:alpha val="50000"/>
              </a:srgbClr>
            </a:outerShdw>
          </a:effectLst>
        </p:spPr>
        <p:txBody>
          <a:bodyPr lIns="90488" tIns="44450" rIns="90488" bIns="44450"/>
          <a:lstStyle/>
          <a:p>
            <a:pPr>
              <a:buClr>
                <a:srgbClr val="F95AB7"/>
              </a:buClr>
              <a:buSzPct val="85000"/>
              <a:buFont typeface="Wingdings" pitchFamily="2" charset="2"/>
              <a:buChar char="l"/>
            </a:pPr>
            <a:r>
              <a:rPr lang="en-US" b="1" i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Frequency distribution: </a:t>
            </a:r>
            <a:r>
              <a:rPr lang="en-US" b="1"/>
              <a:t>grouping of data into categories showing the number of observations in each of the mutually exclusive classes.</a:t>
            </a:r>
          </a:p>
          <a:p>
            <a:pPr>
              <a:buClr>
                <a:srgbClr val="F95AB7"/>
              </a:buClr>
              <a:buSzPct val="85000"/>
              <a:buFont typeface="Wingdings" pitchFamily="2" charset="2"/>
              <a:buChar char="l"/>
            </a:pPr>
            <a:r>
              <a:rPr lang="en-US" sz="2400" i="1">
                <a:solidFill>
                  <a:srgbClr val="767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EXAMPLE: </a:t>
            </a:r>
            <a:r>
              <a:rPr lang="en-US" b="1">
                <a:solidFill>
                  <a:schemeClr val="tx2"/>
                </a:solidFill>
              </a:rPr>
              <a:t>Mr. Bagdonos is the city manager for the town of Geneva.  He has been asked by the city council to study the water usage in the community.  He selects a random sample of 30 families and determines the number of gallons of water used by each family last year.  The data is reported in thousands of gallons: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title"/>
          </p:nvPr>
        </p:nvSpPr>
        <p:spPr>
          <a:xfrm>
            <a:off x="12700" y="12700"/>
            <a:ext cx="7975600" cy="660400"/>
          </a:xfrm>
          <a:solidFill>
            <a:srgbClr val="FFFF99"/>
          </a:solidFill>
          <a:ln w="25400" cap="flat">
            <a:solidFill>
              <a:srgbClr val="FE9B03"/>
            </a:solidFill>
          </a:ln>
          <a:effectLst>
            <a:outerShdw dist="107763" dir="2700000" algn="ctr" rotWithShape="0">
              <a:srgbClr val="B3B900">
                <a:alpha val="50000"/>
              </a:srgbClr>
            </a:outerShdw>
          </a:effectLst>
        </p:spPr>
        <p:txBody>
          <a:bodyPr lIns="90488" tIns="44450" rIns="90488" bIns="44450"/>
          <a:lstStyle/>
          <a:p>
            <a:r>
              <a:rPr lang="en-US" sz="3200" i="1">
                <a:solidFill>
                  <a:srgbClr val="50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Histogram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524000"/>
            <a:ext cx="4038600" cy="3184525"/>
          </a:xfrm>
          <a:noFill/>
          <a:ln/>
        </p:spPr>
      </p:pic>
      <p:pic>
        <p:nvPicPr>
          <p:cNvPr id="5427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1371600"/>
            <a:ext cx="3733800" cy="34131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7772400" cy="1143000"/>
          </a:xfrm>
          <a:solidFill>
            <a:srgbClr val="FFFF99"/>
          </a:solidFill>
          <a:ln w="25400" cap="flat">
            <a:solidFill>
              <a:srgbClr val="FE9B03"/>
            </a:solidFill>
          </a:ln>
          <a:effectLst>
            <a:outerShdw dist="107763" dir="2700000" algn="ctr" rotWithShape="0">
              <a:srgbClr val="B3B900">
                <a:alpha val="50000"/>
              </a:srgbClr>
            </a:outerShdw>
          </a:effectLst>
        </p:spPr>
        <p:txBody>
          <a:bodyPr lIns="90488" tIns="44450" rIns="90488" bIns="44450"/>
          <a:lstStyle/>
          <a:p>
            <a:r>
              <a:rPr lang="en-US" sz="3200" i="1">
                <a:solidFill>
                  <a:srgbClr val="767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EXAMPLE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4572000" cy="3505200"/>
          </a:xfrm>
          <a:solidFill>
            <a:srgbClr val="FFFF99"/>
          </a:solidFill>
          <a:ln w="25400" cap="flat">
            <a:solidFill>
              <a:srgbClr val="F95AB7"/>
            </a:solidFill>
          </a:ln>
          <a:effectLst>
            <a:outerShdw dist="107763" dir="2700000" algn="ctr" rotWithShape="0">
              <a:srgbClr val="E3BEFF">
                <a:alpha val="50000"/>
              </a:srgbClr>
            </a:outerShdw>
          </a:effectLst>
        </p:spPr>
        <p:txBody>
          <a:bodyPr lIns="90488" tIns="44450" rIns="90488" bIns="44450">
            <a:normAutofit/>
          </a:bodyPr>
          <a:lstStyle/>
          <a:p>
            <a:pPr>
              <a:lnSpc>
                <a:spcPct val="90000"/>
              </a:lnSpc>
              <a:buClr>
                <a:srgbClr val="F95AB7"/>
              </a:buClr>
              <a:buSzPct val="85000"/>
              <a:buFont typeface="Wingdings" pitchFamily="2" charset="2"/>
              <a:buChar char="l"/>
            </a:pPr>
            <a:r>
              <a:rPr lang="en-US" sz="2800" b="1">
                <a:solidFill>
                  <a:schemeClr val="tx2"/>
                </a:solidFill>
              </a:rPr>
              <a:t>15.0, 23.7, 19.7, 15.4, 18.3, 23.0, 14.2, 20.8, 13.5, 20.7, 17.4, 18.6, 12.9, 20.3, 13.7, 21.4, 18.3, 29.8, 17.1, 18.9, 14.3, 26.1, 15.7, 14.0, 17.8, 33.8, 23.2, 25.9, 27.1, 16.6. Organize the data into a frequency distribution. </a:t>
            </a:r>
          </a:p>
        </p:txBody>
      </p:sp>
      <p:pic>
        <p:nvPicPr>
          <p:cNvPr id="108548" name="Picture 4"/>
          <p:cNvPicPr>
            <a:picLocks noGrp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447800"/>
            <a:ext cx="4114800" cy="4114800"/>
          </a:xfrm>
          <a:noFill/>
          <a:ln w="25400" cap="flat">
            <a:solidFill>
              <a:srgbClr val="767900"/>
            </a:solidFill>
          </a:ln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228600" y="5638800"/>
            <a:ext cx="8915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F95AB7"/>
              </a:buClr>
              <a:buSzPct val="85000"/>
              <a:buFont typeface="Wingdings" pitchFamily="2" charset="2"/>
              <a:buChar char="l"/>
            </a:pPr>
            <a:r>
              <a:rPr lang="en-US" b="1" dirty="0"/>
              <a:t>Consider the classes </a:t>
            </a:r>
            <a:r>
              <a:rPr lang="en-US" b="1" dirty="0">
                <a:solidFill>
                  <a:schemeClr val="hlink"/>
                </a:solidFill>
              </a:rPr>
              <a:t>8 up to 13 </a:t>
            </a:r>
            <a:r>
              <a:rPr lang="en-US" b="1" dirty="0"/>
              <a:t>and </a:t>
            </a:r>
            <a:r>
              <a:rPr lang="en-US" b="1" dirty="0">
                <a:solidFill>
                  <a:schemeClr val="hlink"/>
                </a:solidFill>
              </a:rPr>
              <a:t>13 up to 18</a:t>
            </a:r>
            <a:r>
              <a:rPr lang="en-US" b="1" dirty="0"/>
              <a:t>.  The class marks will be 10.5 and 15.5.  The class interval will be (13 - 8) = 5.</a:t>
            </a:r>
            <a:r>
              <a:rPr lang="en-US" dirty="0"/>
              <a:t> </a:t>
            </a:r>
          </a:p>
        </p:txBody>
      </p:sp>
      <p:sp>
        <p:nvSpPr>
          <p:cNvPr id="108550" name="Oval 6"/>
          <p:cNvSpPr>
            <a:spLocks noChangeArrowheads="1"/>
          </p:cNvSpPr>
          <p:nvPr/>
        </p:nvSpPr>
        <p:spPr bwMode="auto">
          <a:xfrm>
            <a:off x="2057400" y="2667000"/>
            <a:ext cx="685800" cy="381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>
            <a:off x="533400" y="2209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2" name="Line 8"/>
          <p:cNvSpPr>
            <a:spLocks noChangeShapeType="1"/>
          </p:cNvSpPr>
          <p:nvPr/>
        </p:nvSpPr>
        <p:spPr bwMode="auto">
          <a:xfrm>
            <a:off x="2971800" y="2209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3" name="Line 9"/>
          <p:cNvSpPr>
            <a:spLocks noChangeShapeType="1"/>
          </p:cNvSpPr>
          <p:nvPr/>
        </p:nvSpPr>
        <p:spPr bwMode="auto">
          <a:xfrm>
            <a:off x="1295400" y="2590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2971800" y="2590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>
            <a:off x="2971800" y="3352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6" name="Line 12"/>
          <p:cNvSpPr>
            <a:spLocks noChangeShapeType="1"/>
          </p:cNvSpPr>
          <p:nvPr/>
        </p:nvSpPr>
        <p:spPr bwMode="auto">
          <a:xfrm>
            <a:off x="533400" y="3733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7" name="Line 13"/>
          <p:cNvSpPr>
            <a:spLocks noChangeShapeType="1"/>
          </p:cNvSpPr>
          <p:nvPr/>
        </p:nvSpPr>
        <p:spPr bwMode="auto">
          <a:xfrm>
            <a:off x="2133600" y="3733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8" name="Line 14"/>
          <p:cNvSpPr>
            <a:spLocks noChangeShapeType="1"/>
          </p:cNvSpPr>
          <p:nvPr/>
        </p:nvSpPr>
        <p:spPr bwMode="auto">
          <a:xfrm>
            <a:off x="2971800" y="3733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59" name="Line 15"/>
          <p:cNvSpPr>
            <a:spLocks noChangeShapeType="1"/>
          </p:cNvSpPr>
          <p:nvPr/>
        </p:nvSpPr>
        <p:spPr bwMode="auto">
          <a:xfrm>
            <a:off x="3733800" y="3733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0" name="Line 16"/>
          <p:cNvSpPr>
            <a:spLocks noChangeShapeType="1"/>
          </p:cNvSpPr>
          <p:nvPr/>
        </p:nvSpPr>
        <p:spPr bwMode="auto">
          <a:xfrm>
            <a:off x="3810000" y="41910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1" name="Line 17"/>
          <p:cNvSpPr>
            <a:spLocks noChangeShapeType="1"/>
          </p:cNvSpPr>
          <p:nvPr/>
        </p:nvSpPr>
        <p:spPr bwMode="auto">
          <a:xfrm>
            <a:off x="3810000" y="2971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2" name="Line 18"/>
          <p:cNvSpPr>
            <a:spLocks noChangeShapeType="1"/>
          </p:cNvSpPr>
          <p:nvPr/>
        </p:nvSpPr>
        <p:spPr bwMode="auto">
          <a:xfrm>
            <a:off x="533400" y="2971800"/>
            <a:ext cx="4572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3" name="Line 19"/>
          <p:cNvSpPr>
            <a:spLocks noChangeShapeType="1"/>
          </p:cNvSpPr>
          <p:nvPr/>
        </p:nvSpPr>
        <p:spPr bwMode="auto">
          <a:xfrm>
            <a:off x="3733800" y="2209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4" name="Line 20"/>
          <p:cNvSpPr>
            <a:spLocks noChangeShapeType="1"/>
          </p:cNvSpPr>
          <p:nvPr/>
        </p:nvSpPr>
        <p:spPr bwMode="auto">
          <a:xfrm>
            <a:off x="2057400" y="2209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5" name="Line 21"/>
          <p:cNvSpPr>
            <a:spLocks noChangeShapeType="1"/>
          </p:cNvSpPr>
          <p:nvPr/>
        </p:nvSpPr>
        <p:spPr bwMode="auto">
          <a:xfrm>
            <a:off x="3733800" y="2590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6" name="Line 22"/>
          <p:cNvSpPr>
            <a:spLocks noChangeShapeType="1"/>
          </p:cNvSpPr>
          <p:nvPr/>
        </p:nvSpPr>
        <p:spPr bwMode="auto">
          <a:xfrm>
            <a:off x="2819400" y="2971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7" name="Line 23"/>
          <p:cNvSpPr>
            <a:spLocks noChangeShapeType="1"/>
          </p:cNvSpPr>
          <p:nvPr/>
        </p:nvSpPr>
        <p:spPr bwMode="auto">
          <a:xfrm>
            <a:off x="2133600" y="2590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8" name="Line 24"/>
          <p:cNvSpPr>
            <a:spLocks noChangeShapeType="1"/>
          </p:cNvSpPr>
          <p:nvPr/>
        </p:nvSpPr>
        <p:spPr bwMode="auto">
          <a:xfrm>
            <a:off x="457200" y="2590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69" name="Line 25"/>
          <p:cNvSpPr>
            <a:spLocks noChangeShapeType="1"/>
          </p:cNvSpPr>
          <p:nvPr/>
        </p:nvSpPr>
        <p:spPr bwMode="auto">
          <a:xfrm>
            <a:off x="1295400" y="2971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0" name="Line 26"/>
          <p:cNvSpPr>
            <a:spLocks noChangeShapeType="1"/>
          </p:cNvSpPr>
          <p:nvPr/>
        </p:nvSpPr>
        <p:spPr bwMode="auto">
          <a:xfrm>
            <a:off x="533400" y="3352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1" name="Line 27"/>
          <p:cNvSpPr>
            <a:spLocks noChangeShapeType="1"/>
          </p:cNvSpPr>
          <p:nvPr/>
        </p:nvSpPr>
        <p:spPr bwMode="auto">
          <a:xfrm>
            <a:off x="1371600" y="3352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2" name="Line 28"/>
          <p:cNvSpPr>
            <a:spLocks noChangeShapeType="1"/>
          </p:cNvSpPr>
          <p:nvPr/>
        </p:nvSpPr>
        <p:spPr bwMode="auto">
          <a:xfrm>
            <a:off x="3733800" y="3352800"/>
            <a:ext cx="533400" cy="0"/>
          </a:xfrm>
          <a:prstGeom prst="lin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3" name="Line 29"/>
          <p:cNvSpPr>
            <a:spLocks noChangeShapeType="1"/>
          </p:cNvSpPr>
          <p:nvPr/>
        </p:nvSpPr>
        <p:spPr bwMode="auto">
          <a:xfrm>
            <a:off x="1219200" y="4191000"/>
            <a:ext cx="609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4" name="Line 30"/>
          <p:cNvSpPr>
            <a:spLocks noChangeShapeType="1"/>
          </p:cNvSpPr>
          <p:nvPr/>
        </p:nvSpPr>
        <p:spPr bwMode="auto">
          <a:xfrm>
            <a:off x="1219200" y="2209800"/>
            <a:ext cx="609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5" name="Line 31"/>
          <p:cNvSpPr>
            <a:spLocks noChangeShapeType="1"/>
          </p:cNvSpPr>
          <p:nvPr/>
        </p:nvSpPr>
        <p:spPr bwMode="auto">
          <a:xfrm>
            <a:off x="1295400" y="3733800"/>
            <a:ext cx="609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6" name="Line 32"/>
          <p:cNvSpPr>
            <a:spLocks noChangeShapeType="1"/>
          </p:cNvSpPr>
          <p:nvPr/>
        </p:nvSpPr>
        <p:spPr bwMode="auto">
          <a:xfrm>
            <a:off x="2895600" y="4191000"/>
            <a:ext cx="609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7" name="Line 33"/>
          <p:cNvSpPr>
            <a:spLocks noChangeShapeType="1"/>
          </p:cNvSpPr>
          <p:nvPr/>
        </p:nvSpPr>
        <p:spPr bwMode="auto">
          <a:xfrm>
            <a:off x="2133600" y="4191000"/>
            <a:ext cx="609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578" name="Oval 34"/>
          <p:cNvSpPr>
            <a:spLocks noChangeArrowheads="1"/>
          </p:cNvSpPr>
          <p:nvPr/>
        </p:nvSpPr>
        <p:spPr bwMode="auto">
          <a:xfrm>
            <a:off x="1981200" y="3048000"/>
            <a:ext cx="8382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79" name="Oval 35"/>
          <p:cNvSpPr>
            <a:spLocks noChangeArrowheads="1"/>
          </p:cNvSpPr>
          <p:nvPr/>
        </p:nvSpPr>
        <p:spPr bwMode="auto">
          <a:xfrm>
            <a:off x="304800" y="3810000"/>
            <a:ext cx="8382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0" name="Rectangle 36"/>
          <p:cNvSpPr>
            <a:spLocks noChangeArrowheads="1"/>
          </p:cNvSpPr>
          <p:nvPr/>
        </p:nvSpPr>
        <p:spPr bwMode="auto">
          <a:xfrm>
            <a:off x="7315200" y="2438400"/>
            <a:ext cx="609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1" name="Rectangle 37"/>
          <p:cNvSpPr>
            <a:spLocks noChangeArrowheads="1"/>
          </p:cNvSpPr>
          <p:nvPr/>
        </p:nvSpPr>
        <p:spPr bwMode="auto">
          <a:xfrm>
            <a:off x="7239000" y="2895600"/>
            <a:ext cx="609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2" name="Rectangle 38"/>
          <p:cNvSpPr>
            <a:spLocks noChangeArrowheads="1"/>
          </p:cNvSpPr>
          <p:nvPr/>
        </p:nvSpPr>
        <p:spPr bwMode="auto">
          <a:xfrm>
            <a:off x="7315200" y="3276600"/>
            <a:ext cx="609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3" name="Rectangle 39"/>
          <p:cNvSpPr>
            <a:spLocks noChangeArrowheads="1"/>
          </p:cNvSpPr>
          <p:nvPr/>
        </p:nvSpPr>
        <p:spPr bwMode="auto">
          <a:xfrm>
            <a:off x="7239000" y="3733800"/>
            <a:ext cx="609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4" name="Rectangle 40"/>
          <p:cNvSpPr>
            <a:spLocks noChangeArrowheads="1"/>
          </p:cNvSpPr>
          <p:nvPr/>
        </p:nvSpPr>
        <p:spPr bwMode="auto">
          <a:xfrm>
            <a:off x="7162800" y="4191000"/>
            <a:ext cx="609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5" name="Rectangle 41"/>
          <p:cNvSpPr>
            <a:spLocks noChangeArrowheads="1"/>
          </p:cNvSpPr>
          <p:nvPr/>
        </p:nvSpPr>
        <p:spPr bwMode="auto">
          <a:xfrm>
            <a:off x="7086600" y="4648200"/>
            <a:ext cx="609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86" name="Rectangle 42"/>
          <p:cNvSpPr>
            <a:spLocks noChangeArrowheads="1"/>
          </p:cNvSpPr>
          <p:nvPr/>
        </p:nvSpPr>
        <p:spPr bwMode="auto">
          <a:xfrm>
            <a:off x="7315200" y="5105400"/>
            <a:ext cx="609600" cy="304800"/>
          </a:xfrm>
          <a:prstGeom prst="rect">
            <a:avLst/>
          </a:prstGeom>
          <a:solidFill>
            <a:srgbClr val="FF5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85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08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10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10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10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3" dur="500"/>
                                        <p:tgtEl>
                                          <p:spTgt spid="108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4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8" dur="500"/>
                                        <p:tgtEl>
                                          <p:spTgt spid="108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3" dur="500"/>
                                        <p:tgtEl>
                                          <p:spTgt spid="108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/>
      <p:bldP spid="108547" grpId="0" build="p" animBg="1"/>
      <p:bldP spid="108549" grpId="0"/>
      <p:bldP spid="108550" grpId="0" animBg="1"/>
      <p:bldP spid="108551" grpId="0" animBg="1"/>
      <p:bldP spid="108552" grpId="0" animBg="1"/>
      <p:bldP spid="108553" grpId="0" animBg="1"/>
      <p:bldP spid="108554" grpId="0" animBg="1"/>
      <p:bldP spid="108555" grpId="0" animBg="1"/>
      <p:bldP spid="108556" grpId="0" animBg="1"/>
      <p:bldP spid="108557" grpId="0" animBg="1"/>
      <p:bldP spid="108558" grpId="0" animBg="1"/>
      <p:bldP spid="108559" grpId="0" animBg="1"/>
      <p:bldP spid="108560" grpId="0" animBg="1"/>
      <p:bldP spid="108561" grpId="0" animBg="1"/>
      <p:bldP spid="108562" grpId="0" animBg="1"/>
      <p:bldP spid="108563" grpId="0" animBg="1"/>
      <p:bldP spid="108564" grpId="0" animBg="1"/>
      <p:bldP spid="108565" grpId="0" animBg="1"/>
      <p:bldP spid="108566" grpId="0" animBg="1"/>
      <p:bldP spid="108567" grpId="0" animBg="1"/>
      <p:bldP spid="108568" grpId="0" animBg="1"/>
      <p:bldP spid="108569" grpId="0" animBg="1"/>
      <p:bldP spid="108570" grpId="0" animBg="1"/>
      <p:bldP spid="108571" grpId="0" animBg="1"/>
      <p:bldP spid="108572" grpId="0" animBg="1"/>
      <p:bldP spid="108573" grpId="0" animBg="1"/>
      <p:bldP spid="108574" grpId="0" animBg="1"/>
      <p:bldP spid="108575" grpId="0" animBg="1"/>
      <p:bldP spid="108576" grpId="0" animBg="1"/>
      <p:bldP spid="108577" grpId="0" animBg="1"/>
      <p:bldP spid="108578" grpId="0" animBg="1"/>
      <p:bldP spid="108579" grpId="0" animBg="1"/>
      <p:bldP spid="108580" grpId="0" animBg="1"/>
      <p:bldP spid="108580" grpId="1" animBg="1"/>
      <p:bldP spid="108581" grpId="0" animBg="1"/>
      <p:bldP spid="108581" grpId="1" animBg="1"/>
      <p:bldP spid="108582" grpId="0" animBg="1"/>
      <p:bldP spid="108582" grpId="1" animBg="1"/>
      <p:bldP spid="108583" grpId="0" animBg="1"/>
      <p:bldP spid="108583" grpId="1" animBg="1"/>
      <p:bldP spid="108584" grpId="0" animBg="1"/>
      <p:bldP spid="108584" grpId="1" animBg="1"/>
      <p:bldP spid="108585" grpId="0" animBg="1"/>
      <p:bldP spid="108585" grpId="1" animBg="1"/>
      <p:bldP spid="10858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" y="12700"/>
            <a:ext cx="7975600" cy="1041400"/>
          </a:xfrm>
          <a:solidFill>
            <a:srgbClr val="FFFF99"/>
          </a:solidFill>
          <a:ln w="25400" cap="flat">
            <a:solidFill>
              <a:srgbClr val="FE9B03"/>
            </a:solidFill>
          </a:ln>
          <a:effectLst>
            <a:outerShdw dist="107763" dir="2700000" algn="ctr" rotWithShape="0">
              <a:srgbClr val="B3B900">
                <a:alpha val="50000"/>
              </a:srgbClr>
            </a:outerShdw>
          </a:effectLst>
        </p:spPr>
        <p:txBody>
          <a:bodyPr lIns="90488" tIns="44450" rIns="90488" bIns="44450">
            <a:normAutofit fontScale="90000"/>
          </a:bodyPr>
          <a:lstStyle/>
          <a:p>
            <a:r>
              <a:rPr lang="en-US" sz="3200" i="1">
                <a:solidFill>
                  <a:srgbClr val="50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HISTOGRAM FOR WATER USAGE  (1,000 GALLONS) </a:t>
            </a:r>
          </a:p>
        </p:txBody>
      </p:sp>
      <p:pic>
        <p:nvPicPr>
          <p:cNvPr id="100355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" y="1136650"/>
            <a:ext cx="9042400" cy="5575300"/>
          </a:xfrm>
          <a:prstGeom prst="rect">
            <a:avLst/>
          </a:prstGeom>
          <a:noFill/>
          <a:ln w="25400">
            <a:solidFill>
              <a:srgbClr val="F95AB7"/>
            </a:solidFill>
            <a:miter lim="800000"/>
            <a:headEnd/>
            <a:tailEnd/>
          </a:ln>
          <a:effectLst>
            <a:outerShdw dist="107763" dir="2700000" algn="ctr" rotWithShape="0">
              <a:srgbClr val="E3BEFF">
                <a:alpha val="5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T02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2263" y="1504950"/>
            <a:ext cx="3373437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990600" y="1981200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88925" y="936625"/>
            <a:ext cx="8401050" cy="838200"/>
          </a:xfrm>
          <a:noFill/>
          <a:ln/>
        </p:spPr>
        <p:txBody>
          <a:bodyPr lIns="90488" tIns="44450" rIns="90488" bIns="44450">
            <a:normAutofit fontScale="85000" lnSpcReduction="20000"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spcAft>
                <a:spcPct val="50000"/>
              </a:spcAft>
              <a:buSzPct val="150000"/>
              <a:buFont typeface="Arial" pitchFamily="34" charset="0"/>
              <a:buNone/>
            </a:pPr>
            <a:r>
              <a:rPr lang="en-US"/>
              <a:t>   are the smallest numbers that can actually belong to different classes</a:t>
            </a: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95263"/>
            <a:ext cx="7162800" cy="696912"/>
          </a:xfrm>
          <a:noFill/>
          <a:ln/>
        </p:spPr>
        <p:txBody>
          <a:bodyPr lIns="90488" tIns="44450" rIns="90488" bIns="44450">
            <a:normAutofit fontScale="90000"/>
          </a:bodyPr>
          <a:lstStyle/>
          <a:p>
            <a:r>
              <a:rPr lang="en-US" sz="4800"/>
              <a:t>Lower Class Limits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28638" y="3749675"/>
            <a:ext cx="5592762" cy="2286000"/>
            <a:chOff x="333" y="2362"/>
            <a:chExt cx="3523" cy="1440"/>
          </a:xfrm>
        </p:grpSpPr>
        <p:sp>
          <p:nvSpPr>
            <p:cNvPr id="109575" name="Rectangle 7"/>
            <p:cNvSpPr>
              <a:spLocks noChangeArrowheads="1"/>
            </p:cNvSpPr>
            <p:nvPr/>
          </p:nvSpPr>
          <p:spPr bwMode="auto">
            <a:xfrm>
              <a:off x="333" y="2691"/>
              <a:ext cx="1435" cy="5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>
                  <a:latin typeface="Arial" pitchFamily="34" charset="0"/>
                </a:rPr>
                <a:t>Lower Class</a:t>
              </a:r>
            </a:p>
            <a:p>
              <a:pPr algn="ctr">
                <a:lnSpc>
                  <a:spcPct val="90000"/>
                </a:lnSpc>
              </a:pPr>
              <a:r>
                <a:rPr lang="en-US" sz="2800" b="1">
                  <a:latin typeface="Arial" pitchFamily="34" charset="0"/>
                </a:rPr>
                <a:t>Limits</a:t>
              </a: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3584" y="2362"/>
              <a:ext cx="272" cy="1440"/>
              <a:chOff x="3584" y="2472"/>
              <a:chExt cx="272" cy="1440"/>
            </a:xfrm>
          </p:grpSpPr>
          <p:sp>
            <p:nvSpPr>
              <p:cNvPr id="109577" name="Oval 9"/>
              <p:cNvSpPr>
                <a:spLocks noChangeArrowheads="1"/>
              </p:cNvSpPr>
              <p:nvPr/>
            </p:nvSpPr>
            <p:spPr bwMode="auto">
              <a:xfrm>
                <a:off x="3584" y="2472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78" name="Oval 10"/>
              <p:cNvSpPr>
                <a:spLocks noChangeArrowheads="1"/>
              </p:cNvSpPr>
              <p:nvPr/>
            </p:nvSpPr>
            <p:spPr bwMode="auto">
              <a:xfrm>
                <a:off x="3584" y="2712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79" name="Oval 11"/>
              <p:cNvSpPr>
                <a:spLocks noChangeArrowheads="1"/>
              </p:cNvSpPr>
              <p:nvPr/>
            </p:nvSpPr>
            <p:spPr bwMode="auto">
              <a:xfrm>
                <a:off x="3584" y="2944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0" name="Oval 12"/>
              <p:cNvSpPr>
                <a:spLocks noChangeArrowheads="1"/>
              </p:cNvSpPr>
              <p:nvPr/>
            </p:nvSpPr>
            <p:spPr bwMode="auto">
              <a:xfrm>
                <a:off x="3584" y="3184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1" name="Oval 13"/>
              <p:cNvSpPr>
                <a:spLocks noChangeArrowheads="1"/>
              </p:cNvSpPr>
              <p:nvPr/>
            </p:nvSpPr>
            <p:spPr bwMode="auto">
              <a:xfrm>
                <a:off x="3584" y="3440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2" name="Oval 14"/>
              <p:cNvSpPr>
                <a:spLocks noChangeArrowheads="1"/>
              </p:cNvSpPr>
              <p:nvPr/>
            </p:nvSpPr>
            <p:spPr bwMode="auto">
              <a:xfrm>
                <a:off x="3584" y="3680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1828" y="2482"/>
              <a:ext cx="1680" cy="1200"/>
              <a:chOff x="1728" y="2592"/>
              <a:chExt cx="1680" cy="1200"/>
            </a:xfrm>
          </p:grpSpPr>
          <p:sp>
            <p:nvSpPr>
              <p:cNvPr id="109584" name="Line 16"/>
              <p:cNvSpPr>
                <a:spLocks noChangeShapeType="1"/>
              </p:cNvSpPr>
              <p:nvPr/>
            </p:nvSpPr>
            <p:spPr bwMode="auto">
              <a:xfrm>
                <a:off x="1728" y="3168"/>
                <a:ext cx="1680" cy="6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5" name="Line 17"/>
              <p:cNvSpPr>
                <a:spLocks noChangeShapeType="1"/>
              </p:cNvSpPr>
              <p:nvPr/>
            </p:nvSpPr>
            <p:spPr bwMode="auto">
              <a:xfrm>
                <a:off x="1728" y="3168"/>
                <a:ext cx="1680" cy="3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6" name="Line 18"/>
              <p:cNvSpPr>
                <a:spLocks noChangeShapeType="1"/>
              </p:cNvSpPr>
              <p:nvPr/>
            </p:nvSpPr>
            <p:spPr bwMode="auto">
              <a:xfrm>
                <a:off x="1752" y="3152"/>
                <a:ext cx="1656" cy="1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7" name="Line 19"/>
              <p:cNvSpPr>
                <a:spLocks noChangeShapeType="1"/>
              </p:cNvSpPr>
              <p:nvPr/>
            </p:nvSpPr>
            <p:spPr bwMode="auto">
              <a:xfrm flipV="1">
                <a:off x="1776" y="2832"/>
                <a:ext cx="1632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9588" name="Line 20"/>
              <p:cNvSpPr>
                <a:spLocks noChangeShapeType="1"/>
              </p:cNvSpPr>
              <p:nvPr/>
            </p:nvSpPr>
            <p:spPr bwMode="auto">
              <a:xfrm flipV="1">
                <a:off x="1776" y="2592"/>
                <a:ext cx="1632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T02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2263" y="1514475"/>
            <a:ext cx="3373437" cy="4760913"/>
          </a:xfrm>
          <a:prstGeom prst="rect">
            <a:avLst/>
          </a:prstGeom>
          <a:noFill/>
        </p:spPr>
      </p:pic>
      <p:sp>
        <p:nvSpPr>
          <p:cNvPr id="111619" name="Rectangle 3"/>
          <p:cNvSpPr>
            <a:spLocks noGrp="1" noChangeArrowheads="1"/>
          </p:cNvSpPr>
          <p:nvPr>
            <p:ph type="title"/>
          </p:nvPr>
        </p:nvSpPr>
        <p:spPr>
          <a:xfrm>
            <a:off x="996950" y="165100"/>
            <a:ext cx="7162800" cy="735013"/>
          </a:xfrm>
          <a:noFill/>
          <a:ln/>
        </p:spPr>
        <p:txBody>
          <a:bodyPr lIns="90488" tIns="44450" rIns="90488" bIns="44450">
            <a:normAutofit fontScale="90000"/>
          </a:bodyPr>
          <a:lstStyle/>
          <a:p>
            <a:r>
              <a:rPr lang="en-US" sz="4800"/>
              <a:t>Upper Class Limits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990600" y="1981200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990600" y="685800"/>
            <a:ext cx="71628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533400" y="3352800"/>
            <a:ext cx="8382000" cy="1463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16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34950" y="904875"/>
            <a:ext cx="8401050" cy="857250"/>
          </a:xfrm>
          <a:noFill/>
          <a:ln/>
        </p:spPr>
        <p:txBody>
          <a:bodyPr lIns="90488" tIns="44450" rIns="90488" bIns="44450">
            <a:normAutofit fontScale="85000" lnSpcReduction="20000"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spcAft>
                <a:spcPct val="50000"/>
              </a:spcAft>
              <a:buSzPct val="150000"/>
              <a:buFont typeface="Arial" pitchFamily="34" charset="0"/>
              <a:buNone/>
            </a:pPr>
            <a:r>
              <a:rPr lang="en-US"/>
              <a:t>   are the largest numbers that can actually belong to different classes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55625" y="3743325"/>
            <a:ext cx="5972175" cy="2286000"/>
            <a:chOff x="350" y="2472"/>
            <a:chExt cx="3762" cy="1440"/>
          </a:xfrm>
        </p:grpSpPr>
        <p:sp>
          <p:nvSpPr>
            <p:cNvPr id="111625" name="Rectangle 9"/>
            <p:cNvSpPr>
              <a:spLocks noChangeArrowheads="1"/>
            </p:cNvSpPr>
            <p:nvPr/>
          </p:nvSpPr>
          <p:spPr bwMode="auto">
            <a:xfrm>
              <a:off x="350" y="2669"/>
              <a:ext cx="1423" cy="5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>
                  <a:latin typeface="Arial" pitchFamily="34" charset="0"/>
                </a:rPr>
                <a:t>Upper Class</a:t>
              </a:r>
            </a:p>
            <a:p>
              <a:pPr algn="ctr">
                <a:lnSpc>
                  <a:spcPct val="90000"/>
                </a:lnSpc>
              </a:pPr>
              <a:r>
                <a:rPr lang="en-US" sz="2800" b="1">
                  <a:latin typeface="Arial" pitchFamily="34" charset="0"/>
                </a:rPr>
                <a:t>Limits</a:t>
              </a: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3840" y="2472"/>
              <a:ext cx="272" cy="1440"/>
              <a:chOff x="3664" y="2472"/>
              <a:chExt cx="272" cy="1440"/>
            </a:xfrm>
          </p:grpSpPr>
          <p:sp>
            <p:nvSpPr>
              <p:cNvPr id="111627" name="Oval 11"/>
              <p:cNvSpPr>
                <a:spLocks noChangeArrowheads="1"/>
              </p:cNvSpPr>
              <p:nvPr/>
            </p:nvSpPr>
            <p:spPr bwMode="auto">
              <a:xfrm>
                <a:off x="3664" y="2472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28" name="Oval 12"/>
              <p:cNvSpPr>
                <a:spLocks noChangeArrowheads="1"/>
              </p:cNvSpPr>
              <p:nvPr/>
            </p:nvSpPr>
            <p:spPr bwMode="auto">
              <a:xfrm>
                <a:off x="3664" y="2712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29" name="Oval 13"/>
              <p:cNvSpPr>
                <a:spLocks noChangeArrowheads="1"/>
              </p:cNvSpPr>
              <p:nvPr/>
            </p:nvSpPr>
            <p:spPr bwMode="auto">
              <a:xfrm>
                <a:off x="3664" y="2944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0" name="Oval 14"/>
              <p:cNvSpPr>
                <a:spLocks noChangeArrowheads="1"/>
              </p:cNvSpPr>
              <p:nvPr/>
            </p:nvSpPr>
            <p:spPr bwMode="auto">
              <a:xfrm>
                <a:off x="3664" y="3184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1" name="Oval 15"/>
              <p:cNvSpPr>
                <a:spLocks noChangeArrowheads="1"/>
              </p:cNvSpPr>
              <p:nvPr/>
            </p:nvSpPr>
            <p:spPr bwMode="auto">
              <a:xfrm>
                <a:off x="3664" y="3440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2" name="Oval 16"/>
              <p:cNvSpPr>
                <a:spLocks noChangeArrowheads="1"/>
              </p:cNvSpPr>
              <p:nvPr/>
            </p:nvSpPr>
            <p:spPr bwMode="auto">
              <a:xfrm>
                <a:off x="3664" y="3680"/>
                <a:ext cx="272" cy="232"/>
              </a:xfrm>
              <a:prstGeom prst="ellips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1988" y="2592"/>
              <a:ext cx="1812" cy="1152"/>
              <a:chOff x="1836" y="2592"/>
              <a:chExt cx="1812" cy="1152"/>
            </a:xfrm>
          </p:grpSpPr>
          <p:sp>
            <p:nvSpPr>
              <p:cNvPr id="111634" name="Line 18"/>
              <p:cNvSpPr>
                <a:spLocks noChangeShapeType="1"/>
              </p:cNvSpPr>
              <p:nvPr/>
            </p:nvSpPr>
            <p:spPr bwMode="auto">
              <a:xfrm flipV="1">
                <a:off x="1848" y="2832"/>
                <a:ext cx="1800" cy="6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5" name="Line 19"/>
              <p:cNvSpPr>
                <a:spLocks noChangeShapeType="1"/>
              </p:cNvSpPr>
              <p:nvPr/>
            </p:nvSpPr>
            <p:spPr bwMode="auto">
              <a:xfrm>
                <a:off x="1852" y="2912"/>
                <a:ext cx="1796" cy="1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6" name="Line 20"/>
              <p:cNvSpPr>
                <a:spLocks noChangeShapeType="1"/>
              </p:cNvSpPr>
              <p:nvPr/>
            </p:nvSpPr>
            <p:spPr bwMode="auto">
              <a:xfrm>
                <a:off x="1844" y="2928"/>
                <a:ext cx="1804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7" name="Line 21"/>
              <p:cNvSpPr>
                <a:spLocks noChangeShapeType="1"/>
              </p:cNvSpPr>
              <p:nvPr/>
            </p:nvSpPr>
            <p:spPr bwMode="auto">
              <a:xfrm>
                <a:off x="1836" y="2940"/>
                <a:ext cx="1812" cy="56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8" name="Line 22"/>
              <p:cNvSpPr>
                <a:spLocks noChangeShapeType="1"/>
              </p:cNvSpPr>
              <p:nvPr/>
            </p:nvSpPr>
            <p:spPr bwMode="auto">
              <a:xfrm>
                <a:off x="1840" y="2968"/>
                <a:ext cx="1808" cy="77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639" name="Line 23"/>
              <p:cNvSpPr>
                <a:spLocks noChangeShapeType="1"/>
              </p:cNvSpPr>
              <p:nvPr/>
            </p:nvSpPr>
            <p:spPr bwMode="auto">
              <a:xfrm flipV="1">
                <a:off x="1856" y="2592"/>
                <a:ext cx="1792" cy="27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990600" y="685800"/>
            <a:ext cx="71628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609600" y="3124200"/>
            <a:ext cx="8382000" cy="1463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2522538" y="220663"/>
            <a:ext cx="4075112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000" b="1">
                <a:solidFill>
                  <a:srgbClr val="008000"/>
                </a:solidFill>
                <a:latin typeface="Arial" pitchFamily="34" charset="0"/>
              </a:rPr>
              <a:t>Class Midpoints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3314700" y="2508250"/>
            <a:ext cx="2166938" cy="4125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495300" y="874713"/>
            <a:ext cx="8459788" cy="674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b="1" dirty="0">
                <a:latin typeface="Arial" pitchFamily="34" charset="0"/>
              </a:rPr>
              <a:t>can be found by adding the lower class limit to </a:t>
            </a:r>
            <a:r>
              <a:rPr lang="en-US" b="1" dirty="0" smtClean="0">
                <a:latin typeface="Arial" pitchFamily="34" charset="0"/>
              </a:rPr>
              <a:t>the </a:t>
            </a:r>
            <a:r>
              <a:rPr lang="en-US" b="1" dirty="0">
                <a:latin typeface="Arial" pitchFamily="34" charset="0"/>
              </a:rPr>
              <a:t>upper class limit and                                                            dividing the sum by two</a:t>
            </a:r>
          </a:p>
        </p:txBody>
      </p:sp>
      <p:pic>
        <p:nvPicPr>
          <p:cNvPr id="113671" name="Picture 7" descr="T02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3850" y="1517650"/>
            <a:ext cx="3373438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35000" y="3702050"/>
            <a:ext cx="4760913" cy="2378075"/>
            <a:chOff x="400" y="2440"/>
            <a:chExt cx="2999" cy="1498"/>
          </a:xfrm>
        </p:grpSpPr>
        <p:sp>
          <p:nvSpPr>
            <p:cNvPr id="113673" name="Rectangle 9"/>
            <p:cNvSpPr>
              <a:spLocks noChangeArrowheads="1"/>
            </p:cNvSpPr>
            <p:nvPr/>
          </p:nvSpPr>
          <p:spPr bwMode="auto">
            <a:xfrm>
              <a:off x="400" y="2772"/>
              <a:ext cx="1173" cy="5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>
                  <a:latin typeface="Arial" pitchFamily="34" charset="0"/>
                </a:rPr>
                <a:t>Class</a:t>
              </a:r>
            </a:p>
            <a:p>
              <a:pPr algn="ctr">
                <a:lnSpc>
                  <a:spcPct val="90000"/>
                </a:lnSpc>
              </a:pPr>
              <a:r>
                <a:rPr lang="en-US" sz="2800" b="1">
                  <a:latin typeface="Arial" pitchFamily="34" charset="0"/>
                </a:rPr>
                <a:t>Midpoints</a:t>
              </a: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678" y="2440"/>
              <a:ext cx="1721" cy="1498"/>
              <a:chOff x="1678" y="2440"/>
              <a:chExt cx="1721" cy="1498"/>
            </a:xfrm>
          </p:grpSpPr>
          <p:grpSp>
            <p:nvGrpSpPr>
              <p:cNvPr id="4" name="Group 11"/>
              <p:cNvGrpSpPr>
                <a:grpSpLocks/>
              </p:cNvGrpSpPr>
              <p:nvPr/>
            </p:nvGrpSpPr>
            <p:grpSpPr bwMode="auto">
              <a:xfrm>
                <a:off x="1678" y="2618"/>
                <a:ext cx="1250" cy="1174"/>
                <a:chOff x="1678" y="2618"/>
                <a:chExt cx="1356" cy="1174"/>
              </a:xfrm>
            </p:grpSpPr>
            <p:sp>
              <p:nvSpPr>
                <p:cNvPr id="113676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1690" y="2618"/>
                  <a:ext cx="1344" cy="57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367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694" y="2866"/>
                  <a:ext cx="1324" cy="33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3678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1678" y="3080"/>
                  <a:ext cx="1330" cy="1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3679" name="Line 15"/>
                <p:cNvSpPr>
                  <a:spLocks noChangeShapeType="1"/>
                </p:cNvSpPr>
                <p:nvPr/>
              </p:nvSpPr>
              <p:spPr bwMode="auto">
                <a:xfrm>
                  <a:off x="1694" y="3206"/>
                  <a:ext cx="1282" cy="10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3680" name="Line 16"/>
                <p:cNvSpPr>
                  <a:spLocks noChangeShapeType="1"/>
                </p:cNvSpPr>
                <p:nvPr/>
              </p:nvSpPr>
              <p:spPr bwMode="auto">
                <a:xfrm>
                  <a:off x="1694" y="3206"/>
                  <a:ext cx="1282" cy="34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3681" name="Line 17"/>
                <p:cNvSpPr>
                  <a:spLocks noChangeShapeType="1"/>
                </p:cNvSpPr>
                <p:nvPr/>
              </p:nvSpPr>
              <p:spPr bwMode="auto">
                <a:xfrm>
                  <a:off x="1710" y="3214"/>
                  <a:ext cx="1314" cy="578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13682" name="Text Box 18"/>
              <p:cNvSpPr txBox="1">
                <a:spLocks noChangeArrowheads="1"/>
              </p:cNvSpPr>
              <p:nvPr/>
            </p:nvSpPr>
            <p:spPr bwMode="auto">
              <a:xfrm>
                <a:off x="2972" y="2440"/>
                <a:ext cx="427" cy="149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2000" b="1">
                    <a:solidFill>
                      <a:schemeClr val="hlink"/>
                    </a:solidFill>
                    <a:latin typeface="Arial" pitchFamily="34" charset="0"/>
                  </a:rPr>
                  <a:t>25.5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en-US" sz="2000" b="1">
                    <a:solidFill>
                      <a:schemeClr val="hlink"/>
                    </a:solidFill>
                    <a:latin typeface="Arial" pitchFamily="34" charset="0"/>
                  </a:rPr>
                  <a:t>35.5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en-US" sz="2000" b="1">
                    <a:solidFill>
                      <a:schemeClr val="hlink"/>
                    </a:solidFill>
                    <a:latin typeface="Arial" pitchFamily="34" charset="0"/>
                  </a:rPr>
                  <a:t>45.5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en-US" sz="2000" b="1">
                    <a:solidFill>
                      <a:schemeClr val="hlink"/>
                    </a:solidFill>
                    <a:latin typeface="Arial" pitchFamily="34" charset="0"/>
                  </a:rPr>
                  <a:t>55.5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en-US" sz="2000" b="1">
                    <a:solidFill>
                      <a:schemeClr val="hlink"/>
                    </a:solidFill>
                    <a:latin typeface="Arial" pitchFamily="34" charset="0"/>
                  </a:rPr>
                  <a:t>65.5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en-US" sz="2000" b="1">
                    <a:solidFill>
                      <a:schemeClr val="hlink"/>
                    </a:solidFill>
                    <a:latin typeface="Arial" pitchFamily="34" charset="0"/>
                  </a:rPr>
                  <a:t>75.5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3017838" y="233363"/>
            <a:ext cx="3087687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000" b="1">
                <a:solidFill>
                  <a:srgbClr val="008000"/>
                </a:solidFill>
                <a:latin typeface="Arial" pitchFamily="34" charset="0"/>
              </a:rPr>
              <a:t>Class Width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0" y="876300"/>
            <a:ext cx="8210550" cy="1047750"/>
          </a:xfrm>
          <a:noFill/>
          <a:ln/>
        </p:spPr>
        <p:txBody>
          <a:bodyPr lIns="90488" tIns="44450" rIns="90488" bIns="44450">
            <a:normAutofit/>
          </a:bodyPr>
          <a:lstStyle/>
          <a:p>
            <a:pPr marL="0" indent="0">
              <a:lnSpc>
                <a:spcPct val="105000"/>
              </a:lnSpc>
              <a:spcBef>
                <a:spcPct val="50000"/>
              </a:spcBef>
              <a:spcAft>
                <a:spcPct val="50000"/>
              </a:spcAft>
              <a:buSzPct val="150000"/>
              <a:buFont typeface="Arial" pitchFamily="34" charset="0"/>
              <a:buNone/>
            </a:pPr>
            <a:r>
              <a:rPr lang="en-US" sz="2000" dirty="0"/>
              <a:t>is the difference between two consecutive lower class limits or two consecutive </a:t>
            </a:r>
            <a:r>
              <a:rPr lang="en-US" sz="2000" dirty="0" smtClean="0"/>
              <a:t>lower </a:t>
            </a:r>
            <a:r>
              <a:rPr lang="en-US" sz="2000" dirty="0"/>
              <a:t>class boundaries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6202363" y="2468563"/>
            <a:ext cx="2362200" cy="1077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  <a:latin typeface="Arial" pitchFamily="34" charset="0"/>
              </a:rPr>
              <a:t>Editor:  Substitute Table 2-2</a:t>
            </a:r>
          </a:p>
        </p:txBody>
      </p:sp>
      <p:pic>
        <p:nvPicPr>
          <p:cNvPr id="115717" name="Picture 5" descr="T02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3850" y="1511300"/>
            <a:ext cx="3373438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79500" y="3708400"/>
            <a:ext cx="4273550" cy="2378075"/>
            <a:chOff x="680" y="2448"/>
            <a:chExt cx="2692" cy="1498"/>
          </a:xfrm>
        </p:grpSpPr>
        <p:sp>
          <p:nvSpPr>
            <p:cNvPr id="115719" name="Rectangle 7"/>
            <p:cNvSpPr>
              <a:spLocks noChangeArrowheads="1"/>
            </p:cNvSpPr>
            <p:nvPr/>
          </p:nvSpPr>
          <p:spPr bwMode="auto">
            <a:xfrm>
              <a:off x="680" y="2738"/>
              <a:ext cx="867" cy="6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b="1">
                  <a:latin typeface="Arial" pitchFamily="34" charset="0"/>
                </a:rPr>
                <a:t>Class </a:t>
              </a:r>
            </a:p>
            <a:p>
              <a:pPr>
                <a:lnSpc>
                  <a:spcPct val="90000"/>
                </a:lnSpc>
              </a:pPr>
              <a:r>
                <a:rPr lang="en-US" sz="3200" b="1">
                  <a:latin typeface="Arial" pitchFamily="34" charset="0"/>
                </a:rPr>
                <a:t>Width</a:t>
              </a:r>
            </a:p>
          </p:txBody>
        </p:sp>
        <p:sp>
          <p:nvSpPr>
            <p:cNvPr id="115720" name="Text Box 8"/>
            <p:cNvSpPr txBox="1">
              <a:spLocks noChangeArrowheads="1"/>
            </p:cNvSpPr>
            <p:nvPr/>
          </p:nvSpPr>
          <p:spPr bwMode="auto">
            <a:xfrm>
              <a:off x="3078" y="2448"/>
              <a:ext cx="294" cy="14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2000" b="1">
                  <a:solidFill>
                    <a:schemeClr val="hlink"/>
                  </a:solidFill>
                  <a:latin typeface="Arial" pitchFamily="34" charset="0"/>
                </a:rPr>
                <a:t>10</a:t>
              </a:r>
            </a:p>
            <a:p>
              <a:pPr algn="ctr">
                <a:lnSpc>
                  <a:spcPct val="125000"/>
                </a:lnSpc>
              </a:pPr>
              <a:r>
                <a:rPr lang="en-US" sz="2000" b="1">
                  <a:solidFill>
                    <a:schemeClr val="hlink"/>
                  </a:solidFill>
                  <a:latin typeface="Arial" pitchFamily="34" charset="0"/>
                </a:rPr>
                <a:t>10</a:t>
              </a:r>
            </a:p>
            <a:p>
              <a:pPr algn="ctr">
                <a:lnSpc>
                  <a:spcPct val="125000"/>
                </a:lnSpc>
              </a:pPr>
              <a:r>
                <a:rPr lang="en-US" sz="2000" b="1">
                  <a:solidFill>
                    <a:schemeClr val="hlink"/>
                  </a:solidFill>
                  <a:latin typeface="Arial" pitchFamily="34" charset="0"/>
                </a:rPr>
                <a:t>10</a:t>
              </a:r>
            </a:p>
            <a:p>
              <a:pPr algn="ctr">
                <a:lnSpc>
                  <a:spcPct val="125000"/>
                </a:lnSpc>
              </a:pPr>
              <a:r>
                <a:rPr lang="en-US" sz="2000" b="1">
                  <a:solidFill>
                    <a:schemeClr val="hlink"/>
                  </a:solidFill>
                  <a:latin typeface="Arial" pitchFamily="34" charset="0"/>
                </a:rPr>
                <a:t>10</a:t>
              </a:r>
            </a:p>
            <a:p>
              <a:pPr algn="ctr">
                <a:lnSpc>
                  <a:spcPct val="125000"/>
                </a:lnSpc>
              </a:pPr>
              <a:r>
                <a:rPr lang="en-US" sz="2000" b="1">
                  <a:solidFill>
                    <a:schemeClr val="hlink"/>
                  </a:solidFill>
                  <a:latin typeface="Arial" pitchFamily="34" charset="0"/>
                </a:rPr>
                <a:t>10</a:t>
              </a:r>
            </a:p>
            <a:p>
              <a:pPr algn="ctr">
                <a:lnSpc>
                  <a:spcPct val="125000"/>
                </a:lnSpc>
              </a:pPr>
              <a:r>
                <a:rPr lang="en-US" sz="2000" b="1">
                  <a:solidFill>
                    <a:schemeClr val="hlink"/>
                  </a:solidFill>
                  <a:latin typeface="Arial" pitchFamily="34" charset="0"/>
                </a:rPr>
                <a:t>10</a:t>
              </a: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570" y="2632"/>
              <a:ext cx="1462" cy="1120"/>
              <a:chOff x="1570" y="2632"/>
              <a:chExt cx="1462" cy="1120"/>
            </a:xfrm>
          </p:grpSpPr>
          <p:sp>
            <p:nvSpPr>
              <p:cNvPr id="115722" name="Line 10"/>
              <p:cNvSpPr>
                <a:spLocks noChangeShapeType="1"/>
              </p:cNvSpPr>
              <p:nvPr/>
            </p:nvSpPr>
            <p:spPr bwMode="auto">
              <a:xfrm flipV="1">
                <a:off x="1570" y="2632"/>
                <a:ext cx="1453" cy="41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23" name="Line 11"/>
              <p:cNvSpPr>
                <a:spLocks noChangeShapeType="1"/>
              </p:cNvSpPr>
              <p:nvPr/>
            </p:nvSpPr>
            <p:spPr bwMode="auto">
              <a:xfrm flipV="1">
                <a:off x="1586" y="2880"/>
                <a:ext cx="1434" cy="16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24" name="Line 12"/>
              <p:cNvSpPr>
                <a:spLocks noChangeShapeType="1"/>
              </p:cNvSpPr>
              <p:nvPr/>
            </p:nvSpPr>
            <p:spPr bwMode="auto">
              <a:xfrm>
                <a:off x="1586" y="3048"/>
                <a:ext cx="1434" cy="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25" name="Line 13"/>
              <p:cNvSpPr>
                <a:spLocks noChangeShapeType="1"/>
              </p:cNvSpPr>
              <p:nvPr/>
            </p:nvSpPr>
            <p:spPr bwMode="auto">
              <a:xfrm>
                <a:off x="1603" y="3048"/>
                <a:ext cx="1417" cy="26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26" name="Line 14"/>
              <p:cNvSpPr>
                <a:spLocks noChangeShapeType="1"/>
              </p:cNvSpPr>
              <p:nvPr/>
            </p:nvSpPr>
            <p:spPr bwMode="auto">
              <a:xfrm>
                <a:off x="1586" y="3048"/>
                <a:ext cx="1446" cy="70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27" name="Line 15"/>
              <p:cNvSpPr>
                <a:spLocks noChangeShapeType="1"/>
              </p:cNvSpPr>
              <p:nvPr/>
            </p:nvSpPr>
            <p:spPr bwMode="auto">
              <a:xfrm>
                <a:off x="1654" y="3072"/>
                <a:ext cx="1378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990600" y="1981200"/>
            <a:ext cx="71628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300038" y="266700"/>
            <a:ext cx="8613775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008000"/>
                </a:solidFill>
                <a:latin typeface="Arial" pitchFamily="34" charset="0"/>
              </a:rPr>
              <a:t>Constructing A Frequency Distribution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1195388"/>
            <a:ext cx="8559800" cy="3276600"/>
          </a:xfrm>
          <a:noFill/>
          <a:ln/>
        </p:spPr>
        <p:txBody>
          <a:bodyPr lIns="90488" tIns="44450" rIns="90488" bIns="44450"/>
          <a:lstStyle/>
          <a:p>
            <a:pPr>
              <a:lnSpc>
                <a:spcPct val="110000"/>
              </a:lnSpc>
              <a:spcBef>
                <a:spcPct val="6000"/>
              </a:spcBef>
              <a:spcAft>
                <a:spcPct val="30000"/>
              </a:spcAft>
              <a:buFont typeface="Arial" pitchFamily="34" charset="0"/>
              <a:buNone/>
            </a:pPr>
            <a:r>
              <a:rPr lang="en-US" sz="2800"/>
              <a:t>	1.  Decide on the number of classes </a:t>
            </a:r>
          </a:p>
          <a:p>
            <a:pPr>
              <a:lnSpc>
                <a:spcPct val="110000"/>
              </a:lnSpc>
              <a:spcBef>
                <a:spcPct val="6000"/>
              </a:spcBef>
              <a:spcAft>
                <a:spcPct val="30000"/>
              </a:spcAft>
              <a:buFont typeface="Arial" pitchFamily="34" charset="0"/>
              <a:buNone/>
            </a:pPr>
            <a:r>
              <a:rPr lang="en-US" sz="2800"/>
              <a:t>(should be between 5 and 20).</a:t>
            </a:r>
          </a:p>
          <a:p>
            <a:pPr>
              <a:lnSpc>
                <a:spcPct val="110000"/>
              </a:lnSpc>
              <a:spcBef>
                <a:spcPct val="50000"/>
              </a:spcBef>
              <a:spcAft>
                <a:spcPct val="50000"/>
              </a:spcAft>
              <a:buFont typeface="Arial" pitchFamily="34" charset="0"/>
              <a:buNone/>
            </a:pPr>
            <a:r>
              <a:rPr lang="en-US" sz="2800"/>
              <a:t>	2.  Calculate (round up).</a:t>
            </a:r>
          </a:p>
          <a:p>
            <a:pPr>
              <a:lnSpc>
                <a:spcPct val="110000"/>
              </a:lnSpc>
              <a:spcAft>
                <a:spcPct val="30000"/>
              </a:spcAft>
              <a:buFont typeface="Arial" pitchFamily="34" charset="0"/>
              <a:buNone/>
            </a:pPr>
            <a:endParaRPr lang="en-US" sz="280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3657600"/>
            <a:ext cx="8101013" cy="874713"/>
            <a:chOff x="378" y="1264"/>
            <a:chExt cx="5103" cy="551"/>
          </a:xfrm>
        </p:grpSpPr>
        <p:sp>
          <p:nvSpPr>
            <p:cNvPr id="117766" name="Rectangle 6"/>
            <p:cNvSpPr>
              <a:spLocks noChangeArrowheads="1"/>
            </p:cNvSpPr>
            <p:nvPr/>
          </p:nvSpPr>
          <p:spPr bwMode="auto">
            <a:xfrm>
              <a:off x="378" y="1348"/>
              <a:ext cx="1395" cy="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>
                  <a:solidFill>
                    <a:schemeClr val="hlink"/>
                  </a:solidFill>
                  <a:latin typeface="Arial" pitchFamily="34" charset="0"/>
                </a:rPr>
                <a:t>class width  </a:t>
              </a:r>
              <a:r>
                <a:rPr lang="en-US" sz="3200" b="1">
                  <a:solidFill>
                    <a:schemeClr val="hlink"/>
                  </a:solidFill>
                  <a:latin typeface="Arial" pitchFamily="34" charset="0"/>
                  <a:sym typeface="Symbol" pitchFamily="18" charset="2"/>
                </a:rPr>
                <a:t></a:t>
              </a:r>
              <a:endParaRPr lang="en-US" b="1">
                <a:solidFill>
                  <a:schemeClr val="hlink"/>
                </a:solidFill>
                <a:latin typeface="Arial" pitchFamily="34" charset="0"/>
              </a:endParaRPr>
            </a:p>
          </p:txBody>
        </p:sp>
        <p:sp>
          <p:nvSpPr>
            <p:cNvPr id="117767" name="Rectangle 7"/>
            <p:cNvSpPr>
              <a:spLocks noChangeArrowheads="1"/>
            </p:cNvSpPr>
            <p:nvPr/>
          </p:nvSpPr>
          <p:spPr bwMode="auto">
            <a:xfrm>
              <a:off x="1805" y="1264"/>
              <a:ext cx="3676" cy="2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>
                  <a:solidFill>
                    <a:schemeClr val="hlink"/>
                  </a:solidFill>
                  <a:latin typeface="Arial" pitchFamily="34" charset="0"/>
                </a:rPr>
                <a:t>(maximum value) – (minimum value)</a:t>
              </a:r>
            </a:p>
          </p:txBody>
        </p:sp>
        <p:sp>
          <p:nvSpPr>
            <p:cNvPr id="117768" name="Rectangle 8"/>
            <p:cNvSpPr>
              <a:spLocks noChangeArrowheads="1"/>
            </p:cNvSpPr>
            <p:nvPr/>
          </p:nvSpPr>
          <p:spPr bwMode="auto">
            <a:xfrm>
              <a:off x="2808" y="1552"/>
              <a:ext cx="1800" cy="2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>
                  <a:solidFill>
                    <a:schemeClr val="hlink"/>
                  </a:solidFill>
                  <a:latin typeface="Arial" pitchFamily="34" charset="0"/>
                </a:rPr>
                <a:t>number of classes</a:t>
              </a:r>
            </a:p>
          </p:txBody>
        </p:sp>
        <p:sp>
          <p:nvSpPr>
            <p:cNvPr id="117769" name="Line 9"/>
            <p:cNvSpPr>
              <a:spLocks noChangeShapeType="1"/>
            </p:cNvSpPr>
            <p:nvPr/>
          </p:nvSpPr>
          <p:spPr bwMode="auto">
            <a:xfrm>
              <a:off x="2010" y="1558"/>
              <a:ext cx="33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Histogram of Mother’s Ages of Seniors</a:t>
            </a:r>
            <a:br>
              <a:rPr lang="en-US" sz="4000" dirty="0" smtClean="0"/>
            </a:br>
            <a:r>
              <a:rPr lang="en-US" sz="4000" dirty="0" smtClean="0"/>
              <a:t>30, 38, 39, 40, 41, 42, 42, 43, 44, 44, </a:t>
            </a:r>
            <a:br>
              <a:rPr lang="en-US" sz="4000" dirty="0" smtClean="0"/>
            </a:br>
            <a:r>
              <a:rPr lang="en-US" sz="4000" dirty="0" smtClean="0"/>
              <a:t>44, 45, 46, 46, 46, 46, 47, 49, 51, 54 </a:t>
            </a:r>
            <a:endParaRPr lang="en-US" sz="40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8534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dirty="0"/>
              <a:t>	</a:t>
            </a:r>
            <a:r>
              <a:rPr lang="en-US" sz="2000" b="1" dirty="0"/>
              <a:t>CLASS         TALLY      </a:t>
            </a:r>
            <a:r>
              <a:rPr lang="en-US" sz="2000" b="1" dirty="0" smtClean="0"/>
              <a:t>	Frequency     Midpoint</a:t>
            </a:r>
            <a:r>
              <a:rPr lang="en-US" sz="2000" b="1" dirty="0"/>
              <a:t>	</a:t>
            </a:r>
            <a:r>
              <a:rPr lang="en-US" sz="2000" b="1" dirty="0" smtClean="0"/>
              <a:t>Relative Frequency</a:t>
            </a:r>
            <a:endParaRPr lang="en-US" sz="2000" b="1" dirty="0"/>
          </a:p>
          <a:p>
            <a:pPr>
              <a:buFontTx/>
              <a:buNone/>
            </a:pPr>
            <a:r>
              <a:rPr lang="en-US" sz="2800" dirty="0"/>
              <a:t>[</a:t>
            </a:r>
            <a:r>
              <a:rPr lang="en-US" sz="2800" dirty="0" smtClean="0"/>
              <a:t>30,34]  </a:t>
            </a:r>
            <a:r>
              <a:rPr lang="en-US" sz="2800" dirty="0"/>
              <a:t>	 /               </a:t>
            </a:r>
            <a:r>
              <a:rPr lang="en-US" sz="2800" dirty="0" smtClean="0"/>
              <a:t> 1</a:t>
            </a:r>
            <a:r>
              <a:rPr lang="en-US" sz="2800" dirty="0"/>
              <a:t>	</a:t>
            </a:r>
            <a:r>
              <a:rPr lang="en-US" sz="2800" dirty="0" smtClean="0"/>
              <a:t>        32           </a:t>
            </a:r>
            <a:r>
              <a:rPr lang="en-US" sz="2800" dirty="0"/>
              <a:t>1/20 = 0.05      5%</a:t>
            </a:r>
          </a:p>
          <a:p>
            <a:pPr>
              <a:buFontTx/>
              <a:buNone/>
            </a:pPr>
            <a:r>
              <a:rPr lang="en-US" sz="2800" dirty="0"/>
              <a:t>[</a:t>
            </a:r>
            <a:r>
              <a:rPr lang="en-US" sz="2800" dirty="0" smtClean="0"/>
              <a:t>35,39]  </a:t>
            </a:r>
            <a:r>
              <a:rPr lang="en-US" sz="2800" dirty="0"/>
              <a:t>	 //              </a:t>
            </a:r>
            <a:r>
              <a:rPr lang="en-US" sz="2800" dirty="0" smtClean="0"/>
              <a:t>2</a:t>
            </a:r>
            <a:r>
              <a:rPr lang="en-US" sz="2800" dirty="0"/>
              <a:t>	</a:t>
            </a:r>
            <a:r>
              <a:rPr lang="en-US" sz="2800" dirty="0" smtClean="0"/>
              <a:t>        37           </a:t>
            </a:r>
            <a:r>
              <a:rPr lang="en-US" sz="2800" dirty="0"/>
              <a:t>2/20 = 0.10     10%</a:t>
            </a:r>
          </a:p>
          <a:p>
            <a:pPr>
              <a:buFontTx/>
              <a:buNone/>
            </a:pPr>
            <a:r>
              <a:rPr lang="en-US" sz="2800" dirty="0"/>
              <a:t>[</a:t>
            </a:r>
            <a:r>
              <a:rPr lang="en-US" sz="2800" dirty="0" smtClean="0"/>
              <a:t>40,44]     </a:t>
            </a:r>
            <a:r>
              <a:rPr lang="en-US" sz="2800" dirty="0"/>
              <a:t>////////        </a:t>
            </a:r>
            <a:r>
              <a:rPr lang="en-US" sz="2800" dirty="0" smtClean="0"/>
              <a:t>  8          42           8/20 </a:t>
            </a:r>
            <a:r>
              <a:rPr lang="en-US" sz="2800" dirty="0"/>
              <a:t>= 0.40     40%</a:t>
            </a:r>
          </a:p>
          <a:p>
            <a:pPr>
              <a:buFontTx/>
              <a:buNone/>
            </a:pPr>
            <a:r>
              <a:rPr lang="en-US" sz="2800" dirty="0"/>
              <a:t>[</a:t>
            </a:r>
            <a:r>
              <a:rPr lang="en-US" sz="2800" dirty="0" smtClean="0"/>
              <a:t>45,49]      </a:t>
            </a:r>
            <a:r>
              <a:rPr lang="en-US" sz="2800" dirty="0"/>
              <a:t>///////           </a:t>
            </a:r>
            <a:r>
              <a:rPr lang="en-US" sz="2800" dirty="0" smtClean="0"/>
              <a:t>7</a:t>
            </a:r>
            <a:r>
              <a:rPr lang="en-US" sz="2800" dirty="0"/>
              <a:t>	</a:t>
            </a:r>
            <a:r>
              <a:rPr lang="en-US" sz="2800" dirty="0" smtClean="0"/>
              <a:t>        47           </a:t>
            </a:r>
            <a:r>
              <a:rPr lang="en-US" sz="2800" dirty="0"/>
              <a:t>7/20 = 0.35     35%</a:t>
            </a:r>
          </a:p>
          <a:p>
            <a:pPr>
              <a:buFontTx/>
              <a:buNone/>
            </a:pPr>
            <a:r>
              <a:rPr lang="en-US" sz="2800" dirty="0"/>
              <a:t>[</a:t>
            </a:r>
            <a:r>
              <a:rPr lang="en-US" sz="2800" dirty="0" smtClean="0"/>
              <a:t>50,54]       </a:t>
            </a:r>
            <a:r>
              <a:rPr lang="en-US" sz="2800" dirty="0"/>
              <a:t>//                 </a:t>
            </a:r>
            <a:r>
              <a:rPr lang="en-US" sz="2800" dirty="0" smtClean="0"/>
              <a:t>  2</a:t>
            </a:r>
            <a:r>
              <a:rPr lang="en-US" sz="2800" dirty="0"/>
              <a:t>	</a:t>
            </a:r>
            <a:r>
              <a:rPr lang="en-US" sz="2800" dirty="0" smtClean="0"/>
              <a:t>        52           </a:t>
            </a:r>
            <a:r>
              <a:rPr lang="en-US" sz="2800" dirty="0"/>
              <a:t>2/20 = 0.10     10%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324</Words>
  <Application>Microsoft Office PowerPoint</Application>
  <PresentationFormat>On-screen Show (4:3)</PresentationFormat>
  <Paragraphs>55</Paragraphs>
  <Slides>10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Histogram</vt:lpstr>
      <vt:lpstr>EXAMPLE</vt:lpstr>
      <vt:lpstr>HISTOGRAM FOR WATER USAGE  (1,000 GALLONS) </vt:lpstr>
      <vt:lpstr>Lower Class Limits</vt:lpstr>
      <vt:lpstr>Upper Class Limits</vt:lpstr>
      <vt:lpstr>PowerPoint Presentation</vt:lpstr>
      <vt:lpstr>PowerPoint Presentation</vt:lpstr>
      <vt:lpstr>PowerPoint Presentation</vt:lpstr>
      <vt:lpstr>Histogram of Mother’s Ages of Seniors 30, 38, 39, 40, 41, 42, 42, 43, 44, 44,  44, 45, 46, 46, 46, 46, 47, 49, 51, 54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Histogram</dc:title>
  <dc:creator>fcboe</dc:creator>
  <cp:lastModifiedBy>FCBOE</cp:lastModifiedBy>
  <cp:revision>3</cp:revision>
  <dcterms:created xsi:type="dcterms:W3CDTF">2012-11-27T15:57:53Z</dcterms:created>
  <dcterms:modified xsi:type="dcterms:W3CDTF">2012-11-28T12:04:05Z</dcterms:modified>
</cp:coreProperties>
</file>