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59" r:id="rId15"/>
    <p:sldId id="27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2C08-07AE-4C89-843B-79E9AFE071AD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4D41-64E6-49A9-9A02-994DC9620F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2C08-07AE-4C89-843B-79E9AFE071AD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4D41-64E6-49A9-9A02-994DC9620F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2C08-07AE-4C89-843B-79E9AFE071AD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4D41-64E6-49A9-9A02-994DC9620F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2C08-07AE-4C89-843B-79E9AFE071AD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4D41-64E6-49A9-9A02-994DC9620F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2C08-07AE-4C89-843B-79E9AFE071AD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4D41-64E6-49A9-9A02-994DC9620F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2C08-07AE-4C89-843B-79E9AFE071AD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4D41-64E6-49A9-9A02-994DC9620F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2C08-07AE-4C89-843B-79E9AFE071AD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4D41-64E6-49A9-9A02-994DC9620F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2C08-07AE-4C89-843B-79E9AFE071AD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4D41-64E6-49A9-9A02-994DC9620F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2C08-07AE-4C89-843B-79E9AFE071AD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4D41-64E6-49A9-9A02-994DC9620F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2C08-07AE-4C89-843B-79E9AFE071AD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4D41-64E6-49A9-9A02-994DC9620F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52C08-07AE-4C89-843B-79E9AFE071AD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4D41-64E6-49A9-9A02-994DC9620F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52C08-07AE-4C89-843B-79E9AFE071AD}" type="datetimeFigureOut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94D41-64E6-49A9-9A02-994DC9620F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Exponential Growth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fast does it grow?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Explicit formula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ChangeAspect="1"/>
          </p:cNvGraphicFramePr>
          <p:nvPr>
            <p:ph idx="1"/>
          </p:nvPr>
        </p:nvGraphicFramePr>
        <p:xfrm>
          <a:off x="2133600" y="1524000"/>
          <a:ext cx="4849813" cy="1439862"/>
        </p:xfrm>
        <a:graphic>
          <a:graphicData uri="http://schemas.openxmlformats.org/presentationml/2006/ole">
            <p:oleObj spid="_x0000_s2050" name="Equation" r:id="rId3" imgW="812520" imgH="24120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62200" y="3733800"/>
            <a:ext cx="4876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What does g</a:t>
            </a:r>
            <a:r>
              <a:rPr lang="en-US" sz="2000" dirty="0" smtClean="0"/>
              <a:t>1</a:t>
            </a:r>
            <a:r>
              <a:rPr lang="en-US" sz="3600" dirty="0" smtClean="0"/>
              <a:t> represent?</a:t>
            </a:r>
          </a:p>
          <a:p>
            <a:endParaRPr lang="en-US" sz="3600" dirty="0" smtClean="0"/>
          </a:p>
          <a:p>
            <a:r>
              <a:rPr lang="en-US" sz="3600" dirty="0" smtClean="0"/>
              <a:t>What does r represent?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the first 5 terms of the sequence with r = 3 and g</a:t>
            </a:r>
            <a:r>
              <a:rPr lang="en-US" sz="2000" dirty="0" smtClean="0"/>
              <a:t>1</a:t>
            </a:r>
            <a:r>
              <a:rPr lang="en-US" dirty="0" smtClean="0"/>
              <a:t> = 7.</a:t>
            </a:r>
          </a:p>
          <a:p>
            <a:endParaRPr lang="en-US" dirty="0" smtClean="0"/>
          </a:p>
          <a:p>
            <a:r>
              <a:rPr lang="en-US" dirty="0" smtClean="0"/>
              <a:t>Find the 10</a:t>
            </a:r>
            <a:r>
              <a:rPr lang="en-US" baseline="30000" dirty="0" smtClean="0"/>
              <a:t>th</a:t>
            </a:r>
            <a:r>
              <a:rPr lang="en-US" dirty="0" smtClean="0"/>
              <a:t> term of that sequence.</a:t>
            </a:r>
          </a:p>
          <a:p>
            <a:endParaRPr lang="en-US" dirty="0" smtClean="0"/>
          </a:p>
          <a:p>
            <a:r>
              <a:rPr lang="en-US" dirty="0" smtClean="0"/>
              <a:t>What does the r stand for?</a:t>
            </a:r>
          </a:p>
          <a:p>
            <a:pPr lvl="1"/>
            <a:r>
              <a:rPr lang="en-US" dirty="0" smtClean="0"/>
              <a:t>How can you find it if you only have terms ?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 represents the RATIO.</a:t>
            </a:r>
          </a:p>
          <a:p>
            <a:endParaRPr lang="en-US" dirty="0" smtClean="0"/>
          </a:p>
          <a:p>
            <a:r>
              <a:rPr lang="en-US" dirty="0" smtClean="0"/>
              <a:t>Pick any term and divide by the term immediately before it in the sequence.</a:t>
            </a:r>
          </a:p>
          <a:p>
            <a:endParaRPr lang="en-US" dirty="0" smtClean="0"/>
          </a:p>
          <a:p>
            <a:r>
              <a:rPr lang="en-US" dirty="0" smtClean="0"/>
              <a:t>4, 6, 9, 13.5 , . . .</a:t>
            </a:r>
          </a:p>
          <a:p>
            <a:pPr lvl="1"/>
            <a:r>
              <a:rPr lang="en-US" dirty="0" smtClean="0"/>
              <a:t>What is r?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343400" y="4114800"/>
          <a:ext cx="3328148" cy="1143000"/>
        </p:xfrm>
        <a:graphic>
          <a:graphicData uri="http://schemas.openxmlformats.org/presentationml/2006/ole">
            <p:oleObj spid="_x0000_s4098" name="Equation" r:id="rId3" imgW="125712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4, 6, 9, 13.5, . . .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Using the previous sequence,</a:t>
            </a:r>
          </a:p>
          <a:p>
            <a:pPr marL="514350" indent="-514350">
              <a:buAutoNum type="alphaLcPeriod"/>
            </a:pPr>
            <a:r>
              <a:rPr lang="en-US" dirty="0" smtClean="0"/>
              <a:t>write a recursive formula.</a:t>
            </a:r>
          </a:p>
          <a:p>
            <a:pPr marL="514350" indent="-514350">
              <a:buAutoNum type="alphaLcPeriod"/>
            </a:pPr>
            <a:endParaRPr lang="en-US" dirty="0" smtClean="0"/>
          </a:p>
          <a:p>
            <a:pPr marL="514350" indent="-514350">
              <a:buAutoNum type="alphaLcPeriod"/>
            </a:pPr>
            <a:endParaRPr lang="en-US" dirty="0" smtClean="0"/>
          </a:p>
          <a:p>
            <a:pPr marL="514350" indent="-514350">
              <a:buAutoNum type="alphaLcPeriod"/>
            </a:pPr>
            <a:r>
              <a:rPr lang="en-US" dirty="0" smtClean="0"/>
              <a:t>write an explicit formula.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a.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b. 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p:oleObj spid="_x0000_s3074" name="Equation" r:id="rId3" imgW="914400" imgH="215640" progId="Equation.3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791200" y="2362199"/>
          <a:ext cx="2590800" cy="1414749"/>
        </p:xfrm>
        <a:graphic>
          <a:graphicData uri="http://schemas.openxmlformats.org/presentationml/2006/ole">
            <p:oleObj spid="_x0000_s3075" name="Equation" r:id="rId4" imgW="1054080" imgH="482400" progId="Equation.3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5791200" y="4724400"/>
          <a:ext cx="3003884" cy="760984"/>
        </p:xfrm>
        <a:graphic>
          <a:graphicData uri="http://schemas.openxmlformats.org/presentationml/2006/ole">
            <p:oleObj spid="_x0000_s3076" name="Equation" r:id="rId5" imgW="95220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try: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600200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1.   1, 4, 16, 64, 256, . . . .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5800" y="2895600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2.    5, 6, 7.2, 8.64, . . .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/>
          <p:cNvGraphicFramePr>
            <a:graphicFrameLocks noChangeAspect="1"/>
          </p:cNvGraphicFramePr>
          <p:nvPr>
            <p:ph idx="1"/>
          </p:nvPr>
        </p:nvGraphicFramePr>
        <p:xfrm>
          <a:off x="1079500" y="1752600"/>
          <a:ext cx="2769219" cy="2362200"/>
        </p:xfrm>
        <a:graphic>
          <a:graphicData uri="http://schemas.openxmlformats.org/presentationml/2006/ole">
            <p:oleObj spid="_x0000_s5122" name="Equation" r:id="rId3" imgW="863280" imgH="73656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1752600"/>
            <a:ext cx="60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1.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343400" y="3962400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2.</a:t>
            </a:r>
            <a:endParaRPr lang="en-US" sz="3600" dirty="0"/>
          </a:p>
        </p:txBody>
      </p:sp>
      <p:graphicFrame>
        <p:nvGraphicFramePr>
          <p:cNvPr id="5125" name="Content Placeholder 4"/>
          <p:cNvGraphicFramePr>
            <a:graphicFrameLocks noChangeAspect="1"/>
          </p:cNvGraphicFramePr>
          <p:nvPr/>
        </p:nvGraphicFramePr>
        <p:xfrm>
          <a:off x="4953000" y="3962400"/>
          <a:ext cx="3095625" cy="2362200"/>
        </p:xfrm>
        <a:graphic>
          <a:graphicData uri="http://schemas.openxmlformats.org/presentationml/2006/ole">
            <p:oleObj spid="_x0000_s5125" name="Equation" r:id="rId4" imgW="965160" imgH="7365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If we begin with 5 items, and discover the next day we suddenly have 10, speculate as to what might happen on day 3.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x</a:t>
            </a:r>
            <a:r>
              <a:rPr lang="en-US" sz="1600" dirty="0" smtClean="0"/>
              <a:t>1</a:t>
            </a:r>
            <a:r>
              <a:rPr lang="en-US" dirty="0" smtClean="0"/>
              <a:t> = 5</a:t>
            </a:r>
          </a:p>
          <a:p>
            <a:pPr>
              <a:buNone/>
            </a:pPr>
            <a:r>
              <a:rPr lang="en-US" dirty="0" smtClean="0"/>
              <a:t>x</a:t>
            </a:r>
            <a:r>
              <a:rPr lang="en-US" sz="1600" dirty="0" smtClean="0"/>
              <a:t>2</a:t>
            </a:r>
            <a:r>
              <a:rPr lang="en-US" dirty="0" smtClean="0"/>
              <a:t> = 10</a:t>
            </a:r>
          </a:p>
          <a:p>
            <a:pPr>
              <a:buNone/>
            </a:pPr>
            <a:r>
              <a:rPr lang="en-US" dirty="0" smtClean="0"/>
              <a:t>x</a:t>
            </a:r>
            <a:r>
              <a:rPr lang="en-US" sz="1600" dirty="0" smtClean="0"/>
              <a:t>3</a:t>
            </a:r>
            <a:r>
              <a:rPr lang="en-US" dirty="0" smtClean="0"/>
              <a:t> = ???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x</a:t>
            </a:r>
            <a:r>
              <a:rPr lang="en-US" sz="1600" dirty="0" smtClean="0"/>
              <a:t>3</a:t>
            </a:r>
            <a:r>
              <a:rPr lang="en-US" dirty="0" smtClean="0"/>
              <a:t> = 15?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What if I said </a:t>
            </a:r>
          </a:p>
          <a:p>
            <a:pPr>
              <a:buNone/>
            </a:pPr>
            <a:r>
              <a:rPr lang="en-US" dirty="0" smtClean="0"/>
              <a:t>x</a:t>
            </a:r>
            <a:r>
              <a:rPr lang="en-US" sz="1600" dirty="0" smtClean="0"/>
              <a:t>3</a:t>
            </a:r>
            <a:r>
              <a:rPr lang="en-US" dirty="0" smtClean="0"/>
              <a:t> = 20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Can you make a prediction now about x</a:t>
            </a:r>
            <a:r>
              <a:rPr lang="en-US" sz="1600" dirty="0" smtClean="0"/>
              <a:t>4</a:t>
            </a:r>
            <a:r>
              <a:rPr lang="en-US" dirty="0" smtClean="0"/>
              <a:t> 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 table with the values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66800" y="1676400"/>
          <a:ext cx="15240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05200" y="1524000"/>
            <a:ext cx="4038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Since the range values increase by multiplying by 2 each time, can you write a formula based on the previous term?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038600" y="4267200"/>
            <a:ext cx="3429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y</a:t>
            </a:r>
            <a:r>
              <a:rPr lang="en-US" sz="2000" dirty="0" smtClean="0"/>
              <a:t>2</a:t>
            </a:r>
            <a:r>
              <a:rPr lang="en-US" sz="4400" dirty="0" smtClean="0"/>
              <a:t> = y</a:t>
            </a:r>
            <a:r>
              <a:rPr lang="en-US" sz="2000" dirty="0" smtClean="0"/>
              <a:t>1</a:t>
            </a:r>
            <a:r>
              <a:rPr lang="en-US" sz="4400" dirty="0" smtClean="0"/>
              <a:t> * 2</a:t>
            </a:r>
            <a:endParaRPr lang="en-US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Geometric Sequence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g</a:t>
            </a:r>
            <a:r>
              <a:rPr lang="en-US" sz="2000" dirty="0" smtClean="0"/>
              <a:t>1</a:t>
            </a:r>
            <a:r>
              <a:rPr lang="en-US" dirty="0" smtClean="0"/>
              <a:t> = 5</a:t>
            </a:r>
          </a:p>
          <a:p>
            <a:pPr>
              <a:buNone/>
            </a:pPr>
            <a:r>
              <a:rPr lang="en-US" dirty="0" err="1" smtClean="0"/>
              <a:t>g</a:t>
            </a:r>
            <a:r>
              <a:rPr lang="en-US" sz="2000" dirty="0" err="1" smtClean="0"/>
              <a:t>n</a:t>
            </a:r>
            <a:r>
              <a:rPr lang="en-US" sz="2000" dirty="0" smtClean="0"/>
              <a:t> </a:t>
            </a:r>
            <a:r>
              <a:rPr lang="en-US" dirty="0" smtClean="0"/>
              <a:t>= g</a:t>
            </a:r>
            <a:r>
              <a:rPr lang="en-US" sz="2000" dirty="0" smtClean="0"/>
              <a:t>n-1</a:t>
            </a:r>
            <a:r>
              <a:rPr lang="en-US" dirty="0" smtClean="0"/>
              <a:t> * 2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Because each term in this formula depends on the previous term, it is called . . . . . .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>
                <a:latin typeface="Lucida Handwriting" pitchFamily="66" charset="0"/>
              </a:rPr>
              <a:t>recursive</a:t>
            </a:r>
            <a:endParaRPr lang="en-US" dirty="0"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52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the 6</a:t>
            </a:r>
            <a:r>
              <a:rPr lang="en-US" baseline="30000" dirty="0" smtClean="0"/>
              <a:t>th</a:t>
            </a:r>
            <a:r>
              <a:rPr lang="en-US" dirty="0" smtClean="0"/>
              <a:t>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>
              <a:buNone/>
            </a:pPr>
            <a:r>
              <a:rPr lang="en-US" sz="4400" dirty="0" smtClean="0"/>
              <a:t>g</a:t>
            </a:r>
            <a:r>
              <a:rPr lang="en-US" sz="2400" dirty="0" smtClean="0"/>
              <a:t>6</a:t>
            </a:r>
            <a:r>
              <a:rPr lang="en-US" sz="4400" dirty="0" smtClean="0"/>
              <a:t> = 160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 we need the 20</a:t>
            </a:r>
            <a:r>
              <a:rPr lang="en-US" baseline="30000" dirty="0" smtClean="0"/>
              <a:t>th</a:t>
            </a:r>
            <a:r>
              <a:rPr lang="en-US" dirty="0" smtClean="0"/>
              <a:t> term?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we know the 19</a:t>
            </a:r>
            <a:r>
              <a:rPr lang="en-US" baseline="30000" dirty="0" smtClean="0"/>
              <a:t>th</a:t>
            </a:r>
            <a:r>
              <a:rPr lang="en-US" dirty="0" smtClean="0"/>
              <a:t> term?</a:t>
            </a:r>
          </a:p>
          <a:p>
            <a:pPr lvl="1"/>
            <a:r>
              <a:rPr lang="en-US" dirty="0" smtClean="0"/>
              <a:t>We need the 18</a:t>
            </a:r>
            <a:r>
              <a:rPr lang="en-US" baseline="30000" dirty="0" smtClean="0"/>
              <a:t>th</a:t>
            </a:r>
            <a:r>
              <a:rPr lang="en-US" dirty="0" smtClean="0"/>
              <a:t> term</a:t>
            </a:r>
          </a:p>
          <a:p>
            <a:pPr lvl="2"/>
            <a:r>
              <a:rPr lang="en-US" dirty="0" smtClean="0"/>
              <a:t>We need the 17</a:t>
            </a:r>
            <a:r>
              <a:rPr lang="en-US" baseline="30000" dirty="0" smtClean="0"/>
              <a:t>th</a:t>
            </a:r>
            <a:r>
              <a:rPr lang="en-US" dirty="0" smtClean="0"/>
              <a:t> term</a:t>
            </a:r>
          </a:p>
          <a:p>
            <a:pPr lvl="3"/>
            <a:r>
              <a:rPr lang="en-US" dirty="0" smtClean="0"/>
              <a:t>We need the 16</a:t>
            </a:r>
            <a:r>
              <a:rPr lang="en-US" baseline="30000" dirty="0" smtClean="0"/>
              <a:t>th</a:t>
            </a:r>
            <a:r>
              <a:rPr lang="en-US" dirty="0" smtClean="0"/>
              <a:t> term</a:t>
            </a:r>
          </a:p>
          <a:p>
            <a:pPr lvl="4"/>
            <a:r>
              <a:rPr lang="en-US" dirty="0" smtClean="0"/>
              <a:t>We need the 15</a:t>
            </a:r>
            <a:r>
              <a:rPr lang="en-US" baseline="30000" dirty="0" smtClean="0"/>
              <a:t>th</a:t>
            </a:r>
            <a:r>
              <a:rPr lang="en-US" dirty="0" smtClean="0"/>
              <a:t> term</a:t>
            </a:r>
          </a:p>
          <a:p>
            <a:pPr lvl="4"/>
            <a:endParaRPr lang="en-US" dirty="0" smtClean="0"/>
          </a:p>
          <a:p>
            <a:r>
              <a:rPr lang="en-US" dirty="0" smtClean="0"/>
              <a:t>We need a better way!!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9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40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100"/>
                            </p:stCondLst>
                            <p:childTnLst>
                              <p:par>
                                <p:cTn id="23" presetID="40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700"/>
                            </p:stCondLst>
                            <p:childTnLst>
                              <p:par>
                                <p:cTn id="29" presetID="40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3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Let’s build a better way: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</a:t>
            </a:r>
            <a:r>
              <a:rPr lang="en-US" sz="1800" dirty="0" smtClean="0"/>
              <a:t>1</a:t>
            </a:r>
            <a:r>
              <a:rPr lang="en-US" dirty="0" smtClean="0"/>
              <a:t> = 5</a:t>
            </a:r>
          </a:p>
          <a:p>
            <a:r>
              <a:rPr lang="en-US" dirty="0" smtClean="0"/>
              <a:t>g</a:t>
            </a:r>
            <a:r>
              <a:rPr lang="en-US" sz="1800" dirty="0" smtClean="0"/>
              <a:t>2</a:t>
            </a:r>
            <a:r>
              <a:rPr lang="en-US" dirty="0" smtClean="0"/>
              <a:t> = 5 * 2</a:t>
            </a:r>
          </a:p>
          <a:p>
            <a:r>
              <a:rPr lang="en-US" dirty="0" smtClean="0"/>
              <a:t>g</a:t>
            </a:r>
            <a:r>
              <a:rPr lang="en-US" sz="1800" dirty="0" smtClean="0"/>
              <a:t>3</a:t>
            </a:r>
            <a:r>
              <a:rPr lang="en-US" dirty="0" smtClean="0"/>
              <a:t> = 5 * 2 * 2</a:t>
            </a:r>
          </a:p>
          <a:p>
            <a:r>
              <a:rPr lang="en-US" dirty="0" smtClean="0"/>
              <a:t>g</a:t>
            </a:r>
            <a:r>
              <a:rPr lang="en-US" sz="1800" dirty="0" smtClean="0"/>
              <a:t>4</a:t>
            </a:r>
            <a:r>
              <a:rPr lang="en-US" dirty="0" smtClean="0"/>
              <a:t> = 5 * 2 * 2 * 2 </a:t>
            </a:r>
          </a:p>
          <a:p>
            <a:r>
              <a:rPr lang="en-US" dirty="0" smtClean="0"/>
              <a:t>g</a:t>
            </a:r>
            <a:r>
              <a:rPr lang="en-US" sz="1800" dirty="0" smtClean="0"/>
              <a:t>5</a:t>
            </a:r>
            <a:r>
              <a:rPr lang="en-US" dirty="0" smtClean="0"/>
              <a:t>  = 5 * 2 * 2 * 2 * 2 </a:t>
            </a:r>
          </a:p>
          <a:p>
            <a:r>
              <a:rPr lang="en-US" dirty="0" smtClean="0"/>
              <a:t>g</a:t>
            </a:r>
            <a:r>
              <a:rPr lang="en-US" sz="1800" dirty="0" smtClean="0"/>
              <a:t>6</a:t>
            </a:r>
            <a:r>
              <a:rPr lang="en-US" dirty="0" smtClean="0"/>
              <a:t>  = 5 * 2 * 2 * 2 * 2 * 2</a:t>
            </a:r>
          </a:p>
          <a:p>
            <a:r>
              <a:rPr lang="en-US" dirty="0" err="1" smtClean="0"/>
              <a:t>g</a:t>
            </a:r>
            <a:r>
              <a:rPr lang="en-US" sz="1800" dirty="0" err="1" smtClean="0"/>
              <a:t>n</a:t>
            </a:r>
            <a:r>
              <a:rPr lang="en-US" dirty="0" smtClean="0"/>
              <a:t> = 5 * 2 * 2 * 2 . . . * 2 (how many times?)</a:t>
            </a:r>
          </a:p>
          <a:p>
            <a:r>
              <a:rPr lang="en-US" dirty="0" smtClean="0"/>
              <a:t>So . . . 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Now try the 20</a:t>
            </a:r>
            <a:r>
              <a:rPr lang="en-US" baseline="30000" dirty="0" smtClean="0"/>
              <a:t>th</a:t>
            </a:r>
            <a:r>
              <a:rPr lang="en-US" dirty="0" smtClean="0"/>
              <a:t> term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514600" y="1905000"/>
          <a:ext cx="3687345" cy="1187450"/>
        </p:xfrm>
        <a:graphic>
          <a:graphicData uri="http://schemas.openxmlformats.org/presentationml/2006/ole">
            <p:oleObj spid="_x0000_s1026" name="Equation" r:id="rId3" imgW="749160" imgH="241200" progId="Equation.3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219200" y="4953000"/>
          <a:ext cx="6545263" cy="987425"/>
        </p:xfrm>
        <a:graphic>
          <a:graphicData uri="http://schemas.openxmlformats.org/presentationml/2006/ole">
            <p:oleObj spid="_x0000_s1027" name="Equation" r:id="rId4" imgW="160020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3441</TotalTime>
  <Words>431</Words>
  <Application>Microsoft Office PowerPoint</Application>
  <PresentationFormat>On-screen Show (4:3)</PresentationFormat>
  <Paragraphs>97</Paragraphs>
  <Slides>15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Equation</vt:lpstr>
      <vt:lpstr>Exponential Growth</vt:lpstr>
      <vt:lpstr>Growth</vt:lpstr>
      <vt:lpstr>Slide 3</vt:lpstr>
      <vt:lpstr>Create a table with the values</vt:lpstr>
      <vt:lpstr>Geometric Sequence</vt:lpstr>
      <vt:lpstr>Find the 6th term</vt:lpstr>
      <vt:lpstr>What if we need the 20th term?</vt:lpstr>
      <vt:lpstr>Let’s build a better way:</vt:lpstr>
      <vt:lpstr>Slide 9</vt:lpstr>
      <vt:lpstr>Explicit formula</vt:lpstr>
      <vt:lpstr>Practice</vt:lpstr>
      <vt:lpstr>Slide 12</vt:lpstr>
      <vt:lpstr>4, 6, 9, 13.5, . . . </vt:lpstr>
      <vt:lpstr>You try:</vt:lpstr>
      <vt:lpstr>Slide 15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Exponential Growth</dc:title>
  <dc:creator>Kate Weinhardt</dc:creator>
  <cp:lastModifiedBy>Kate Weinhardt</cp:lastModifiedBy>
  <cp:revision>23</cp:revision>
  <dcterms:created xsi:type="dcterms:W3CDTF">2013-10-03T17:23:43Z</dcterms:created>
  <dcterms:modified xsi:type="dcterms:W3CDTF">2013-11-20T19:39:25Z</dcterms:modified>
</cp:coreProperties>
</file>