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8" r:id="rId3"/>
    <p:sldId id="257" r:id="rId4"/>
    <p:sldId id="258" r:id="rId5"/>
    <p:sldId id="264" r:id="rId6"/>
    <p:sldId id="259" r:id="rId7"/>
    <p:sldId id="260" r:id="rId8"/>
    <p:sldId id="267" r:id="rId9"/>
    <p:sldId id="265" r:id="rId10"/>
    <p:sldId id="261" r:id="rId11"/>
    <p:sldId id="262" r:id="rId12"/>
    <p:sldId id="263" r:id="rId13"/>
    <p:sldId id="266" r:id="rId14"/>
    <p:sldId id="269" r:id="rId15"/>
    <p:sldId id="274" r:id="rId16"/>
    <p:sldId id="273" r:id="rId17"/>
    <p:sldId id="272" r:id="rId18"/>
    <p:sldId id="270" r:id="rId19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0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E7B93D-9C4C-4EC0-9DAA-4A5EFD2A6EA2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0045B1-02F7-4D1C-8569-A74D643396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5738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281B6-6237-4BEA-9E80-CBADF260F58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CC475-A20C-4861-8516-3857D19F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034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570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6825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7903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3984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969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6060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771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969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520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758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452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961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90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6855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5512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137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C475-A20C-4861-8516-3857D19F430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77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EF288-DF88-4E4D-B6F5-55B2A529A583}" type="datetime1">
              <a:rPr lang="en-US" smtClean="0"/>
              <a:pPr/>
              <a:t>11/18/2013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BD761-D3F4-4EEA-B24A-5B7FC33E43C2}" type="datetime1">
              <a:rPr lang="en-US" smtClean="0"/>
              <a:pPr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DA3C6-2F8B-495B-AC60-3A783A74A67C}" type="datetime1">
              <a:rPr lang="en-US" smtClean="0"/>
              <a:pPr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07CF1-ADEE-4446-8308-AF7979C8BC6E}" type="datetime1">
              <a:rPr lang="en-US" smtClean="0"/>
              <a:pPr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6ACED-7BCE-4514-BC17-1A906D2FF2B1}" type="datetime1">
              <a:rPr lang="en-US" smtClean="0"/>
              <a:pPr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B0BA-3036-4AAA-96B2-DA7CE3FC6EF4}" type="datetime1">
              <a:rPr lang="en-US" smtClean="0"/>
              <a:pPr/>
              <a:t>11/18/2013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B6DC2-10A3-485C-AA7D-8268F72828BE}" type="datetime1">
              <a:rPr lang="en-US" smtClean="0"/>
              <a:pPr/>
              <a:t>11/18/2013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6A44F-516D-4515-9821-6ECDBEE4704E}" type="datetime1">
              <a:rPr lang="en-US" smtClean="0"/>
              <a:pPr/>
              <a:t>11/18/2013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6A83-6542-4C9B-A1AF-591C2F462D98}" type="datetime1">
              <a:rPr lang="en-US" smtClean="0"/>
              <a:pPr/>
              <a:t>11/18/2013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753D-725C-4A6F-AC48-9ACBF0AB8603}" type="datetime1">
              <a:rPr lang="en-US" smtClean="0"/>
              <a:pPr/>
              <a:t>11/18/2013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570C3-91EF-4A95-9824-C673F9800283}" type="datetime1">
              <a:rPr lang="en-US" smtClean="0"/>
              <a:pPr/>
              <a:t>11/18/2013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66A39C4-7036-434C-85C8-F7EA51043B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C596291-DC3F-4ED8-93DA-5C9A5AF1B531}" type="datetime1">
              <a:rPr lang="en-US" smtClean="0"/>
              <a:pPr/>
              <a:t>11/18/2013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6A39C4-7036-434C-85C8-F7EA51043BB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hyperlink" Target="http://images.google.com/imgres?imgurl=http://www.sealifegifts.net/user_images/lobster4a.JPG&amp;imgrefurl=http://www.sealifegifts.net/nautical_decorations.html&amp;usg=__jag_rgHK41k6NwgrgVRDjeHzNMU=&amp;h=432&amp;w=371&amp;sz=32&amp;hl=en&amp;start=1&amp;tbnid=xsmRMkhyditooM:&amp;tbnh=126&amp;tbnw=108&amp;prev=/images?q=Lobster&amp;gbv=2&amp;hl=en" TargetMode="External"/><Relationship Id="rId3" Type="http://schemas.openxmlformats.org/officeDocument/2006/relationships/hyperlink" Target="http://images.google.com/imgres?imgurl=http://www.nps.gov/wica/naturescience/images/Annual-Sunflower.jpg&amp;imgrefurl=http://www.nps.gov/wica/naturescience/wildflowers-sunflower.htm&amp;usg=__BYO9rWbvx0AIa4qiRiugP-Z5vec=&amp;h=492&amp;w=415&amp;sz=68&amp;hl=en&amp;start=2&amp;tbnid=LCOoAh3i3iVG5M:&amp;tbnh=130&amp;tbnw=110&amp;prev=/images?q=Sunflower&amp;gbv=2&amp;hl=en" TargetMode="External"/><Relationship Id="rId7" Type="http://schemas.openxmlformats.org/officeDocument/2006/relationships/hyperlink" Target="http://images.google.com/imgres?imgurl=http://www.ces.ncsu.edu/depts/hort/consumer/factsheets/butterflies/icons/butterfly.jpg&amp;imgrefurl=http://www.ces.ncsu.edu/depts/hort/consumer/factsheets/butterflies/butterfly_index.html&amp;usg=__U0Zdg2UeCo0Ol43EsjGF_gsCc7M=&amp;h=369&amp;w=360&amp;sz=112&amp;hl=en&amp;start=15&amp;tbnid=c0_omok8vdKuOM:&amp;tbnh=122&amp;tbnw=119&amp;prev=/images?q=Butterfly&amp;gbv=2&amp;hl=en" TargetMode="External"/><Relationship Id="rId12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hyperlink" Target="http://images.google.com/imgres?imgurl=http://www.thetechherald.com/media/images/200831/HumanElement_3.jpg&amp;imgrefurl=http://www.thetechherald.com/article.php/200831/1629/ID-Analytics-releases-Analysis-of-Internal-Data-Theft&amp;usg=__LXeEfOnj8Cy1N-ISsdGvwbFHJZg=&amp;h=400&amp;w=600&amp;sz=54&amp;hl=en&amp;start=19&amp;tbnid=36DC8OVa8VIIWM:&amp;tbnh=90&amp;tbnw=135&amp;prev=/images?q=Human&amp;gbv=2&amp;hl=en" TargetMode="External"/><Relationship Id="rId5" Type="http://schemas.openxmlformats.org/officeDocument/2006/relationships/hyperlink" Target="http://images.google.com/imgres?imgurl=http://www.vivanatura.org/Iguana_iguana_juv1.jpg&amp;imgrefurl=http://www.vivanatura.org/Iguana%20iguana%20ExtraPhotos.html&amp;usg=__Jjk7LliugjIheXaZ1UsdB4_PYM4=&amp;h=375&amp;w=500&amp;sz=75&amp;hl=en&amp;start=1&amp;tbnid=w_YsoPTGJtE8QM:&amp;tbnh=98&amp;tbnw=130&amp;prev=/images?q=Iguana&amp;gbv=2&amp;hl=en" TargetMode="External"/><Relationship Id="rId10" Type="http://schemas.openxmlformats.org/officeDocument/2006/relationships/image" Target="../media/image32.jpeg"/><Relationship Id="rId4" Type="http://schemas.openxmlformats.org/officeDocument/2006/relationships/image" Target="../media/image29.jpeg"/><Relationship Id="rId9" Type="http://schemas.openxmlformats.org/officeDocument/2006/relationships/hyperlink" Target="http://images.google.com/imgres?imgurl=http://michaelscomments.files.wordpress.com/2007/10/shark.jpg&amp;imgrefurl=http://michaelscomments.wordpress.com/2007/10/30/fisherman-nets-shark-200-km-from-sea/&amp;usg=__ftzCVQ_K6ANLUX85uAyBMl5Z68c=&amp;h=663&amp;w=909&amp;sz=58&amp;hl=en&amp;start=2&amp;tbnid=xGrsS2ewOy51vM:&amp;tbnh=107&amp;tbnw=147&amp;prev=/images?q=Shark&amp;gbv=2&amp;hl=en" TargetMode="External"/><Relationship Id="rId1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Y9DNWcqxI4&amp;feature=related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DY9DNWcqxI4&amp;feature=related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micro.magnet.fsu.edu/featuredmicroscopist/vanegmond/parameciumlarge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(https:/www.youtube.com/watch?v=wfbhwq95Duc&amp;tracker=False&amp;NR=1)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hyperlink" Target="http://images.google.com/imgres?imgurl=http://www.americanaquariumproducts.com/images/graphics/planaria.jpg&amp;imgrefurl=http://www.aquarium-pond-answers.com/2007/03/trematodes-and-nematodes-in-fish.html&amp;usg=__hGPT35OB3h10-TMaUp6EsTSCGq0=&amp;h=375&amp;w=500&amp;sz=37&amp;hl=en&amp;start=1&amp;tbnid=u17MaSt6Xu8DoM:&amp;tbnh=98&amp;tbnw=130&amp;prev=/images?q=Planaria&amp;gbv=2&amp;ndsp=20&amp;hl=en&amp;sa=N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genome.jgi-psf.org/draft_microbes/images/metba.gif&amp;imgrefurl=http://www.angelfire.com/ks3/apatton/ExampleAr.html&amp;usg=__BXXAdDHP56xsh2twIwiMWs5vz-k=&amp;h=222&amp;w=228&amp;sz=48&amp;hl=en&amp;start=6&amp;tbnid=1xCb2RKMv__guM:&amp;tbnh=105&amp;tbnw=108&amp;prev=/images?q=archaebacteria&amp;gbv=2&amp;hl=en" TargetMode="External"/><Relationship Id="rId3" Type="http://schemas.openxmlformats.org/officeDocument/2006/relationships/hyperlink" Target="http://images.google.com/imgres?imgurl=http://www.isledegrande.com/giimages9/wildstrawberryrunners.jpg&amp;imgrefurl=http://www.isledegrande.com/naturepage04-v2.htm&amp;usg=__oAz0_P7W2y91GAU6DQ8DS1IK3mQ=&amp;h=513&amp;w=684&amp;sz=67&amp;hl=en&amp;start=1&amp;tbnid=ZnZ5qL1KkKozPM:&amp;tbnh=104&amp;tbnw=139&amp;prev=/images?q=Strawberry+runners&amp;gbv=2&amp;hl=en" TargetMode="External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hyperlink" Target="http://images.google.com/imgres?imgurl=http://overcomingcandida.com/mycology/yeast-dk1.jpg&amp;imgrefurl=http://overcomingcandida.com/mycology/mycology-3.htm&amp;usg=__L9YlVToZ-hHAuHyE9mJDSFNSNTg=&amp;h=275&amp;w=349&amp;sz=47&amp;hl=en&amp;start=2&amp;tbnid=dHvm71rhWYuQ_M:&amp;tbnh=95&amp;tbnw=120&amp;prev=/images?q=Yeast+Buds&amp;gbv=2&amp;hl=en" TargetMode="External"/><Relationship Id="rId4" Type="http://schemas.openxmlformats.org/officeDocument/2006/relationships/image" Target="../media/image13.jpeg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762000"/>
            <a:ext cx="7851648" cy="1828800"/>
          </a:xfrm>
        </p:spPr>
        <p:txBody>
          <a:bodyPr/>
          <a:lstStyle/>
          <a:p>
            <a:pPr algn="ctr"/>
            <a:r>
              <a:rPr lang="en-US" dirty="0" smtClean="0"/>
              <a:t>Asexual vs. Sexual Reproduction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1029" name="Picture 5" descr="http://www.tulane.edu/~wiser/protozoology/notes/images/ciliat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3048000"/>
            <a:ext cx="6372225" cy="3314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Requires two parents that each share ½ of the genetic information.</a:t>
            </a:r>
          </a:p>
          <a:p>
            <a:pPr lvl="1"/>
            <a:r>
              <a:rPr lang="en-US" dirty="0" smtClean="0"/>
              <a:t>Offspring share the characteristics of each parent.</a:t>
            </a:r>
          </a:p>
          <a:p>
            <a:pPr lvl="1"/>
            <a:r>
              <a:rPr lang="en-US" dirty="0" smtClean="0"/>
              <a:t>Meiosis</a:t>
            </a:r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3276600"/>
            <a:ext cx="268999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5410200" cy="4389120"/>
          </a:xfrm>
        </p:spPr>
        <p:txBody>
          <a:bodyPr/>
          <a:lstStyle/>
          <a:p>
            <a:r>
              <a:rPr lang="en-US" dirty="0" smtClean="0"/>
              <a:t>All the members of the Animal Kingdom</a:t>
            </a:r>
          </a:p>
          <a:p>
            <a:pPr lvl="1"/>
            <a:r>
              <a:rPr lang="en-US" dirty="0" smtClean="0"/>
              <a:t>Fish</a:t>
            </a:r>
          </a:p>
          <a:p>
            <a:pPr lvl="1"/>
            <a:r>
              <a:rPr lang="en-US" dirty="0" smtClean="0"/>
              <a:t>Mammals</a:t>
            </a:r>
          </a:p>
          <a:p>
            <a:pPr lvl="1"/>
            <a:r>
              <a:rPr lang="en-US" dirty="0" smtClean="0"/>
              <a:t>Amphibians</a:t>
            </a:r>
          </a:p>
          <a:p>
            <a:pPr lvl="1"/>
            <a:r>
              <a:rPr lang="en-US" dirty="0" smtClean="0"/>
              <a:t>Birds</a:t>
            </a:r>
          </a:p>
          <a:p>
            <a:pPr lvl="1"/>
            <a:r>
              <a:rPr lang="en-US" dirty="0" smtClean="0"/>
              <a:t>Reptiles</a:t>
            </a:r>
          </a:p>
          <a:p>
            <a:pPr lvl="1"/>
            <a:r>
              <a:rPr lang="en-US" dirty="0" smtClean="0"/>
              <a:t>Insects</a:t>
            </a:r>
          </a:p>
          <a:p>
            <a:pPr lvl="1"/>
            <a:r>
              <a:rPr lang="en-US" dirty="0" smtClean="0"/>
              <a:t>Crustaceans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3076" name="Picture 4" descr="http://johnfriedmann.com/biogloss/reproduction(lion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1752600"/>
            <a:ext cx="1411324" cy="1600200"/>
          </a:xfrm>
          <a:prstGeom prst="rect">
            <a:avLst/>
          </a:prstGeom>
          <a:noFill/>
        </p:spPr>
      </p:pic>
      <p:pic>
        <p:nvPicPr>
          <p:cNvPr id="3078" name="Picture 6" descr="reproducti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3886200"/>
            <a:ext cx="1806220" cy="1219200"/>
          </a:xfrm>
          <a:prstGeom prst="rect">
            <a:avLst/>
          </a:prstGeom>
          <a:noFill/>
        </p:spPr>
      </p:pic>
      <p:pic>
        <p:nvPicPr>
          <p:cNvPr id="3080" name="Picture 8" descr="Fish_page_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438400"/>
            <a:ext cx="1524000" cy="1333501"/>
          </a:xfrm>
          <a:prstGeom prst="rect">
            <a:avLst/>
          </a:prstGeom>
          <a:noFill/>
        </p:spPr>
      </p:pic>
      <p:pic>
        <p:nvPicPr>
          <p:cNvPr id="3082" name="Picture 10" descr="ccd-insects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800" y="4114800"/>
            <a:ext cx="1524000" cy="1524001"/>
          </a:xfrm>
          <a:prstGeom prst="rect">
            <a:avLst/>
          </a:prstGeom>
          <a:noFill/>
        </p:spPr>
      </p:pic>
      <p:pic>
        <p:nvPicPr>
          <p:cNvPr id="3084" name="Picture 12" descr="bird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3200" y="5334000"/>
            <a:ext cx="1524000" cy="1181101"/>
          </a:xfrm>
          <a:prstGeom prst="rect">
            <a:avLst/>
          </a:prstGeom>
          <a:noFill/>
        </p:spPr>
      </p:pic>
      <p:pic>
        <p:nvPicPr>
          <p:cNvPr id="3086" name="Picture 14" descr="060514_lizards_0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19400" y="4267200"/>
            <a:ext cx="1524000" cy="1133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 Kingdom</a:t>
            </a:r>
          </a:p>
          <a:p>
            <a:pPr lvl="1"/>
            <a:r>
              <a:rPr lang="en-US" dirty="0" smtClean="0"/>
              <a:t>Flowers are the reproductive organs of plants.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Some flowers have both male and female reproductive organs on the same flower.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2050" name="Picture 2" descr="nymphaea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5410200"/>
            <a:ext cx="1747706" cy="1190625"/>
          </a:xfrm>
          <a:prstGeom prst="rect">
            <a:avLst/>
          </a:prstGeom>
          <a:noFill/>
        </p:spPr>
      </p:pic>
      <p:pic>
        <p:nvPicPr>
          <p:cNvPr id="2052" name="Picture 4" descr="Male_flow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2895600"/>
            <a:ext cx="1524000" cy="1419226"/>
          </a:xfrm>
          <a:prstGeom prst="rect">
            <a:avLst/>
          </a:prstGeom>
          <a:noFill/>
        </p:spPr>
      </p:pic>
      <p:pic>
        <p:nvPicPr>
          <p:cNvPr id="2054" name="Picture 6" descr="femal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2819400"/>
            <a:ext cx="1485900" cy="152400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600200" y="4343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Male flower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57800" y="4419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Female flower</a:t>
            </a:r>
            <a:endParaRPr lang="en-US" dirty="0"/>
          </a:p>
        </p:txBody>
      </p:sp>
      <p:pic>
        <p:nvPicPr>
          <p:cNvPr id="2058" name="Picture 10" descr="http://pubs.caes.uga.edu/caespubs/pubcd/L232-allflow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199" y="4953000"/>
            <a:ext cx="2189655" cy="1905000"/>
          </a:xfrm>
          <a:prstGeom prst="rect">
            <a:avLst/>
          </a:prstGeom>
          <a:noFill/>
        </p:spPr>
      </p:pic>
      <p:pic>
        <p:nvPicPr>
          <p:cNvPr id="12" name="Picture 2" descr="C:\Documents and Settings\ksorenson\Local Settings\Temporary Internet Files\Content.IE5\VAYD3TUC\MPj04307000000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3200" y="685800"/>
            <a:ext cx="1216521" cy="16241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7239000" cy="4084320"/>
          </a:xfrm>
        </p:spPr>
        <p:txBody>
          <a:bodyPr/>
          <a:lstStyle/>
          <a:p>
            <a:r>
              <a:rPr lang="en-US" dirty="0" smtClean="0"/>
              <a:t>Examples of organisms that reproduce sexually</a:t>
            </a:r>
          </a:p>
          <a:p>
            <a:pPr lvl="1"/>
            <a:r>
              <a:rPr lang="en-US" dirty="0" smtClean="0"/>
              <a:t>Chickens</a:t>
            </a:r>
          </a:p>
          <a:p>
            <a:pPr lvl="1"/>
            <a:r>
              <a:rPr lang="en-US" dirty="0" smtClean="0"/>
              <a:t>Iguanas</a:t>
            </a:r>
          </a:p>
          <a:p>
            <a:pPr lvl="1"/>
            <a:r>
              <a:rPr lang="en-US" dirty="0" smtClean="0"/>
              <a:t>Lobsters</a:t>
            </a:r>
          </a:p>
          <a:p>
            <a:pPr lvl="1"/>
            <a:r>
              <a:rPr lang="en-US" dirty="0" smtClean="0"/>
              <a:t>Sharks</a:t>
            </a:r>
          </a:p>
          <a:p>
            <a:pPr lvl="1"/>
            <a:r>
              <a:rPr lang="en-US" dirty="0" smtClean="0"/>
              <a:t>Humans</a:t>
            </a:r>
          </a:p>
          <a:p>
            <a:pPr lvl="1"/>
            <a:r>
              <a:rPr lang="en-US" dirty="0" smtClean="0"/>
              <a:t>Butterflies</a:t>
            </a:r>
          </a:p>
          <a:p>
            <a:pPr lvl="1"/>
            <a:r>
              <a:rPr lang="en-US" dirty="0" smtClean="0"/>
              <a:t>Sunflowers</a:t>
            </a:r>
          </a:p>
          <a:p>
            <a:pPr lvl="1"/>
            <a:r>
              <a:rPr lang="en-US" dirty="0" smtClean="0"/>
              <a:t>Roses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25602" name="Picture 2" descr="http://tbn0.google.com/images?q=tbn:LCOoAh3i3iVG5M:http://www.nps.gov/wica/naturescience/images/Annual-Sunflower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2590800"/>
            <a:ext cx="1160585" cy="1371600"/>
          </a:xfrm>
          <a:prstGeom prst="rect">
            <a:avLst/>
          </a:prstGeom>
          <a:noFill/>
        </p:spPr>
      </p:pic>
      <p:pic>
        <p:nvPicPr>
          <p:cNvPr id="25604" name="Picture 4" descr="http://tbn0.google.com/images?q=tbn:w_YsoPTGJtE8QM:http://www.vivanatura.org/Iguana_iguana_juv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2667000"/>
            <a:ext cx="1238250" cy="933450"/>
          </a:xfrm>
          <a:prstGeom prst="rect">
            <a:avLst/>
          </a:prstGeom>
          <a:noFill/>
        </p:spPr>
      </p:pic>
      <p:pic>
        <p:nvPicPr>
          <p:cNvPr id="25606" name="Picture 6" descr="http://tbn0.google.com/images?q=tbn:c0_omok8vdKuOM:http://www.ces.ncsu.edu/depts/hort/consumer/factsheets/butterflies/icons/butterfly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00800" y="4191000"/>
            <a:ext cx="1560851" cy="1600200"/>
          </a:xfrm>
          <a:prstGeom prst="rect">
            <a:avLst/>
          </a:prstGeom>
          <a:noFill/>
        </p:spPr>
      </p:pic>
      <p:pic>
        <p:nvPicPr>
          <p:cNvPr id="25608" name="Picture 8" descr="http://tbn0.google.com/images?q=tbn:xGrsS2ewOy51vM:http://michaelscomments.files.wordpress.com/2007/10/shark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19600" y="4343400"/>
            <a:ext cx="1779660" cy="1295400"/>
          </a:xfrm>
          <a:prstGeom prst="rect">
            <a:avLst/>
          </a:prstGeom>
          <a:noFill/>
        </p:spPr>
      </p:pic>
      <p:pic>
        <p:nvPicPr>
          <p:cNvPr id="25610" name="Picture 10" descr="http://tbn2.google.com/images?q=tbn:36DC8OVa8VIIWM:http://www.thetechherald.com/media/images/200831/HumanElement_3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95600" y="2743200"/>
            <a:ext cx="1971674" cy="1314451"/>
          </a:xfrm>
          <a:prstGeom prst="rect">
            <a:avLst/>
          </a:prstGeom>
          <a:noFill/>
        </p:spPr>
      </p:pic>
      <p:pic>
        <p:nvPicPr>
          <p:cNvPr id="25612" name="Picture 12" descr="http://tbn1.google.com/images?q=tbn:xsmRMkhyditooM:http://www.sealifegifts.net/user_images/lobster4a.JP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895600" y="4267200"/>
            <a:ext cx="13716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7696200" cy="4389120"/>
          </a:xfrm>
        </p:spPr>
        <p:txBody>
          <a:bodyPr/>
          <a:lstStyle/>
          <a:p>
            <a:r>
              <a:rPr lang="en-US" dirty="0" smtClean="0"/>
              <a:t>Happens 2 ways</a:t>
            </a:r>
          </a:p>
          <a:p>
            <a:pPr lvl="1"/>
            <a:r>
              <a:rPr lang="en-US" dirty="0" smtClean="0"/>
              <a:t>Internally (inside)</a:t>
            </a:r>
          </a:p>
          <a:p>
            <a:pPr lvl="2"/>
            <a:r>
              <a:rPr lang="en-US" dirty="0" smtClean="0"/>
              <a:t>The egg is fertilized by sperm inside the female</a:t>
            </a:r>
          </a:p>
          <a:p>
            <a:pPr lvl="3"/>
            <a:r>
              <a:rPr lang="en-US" dirty="0" smtClean="0"/>
              <a:t>Mammals, birds, reptiles, insects, spiders</a:t>
            </a:r>
          </a:p>
          <a:p>
            <a:pPr lvl="1"/>
            <a:r>
              <a:rPr lang="en-US" dirty="0" smtClean="0"/>
              <a:t>Externally (outside)</a:t>
            </a:r>
          </a:p>
          <a:p>
            <a:pPr lvl="2"/>
            <a:r>
              <a:rPr lang="en-US" dirty="0" smtClean="0"/>
              <a:t>The egg is fertilized by sperm outside the female</a:t>
            </a:r>
          </a:p>
          <a:p>
            <a:pPr lvl="2"/>
            <a:r>
              <a:rPr lang="en-US" dirty="0" smtClean="0"/>
              <a:t>The female lays the eggs and then the male fertilizes them.</a:t>
            </a:r>
          </a:p>
          <a:p>
            <a:pPr lvl="3"/>
            <a:r>
              <a:rPr lang="en-US" dirty="0" smtClean="0"/>
              <a:t>Fish and some amphibians</a:t>
            </a:r>
          </a:p>
          <a:p>
            <a:pPr lvl="3"/>
            <a:r>
              <a:rPr lang="en-US" dirty="0" smtClean="0"/>
              <a:t>Plants and fungi (pollen and spores)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295400"/>
            <a:ext cx="2209800" cy="154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3048000"/>
            <a:ext cx="1644487" cy="144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4876800"/>
            <a:ext cx="2209800" cy="146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 Reproduction…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organisms (~97%) utilize this method – WHY?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405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7772400" cy="4160520"/>
          </a:xfrm>
        </p:spPr>
        <p:txBody>
          <a:bodyPr/>
          <a:lstStyle/>
          <a:p>
            <a:r>
              <a:rPr lang="en-US" dirty="0" smtClean="0"/>
              <a:t>Advantages:</a:t>
            </a:r>
          </a:p>
          <a:p>
            <a:pPr lvl="1"/>
            <a:r>
              <a:rPr lang="en-US" dirty="0" smtClean="0"/>
              <a:t>Quicker</a:t>
            </a:r>
          </a:p>
          <a:p>
            <a:pPr lvl="1"/>
            <a:r>
              <a:rPr lang="en-US" dirty="0" smtClean="0"/>
              <a:t>Don’t have to find another individual</a:t>
            </a:r>
          </a:p>
          <a:p>
            <a:pPr lvl="1"/>
            <a:r>
              <a:rPr lang="en-US" dirty="0" smtClean="0"/>
              <a:t>No fighting or sexual selection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26630" name="Picture 6" descr="http://teachers.ocps.net/~menak/Images/seastar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4419600"/>
            <a:ext cx="2362200" cy="16228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482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7696200" cy="438912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Disadvantages:</a:t>
            </a:r>
          </a:p>
          <a:p>
            <a:pPr lvl="1"/>
            <a:r>
              <a:rPr lang="en-US" dirty="0" smtClean="0"/>
              <a:t>Takes time, effort</a:t>
            </a:r>
          </a:p>
          <a:p>
            <a:pPr lvl="1"/>
            <a:r>
              <a:rPr lang="en-US" dirty="0" smtClean="0"/>
              <a:t>Sometimes requires fighting or defense of territory</a:t>
            </a:r>
          </a:p>
          <a:p>
            <a:pPr lvl="1"/>
            <a:r>
              <a:rPr lang="en-US" dirty="0" smtClean="0"/>
              <a:t>Must find mate</a:t>
            </a:r>
          </a:p>
          <a:p>
            <a:endParaRPr lang="en-US" dirty="0" smtClean="0"/>
          </a:p>
          <a:p>
            <a:r>
              <a:rPr lang="en-US" dirty="0" smtClean="0"/>
              <a:t>Advantage:</a:t>
            </a:r>
          </a:p>
          <a:p>
            <a:pPr lvl="1"/>
            <a:r>
              <a:rPr lang="en-US" dirty="0" smtClean="0"/>
              <a:t>GENETIC DIVERSITY</a:t>
            </a:r>
            <a:r>
              <a:rPr lang="en-US" dirty="0" smtClean="0"/>
              <a:t>!  </a:t>
            </a:r>
            <a:r>
              <a:rPr lang="en-US" dirty="0" smtClean="0">
                <a:sym typeface="Wingdings" panose="05000000000000000000" pitchFamily="2" charset="2"/>
              </a:rPr>
              <a:t> populations with genetic diversity can adapt (via natural selection) to changing environmental conditions</a:t>
            </a:r>
          </a:p>
          <a:p>
            <a:pPr lvl="2"/>
            <a:r>
              <a:rPr lang="en-US" dirty="0" smtClean="0">
                <a:sym typeface="Wingdings" panose="05000000000000000000" pitchFamily="2" charset="2"/>
              </a:rPr>
              <a:t>Different individuals = at least some can survive environmental changes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990600"/>
            <a:ext cx="2209800" cy="154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99513" y="5414962"/>
            <a:ext cx="1644487" cy="144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279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two paragraphs with 4-6 sentences each describing asexual and sexual reproduction.</a:t>
            </a:r>
          </a:p>
          <a:p>
            <a:endParaRPr lang="en-US" dirty="0" smtClean="0"/>
          </a:p>
          <a:p>
            <a:r>
              <a:rPr lang="en-US" dirty="0" smtClean="0"/>
              <a:t>Paragraph 1:  Asexual reproduction is…..</a:t>
            </a:r>
          </a:p>
          <a:p>
            <a:r>
              <a:rPr lang="en-US" dirty="0" smtClean="0"/>
              <a:t>Paragraph 2:  Sexual reproduction is…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838200" y="1905000"/>
            <a:ext cx="4114800" cy="4267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a Venn Diagram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810000" y="1905000"/>
            <a:ext cx="4114800" cy="4267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600200" y="22098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/>
              <a:t>Asexual Reproduction</a:t>
            </a:r>
            <a:endParaRPr lang="en-US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22098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/>
              <a:t>Sexual Reproduction</a:t>
            </a:r>
            <a:endParaRPr lang="en-US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3584448" y="3048000"/>
            <a:ext cx="13716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/>
              <a:t>Both</a:t>
            </a:r>
          </a:p>
          <a:p>
            <a:endParaRPr lang="en-US" dirty="0" smtClean="0"/>
          </a:p>
          <a:p>
            <a:pPr algn="ctr"/>
            <a:r>
              <a:rPr lang="en-US" sz="1600" dirty="0" smtClean="0"/>
              <a:t>Types of reproduction in living organisms</a:t>
            </a:r>
          </a:p>
          <a:p>
            <a:pPr algn="ctr"/>
            <a:endParaRPr lang="en-US" sz="1600" dirty="0"/>
          </a:p>
          <a:p>
            <a:pPr algn="ctr"/>
            <a:r>
              <a:rPr lang="en-US" sz="1600" dirty="0" smtClean="0"/>
              <a:t>Pass DNA from parent to offspring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Requires only one parent</a:t>
            </a:r>
          </a:p>
          <a:p>
            <a:r>
              <a:rPr lang="en-US" dirty="0" smtClean="0"/>
              <a:t>Offspring have 100% the same chromosomes as the parent.</a:t>
            </a:r>
          </a:p>
          <a:p>
            <a:pPr lvl="1"/>
            <a:r>
              <a:rPr lang="en-US" dirty="0" smtClean="0"/>
              <a:t>In other words, the offspring are exact “clones” of the parent.</a:t>
            </a:r>
          </a:p>
          <a:p>
            <a:pPr lvl="1"/>
            <a:r>
              <a:rPr lang="en-US" dirty="0" smtClean="0"/>
              <a:t>Most unicellular organisms </a:t>
            </a:r>
          </a:p>
          <a:p>
            <a:pPr marL="393192" lvl="1" indent="0">
              <a:buNone/>
            </a:pPr>
            <a:r>
              <a:rPr lang="en-US" dirty="0"/>
              <a:t> </a:t>
            </a:r>
            <a:r>
              <a:rPr lang="en-US" dirty="0" smtClean="0"/>
              <a:t>  reproduce this way.</a:t>
            </a:r>
          </a:p>
          <a:p>
            <a:pPr lvl="1"/>
            <a:r>
              <a:rPr lang="en-US" dirty="0" smtClean="0"/>
              <a:t>Mitosis</a:t>
            </a:r>
          </a:p>
          <a:p>
            <a:pPr lvl="1"/>
            <a:r>
              <a:rPr lang="en-US" dirty="0" smtClean="0">
                <a:hlinkClick r:id="rId3"/>
              </a:rPr>
              <a:t>Movie</a:t>
            </a:r>
            <a:endParaRPr lang="en-US" dirty="0" smtClean="0"/>
          </a:p>
          <a:p>
            <a:pPr marL="393192" lvl="1" indent="0">
              <a:buNone/>
            </a:pPr>
            <a:r>
              <a:rPr lang="en-US" sz="1200" dirty="0">
                <a:hlinkClick r:id="rId4"/>
              </a:rPr>
              <a:t>https://www.youtube.com/watch?v=DY9DNWcqxI4&amp;feature=related</a:t>
            </a:r>
            <a:endParaRPr lang="en-US" sz="1200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22910" y="3733800"/>
            <a:ext cx="198422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Binary Fission</a:t>
            </a:r>
          </a:p>
          <a:p>
            <a:pPr lvl="1"/>
            <a:r>
              <a:rPr lang="en-US" dirty="0" smtClean="0"/>
              <a:t>Bacteria</a:t>
            </a:r>
          </a:p>
          <a:p>
            <a:pPr lvl="1"/>
            <a:r>
              <a:rPr lang="en-US" dirty="0" err="1" smtClean="0"/>
              <a:t>Protists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170" name="Picture 2" descr="Paramecium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2286000"/>
            <a:ext cx="3390900" cy="23145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3400" y="38100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Binary fission is a form of asexual reproduction where every organelle is copied and the organism divides in two.</a:t>
            </a:r>
            <a:endParaRPr lang="en-US" dirty="0"/>
          </a:p>
        </p:txBody>
      </p:sp>
      <p:pic>
        <p:nvPicPr>
          <p:cNvPr id="7172" name="Picture 4" descr="bacteri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4953000"/>
            <a:ext cx="1933575" cy="1304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2667000" cy="731520"/>
          </a:xfrm>
        </p:spPr>
        <p:txBody>
          <a:bodyPr/>
          <a:lstStyle/>
          <a:p>
            <a:r>
              <a:rPr lang="en-US" dirty="0" smtClean="0"/>
              <a:t>Plant cuttings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3400" y="312420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Vegetative reproduction is a type of asexual reproduction in plants that relies </a:t>
            </a:r>
            <a:r>
              <a:rPr lang="en-US" dirty="0" smtClean="0"/>
              <a:t>on </a:t>
            </a:r>
            <a:r>
              <a:rPr lang="en-US" dirty="0"/>
              <a:t>multi-cellular structures formed by the parent plant.  It has long been exploited in horticulture and agriculture, with various methods employed to multiply stocks of plants.</a:t>
            </a:r>
          </a:p>
        </p:txBody>
      </p:sp>
      <p:pic>
        <p:nvPicPr>
          <p:cNvPr id="23554" name="Picture 2" descr="http://www.kidsgardening.com/onlinecourse/PHOTOS/1501-2000/17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981200"/>
            <a:ext cx="2057400" cy="25544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5105400" cy="4389120"/>
          </a:xfrm>
        </p:spPr>
        <p:txBody>
          <a:bodyPr/>
          <a:lstStyle/>
          <a:p>
            <a:r>
              <a:rPr lang="en-US" dirty="0" smtClean="0"/>
              <a:t>Budding</a:t>
            </a:r>
          </a:p>
          <a:p>
            <a:pPr lvl="1"/>
            <a:r>
              <a:rPr lang="en-US" dirty="0" smtClean="0"/>
              <a:t>Hydra</a:t>
            </a:r>
          </a:p>
          <a:p>
            <a:pPr lvl="2"/>
            <a:r>
              <a:rPr lang="en-US" dirty="0" smtClean="0">
                <a:hlinkClick r:id="rId3"/>
              </a:rPr>
              <a:t>Movie</a:t>
            </a:r>
            <a:r>
              <a:rPr lang="en-US" dirty="0" smtClean="0"/>
              <a:t>: </a:t>
            </a:r>
            <a:r>
              <a:rPr lang="en-US" sz="1800" dirty="0"/>
              <a:t>(</a:t>
            </a:r>
            <a:r>
              <a:rPr lang="en-US" sz="1800" dirty="0">
                <a:hlinkClick r:id="rId3"/>
              </a:rPr>
              <a:t>https://www.youtube.com/watch?v=wfbhwq95Duc&amp;tracker=False&amp;NR=1</a:t>
            </a:r>
            <a:r>
              <a:rPr lang="en-US" sz="1800" dirty="0"/>
              <a:t>)</a:t>
            </a:r>
          </a:p>
          <a:p>
            <a:pPr lvl="2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146" name="Picture 2" descr="http://johnfriedmann.com/biogloss/hydr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9850" y="3429000"/>
            <a:ext cx="2628900" cy="3430394"/>
          </a:xfrm>
          <a:prstGeom prst="rect">
            <a:avLst/>
          </a:prstGeom>
          <a:noFill/>
        </p:spPr>
      </p:pic>
      <p:pic>
        <p:nvPicPr>
          <p:cNvPr id="6148" name="Picture 4" descr="http://johnfriedmann.com/biogloss/budd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1919287"/>
            <a:ext cx="3333750" cy="210502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762000" y="3990035"/>
            <a:ext cx="3962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Budding is a means of asexual reproduction whereby a new individual develops from an outgrowth of a parent, splits off, and lives independently</a:t>
            </a:r>
            <a:r>
              <a:rPr lang="en-US" sz="2400" dirty="0" smtClean="0"/>
              <a:t>.: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Fragmentation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122" name="Picture 2" descr="http://johnfriedmann.com/biogloss/fragment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343400"/>
            <a:ext cx="3206900" cy="211455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457200" y="2743200"/>
            <a:ext cx="388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Fragmentation is a means of asexual reproduction whereby a single parent breaks into parts that regenerate into whole new individuals.</a:t>
            </a:r>
          </a:p>
        </p:txBody>
      </p:sp>
      <p:pic>
        <p:nvPicPr>
          <p:cNvPr id="5126" name="Picture 6" descr="http://tbn0.google.com/images?q=tbn:u17MaSt6Xu8DoM:http://www.americanaquariumproducts.com/images/graphics/planari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905000"/>
            <a:ext cx="1752600" cy="1321191"/>
          </a:xfrm>
          <a:prstGeom prst="rect">
            <a:avLst/>
          </a:prstGeom>
          <a:noFill/>
        </p:spPr>
      </p:pic>
      <p:pic>
        <p:nvPicPr>
          <p:cNvPr id="5128" name="Picture 8" descr="http://www.drmichaellevin.org/Planaria/images/cut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3429000"/>
            <a:ext cx="3087582" cy="2209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3200400" cy="731520"/>
          </a:xfrm>
        </p:spPr>
        <p:txBody>
          <a:bodyPr/>
          <a:lstStyle/>
          <a:p>
            <a:r>
              <a:rPr lang="en-US" dirty="0" smtClean="0"/>
              <a:t>Regeneration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4" descr="http://www.jonathanbird.net/jpegs9/web_uwp09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2286000"/>
            <a:ext cx="4191000" cy="28019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62000" y="2819400"/>
            <a:ext cx="228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Regeneration occurs when a body part has broken off and the organism grows a new one.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7772400" cy="4160520"/>
          </a:xfrm>
        </p:spPr>
        <p:txBody>
          <a:bodyPr/>
          <a:lstStyle/>
          <a:p>
            <a:r>
              <a:rPr lang="en-US" dirty="0" smtClean="0"/>
              <a:t>Examples of organisms that reproduce asexually</a:t>
            </a:r>
          </a:p>
          <a:p>
            <a:pPr lvl="1"/>
            <a:r>
              <a:rPr lang="en-US" dirty="0" smtClean="0"/>
              <a:t>Hydra</a:t>
            </a:r>
          </a:p>
          <a:p>
            <a:pPr lvl="1"/>
            <a:r>
              <a:rPr lang="en-US" dirty="0" smtClean="0"/>
              <a:t>Sea Star</a:t>
            </a:r>
          </a:p>
          <a:p>
            <a:pPr lvl="1"/>
            <a:r>
              <a:rPr lang="en-US" dirty="0" smtClean="0"/>
              <a:t>Strawberry</a:t>
            </a:r>
          </a:p>
          <a:p>
            <a:pPr lvl="1"/>
            <a:r>
              <a:rPr lang="en-US" dirty="0" err="1" smtClean="0"/>
              <a:t>Archaebacteria</a:t>
            </a:r>
            <a:endParaRPr lang="en-US" dirty="0" smtClean="0"/>
          </a:p>
          <a:p>
            <a:pPr lvl="1"/>
            <a:r>
              <a:rPr lang="en-US" dirty="0" err="1" smtClean="0"/>
              <a:t>Eubacteria</a:t>
            </a:r>
            <a:endParaRPr lang="en-US" dirty="0" smtClean="0"/>
          </a:p>
          <a:p>
            <a:pPr lvl="1"/>
            <a:r>
              <a:rPr lang="en-US" dirty="0" smtClean="0"/>
              <a:t>Euglena</a:t>
            </a:r>
          </a:p>
          <a:p>
            <a:pPr lvl="1"/>
            <a:r>
              <a:rPr lang="en-US" dirty="0" smtClean="0"/>
              <a:t>Paramecium</a:t>
            </a:r>
          </a:p>
          <a:p>
            <a:pPr lvl="1"/>
            <a:r>
              <a:rPr lang="en-US" dirty="0" smtClean="0"/>
              <a:t>Yeast</a:t>
            </a:r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9C4-7036-434C-85C8-F7EA51043BB9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26626" name="Picture 2" descr="http://tbn1.google.com/images?q=tbn:ZnZ5qL1KkKozPM:http://www.isledegrande.com/giimages9/wildstrawberryrunner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2514600"/>
            <a:ext cx="1828800" cy="1368312"/>
          </a:xfrm>
          <a:prstGeom prst="rect">
            <a:avLst/>
          </a:prstGeom>
          <a:noFill/>
        </p:spPr>
      </p:pic>
      <p:pic>
        <p:nvPicPr>
          <p:cNvPr id="26628" name="Picture 4" descr="http://tbn2.google.com/images?q=tbn:dHvm71rhWYuQ_M:http://overcomingcandida.com/mycology/yeast-dk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2667000"/>
            <a:ext cx="1732545" cy="1371600"/>
          </a:xfrm>
          <a:prstGeom prst="rect">
            <a:avLst/>
          </a:prstGeom>
          <a:noFill/>
        </p:spPr>
      </p:pic>
      <p:pic>
        <p:nvPicPr>
          <p:cNvPr id="26630" name="Picture 6" descr="http://teachers.ocps.net/~menak/Images/seastar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0" y="4419600"/>
            <a:ext cx="2362200" cy="1622885"/>
          </a:xfrm>
          <a:prstGeom prst="rect">
            <a:avLst/>
          </a:prstGeom>
          <a:noFill/>
        </p:spPr>
      </p:pic>
      <p:pic>
        <p:nvPicPr>
          <p:cNvPr id="26632" name="Picture 8" descr="http://tbn3.google.com/images?q=tbn:1xCb2RKMv__guM:http://genome.jgi-psf.org/draft_microbes/images/metba.gif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57600" y="4267200"/>
            <a:ext cx="2057400" cy="2000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1083</TotalTime>
  <Words>513</Words>
  <Application>Microsoft Office PowerPoint</Application>
  <PresentationFormat>On-screen Show (4:3)</PresentationFormat>
  <Paragraphs>149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Flow</vt:lpstr>
      <vt:lpstr>Asexual vs. Sexual Reproduction</vt:lpstr>
      <vt:lpstr>Make a Venn Diagram</vt:lpstr>
      <vt:lpstr>Asexual Reproduction</vt:lpstr>
      <vt:lpstr>Asexual Reproduction</vt:lpstr>
      <vt:lpstr>Asexual Reproduction</vt:lpstr>
      <vt:lpstr>Asexual Reproduction</vt:lpstr>
      <vt:lpstr>Asexual Reproduction</vt:lpstr>
      <vt:lpstr>Asexual Reproduction</vt:lpstr>
      <vt:lpstr>Asexual Reproduction</vt:lpstr>
      <vt:lpstr>Sexual Reproduction</vt:lpstr>
      <vt:lpstr>Sexual Reproduction</vt:lpstr>
      <vt:lpstr>Sexual Reproduction</vt:lpstr>
      <vt:lpstr>Sexual Reproduction</vt:lpstr>
      <vt:lpstr>Sexual Reproduction</vt:lpstr>
      <vt:lpstr>Sexual Reproduction…</vt:lpstr>
      <vt:lpstr>Asexual Reproduction</vt:lpstr>
      <vt:lpstr>Sexual Reproduction</vt:lpstr>
      <vt:lpstr>Summary Assignment</vt:lpstr>
    </vt:vector>
  </TitlesOfParts>
  <Company>Logan City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Asexual vs. Sexual Reproduction</dc:title>
  <dc:creator>teacher</dc:creator>
  <cp:lastModifiedBy>HOWARDD</cp:lastModifiedBy>
  <cp:revision>39</cp:revision>
  <dcterms:created xsi:type="dcterms:W3CDTF">2008-11-25T18:10:26Z</dcterms:created>
  <dcterms:modified xsi:type="dcterms:W3CDTF">2013-11-18T20:34:26Z</dcterms:modified>
</cp:coreProperties>
</file>