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6" r:id="rId2"/>
    <p:sldId id="271" r:id="rId3"/>
    <p:sldId id="257" r:id="rId4"/>
    <p:sldId id="258" r:id="rId5"/>
    <p:sldId id="260" r:id="rId6"/>
    <p:sldId id="261" r:id="rId7"/>
    <p:sldId id="263" r:id="rId8"/>
    <p:sldId id="264" r:id="rId9"/>
    <p:sldId id="265" r:id="rId10"/>
    <p:sldId id="272" r:id="rId11"/>
    <p:sldId id="266" r:id="rId12"/>
    <p:sldId id="267" r:id="rId13"/>
    <p:sldId id="273" r:id="rId14"/>
    <p:sldId id="275" r:id="rId15"/>
    <p:sldId id="268" r:id="rId16"/>
    <p:sldId id="269" r:id="rId17"/>
    <p:sldId id="270"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3" d="100"/>
          <a:sy n="43" d="100"/>
        </p:scale>
        <p:origin x="-114" y="-73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719274-31AF-4960-98E1-F0C35ADA0C5D}" type="datetimeFigureOut">
              <a:rPr lang="en-US" smtClean="0"/>
              <a:t>11/20/2013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FA9A8E-CDAE-4AAD-A890-62B0440D8204}" type="slidenum">
              <a:rPr lang="en-US" smtClean="0"/>
              <a:t>‹#›</a:t>
            </a:fld>
            <a:endParaRPr lang="en-US"/>
          </a:p>
        </p:txBody>
      </p:sp>
    </p:spTree>
    <p:extLst>
      <p:ext uri="{BB962C8B-B14F-4D97-AF65-F5344CB8AC3E}">
        <p14:creationId xmlns:p14="http://schemas.microsoft.com/office/powerpoint/2010/main" val="1416182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FA9A8E-CDAE-4AAD-A890-62B0440D8204}" type="slidenum">
              <a:rPr lang="en-US" smtClean="0"/>
              <a:t>1</a:t>
            </a:fld>
            <a:endParaRPr lang="en-US"/>
          </a:p>
        </p:txBody>
      </p:sp>
    </p:spTree>
    <p:extLst>
      <p:ext uri="{BB962C8B-B14F-4D97-AF65-F5344CB8AC3E}">
        <p14:creationId xmlns:p14="http://schemas.microsoft.com/office/powerpoint/2010/main" val="832321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FA9A8E-CDAE-4AAD-A890-62B0440D8204}" type="slidenum">
              <a:rPr lang="en-US" smtClean="0"/>
              <a:t>10</a:t>
            </a:fld>
            <a:endParaRPr lang="en-US"/>
          </a:p>
        </p:txBody>
      </p:sp>
    </p:spTree>
    <p:extLst>
      <p:ext uri="{BB962C8B-B14F-4D97-AF65-F5344CB8AC3E}">
        <p14:creationId xmlns:p14="http://schemas.microsoft.com/office/powerpoint/2010/main" val="33397633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FA9A8E-CDAE-4AAD-A890-62B0440D8204}" type="slidenum">
              <a:rPr lang="en-US" smtClean="0"/>
              <a:t>11</a:t>
            </a:fld>
            <a:endParaRPr lang="en-US"/>
          </a:p>
        </p:txBody>
      </p:sp>
    </p:spTree>
    <p:extLst>
      <p:ext uri="{BB962C8B-B14F-4D97-AF65-F5344CB8AC3E}">
        <p14:creationId xmlns:p14="http://schemas.microsoft.com/office/powerpoint/2010/main" val="21856368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FA9A8E-CDAE-4AAD-A890-62B0440D8204}" type="slidenum">
              <a:rPr lang="en-US" smtClean="0"/>
              <a:t>12</a:t>
            </a:fld>
            <a:endParaRPr lang="en-US"/>
          </a:p>
        </p:txBody>
      </p:sp>
    </p:spTree>
    <p:extLst>
      <p:ext uri="{BB962C8B-B14F-4D97-AF65-F5344CB8AC3E}">
        <p14:creationId xmlns:p14="http://schemas.microsoft.com/office/powerpoint/2010/main" val="3321655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FA9A8E-CDAE-4AAD-A890-62B0440D8204}" type="slidenum">
              <a:rPr lang="en-US" smtClean="0"/>
              <a:t>13</a:t>
            </a:fld>
            <a:endParaRPr lang="en-US"/>
          </a:p>
        </p:txBody>
      </p:sp>
    </p:spTree>
    <p:extLst>
      <p:ext uri="{BB962C8B-B14F-4D97-AF65-F5344CB8AC3E}">
        <p14:creationId xmlns:p14="http://schemas.microsoft.com/office/powerpoint/2010/main" val="20161921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FA9A8E-CDAE-4AAD-A890-62B0440D8204}" type="slidenum">
              <a:rPr lang="en-US" smtClean="0"/>
              <a:t>14</a:t>
            </a:fld>
            <a:endParaRPr lang="en-US"/>
          </a:p>
        </p:txBody>
      </p:sp>
    </p:spTree>
    <p:extLst>
      <p:ext uri="{BB962C8B-B14F-4D97-AF65-F5344CB8AC3E}">
        <p14:creationId xmlns:p14="http://schemas.microsoft.com/office/powerpoint/2010/main" val="37383348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FA9A8E-CDAE-4AAD-A890-62B0440D8204}" type="slidenum">
              <a:rPr lang="en-US" smtClean="0"/>
              <a:t>15</a:t>
            </a:fld>
            <a:endParaRPr lang="en-US"/>
          </a:p>
        </p:txBody>
      </p:sp>
    </p:spTree>
    <p:extLst>
      <p:ext uri="{BB962C8B-B14F-4D97-AF65-F5344CB8AC3E}">
        <p14:creationId xmlns:p14="http://schemas.microsoft.com/office/powerpoint/2010/main" val="10844477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FA9A8E-CDAE-4AAD-A890-62B0440D8204}" type="slidenum">
              <a:rPr lang="en-US" smtClean="0"/>
              <a:t>16</a:t>
            </a:fld>
            <a:endParaRPr lang="en-US"/>
          </a:p>
        </p:txBody>
      </p:sp>
    </p:spTree>
    <p:extLst>
      <p:ext uri="{BB962C8B-B14F-4D97-AF65-F5344CB8AC3E}">
        <p14:creationId xmlns:p14="http://schemas.microsoft.com/office/powerpoint/2010/main" val="15570125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FA9A8E-CDAE-4AAD-A890-62B0440D8204}" type="slidenum">
              <a:rPr lang="en-US" smtClean="0"/>
              <a:t>17</a:t>
            </a:fld>
            <a:endParaRPr lang="en-US"/>
          </a:p>
        </p:txBody>
      </p:sp>
    </p:spTree>
    <p:extLst>
      <p:ext uri="{BB962C8B-B14F-4D97-AF65-F5344CB8AC3E}">
        <p14:creationId xmlns:p14="http://schemas.microsoft.com/office/powerpoint/2010/main" val="1426651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FA9A8E-CDAE-4AAD-A890-62B0440D8204}" type="slidenum">
              <a:rPr lang="en-US" smtClean="0"/>
              <a:t>2</a:t>
            </a:fld>
            <a:endParaRPr lang="en-US"/>
          </a:p>
        </p:txBody>
      </p:sp>
    </p:spTree>
    <p:extLst>
      <p:ext uri="{BB962C8B-B14F-4D97-AF65-F5344CB8AC3E}">
        <p14:creationId xmlns:p14="http://schemas.microsoft.com/office/powerpoint/2010/main" val="3615590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FA9A8E-CDAE-4AAD-A890-62B0440D8204}" type="slidenum">
              <a:rPr lang="en-US" smtClean="0"/>
              <a:t>3</a:t>
            </a:fld>
            <a:endParaRPr lang="en-US"/>
          </a:p>
        </p:txBody>
      </p:sp>
    </p:spTree>
    <p:extLst>
      <p:ext uri="{BB962C8B-B14F-4D97-AF65-F5344CB8AC3E}">
        <p14:creationId xmlns:p14="http://schemas.microsoft.com/office/powerpoint/2010/main" val="1894477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FA9A8E-CDAE-4AAD-A890-62B0440D8204}" type="slidenum">
              <a:rPr lang="en-US" smtClean="0"/>
              <a:t>4</a:t>
            </a:fld>
            <a:endParaRPr lang="en-US"/>
          </a:p>
        </p:txBody>
      </p:sp>
    </p:spTree>
    <p:extLst>
      <p:ext uri="{BB962C8B-B14F-4D97-AF65-F5344CB8AC3E}">
        <p14:creationId xmlns:p14="http://schemas.microsoft.com/office/powerpoint/2010/main" val="2951993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FA9A8E-CDAE-4AAD-A890-62B0440D8204}" type="slidenum">
              <a:rPr lang="en-US" smtClean="0"/>
              <a:t>5</a:t>
            </a:fld>
            <a:endParaRPr lang="en-US"/>
          </a:p>
        </p:txBody>
      </p:sp>
    </p:spTree>
    <p:extLst>
      <p:ext uri="{BB962C8B-B14F-4D97-AF65-F5344CB8AC3E}">
        <p14:creationId xmlns:p14="http://schemas.microsoft.com/office/powerpoint/2010/main" val="3193625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FA9A8E-CDAE-4AAD-A890-62B0440D8204}" type="slidenum">
              <a:rPr lang="en-US" smtClean="0"/>
              <a:t>6</a:t>
            </a:fld>
            <a:endParaRPr lang="en-US"/>
          </a:p>
        </p:txBody>
      </p:sp>
    </p:spTree>
    <p:extLst>
      <p:ext uri="{BB962C8B-B14F-4D97-AF65-F5344CB8AC3E}">
        <p14:creationId xmlns:p14="http://schemas.microsoft.com/office/powerpoint/2010/main" val="588812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FA9A8E-CDAE-4AAD-A890-62B0440D8204}" type="slidenum">
              <a:rPr lang="en-US" smtClean="0"/>
              <a:t>7</a:t>
            </a:fld>
            <a:endParaRPr lang="en-US"/>
          </a:p>
        </p:txBody>
      </p:sp>
    </p:spTree>
    <p:extLst>
      <p:ext uri="{BB962C8B-B14F-4D97-AF65-F5344CB8AC3E}">
        <p14:creationId xmlns:p14="http://schemas.microsoft.com/office/powerpoint/2010/main" val="767373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FA9A8E-CDAE-4AAD-A890-62B0440D8204}" type="slidenum">
              <a:rPr lang="en-US" smtClean="0"/>
              <a:t>8</a:t>
            </a:fld>
            <a:endParaRPr lang="en-US"/>
          </a:p>
        </p:txBody>
      </p:sp>
    </p:spTree>
    <p:extLst>
      <p:ext uri="{BB962C8B-B14F-4D97-AF65-F5344CB8AC3E}">
        <p14:creationId xmlns:p14="http://schemas.microsoft.com/office/powerpoint/2010/main" val="42599979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FA9A8E-CDAE-4AAD-A890-62B0440D8204}" type="slidenum">
              <a:rPr lang="en-US" smtClean="0"/>
              <a:t>9</a:t>
            </a:fld>
            <a:endParaRPr lang="en-US"/>
          </a:p>
        </p:txBody>
      </p:sp>
    </p:spTree>
    <p:extLst>
      <p:ext uri="{BB962C8B-B14F-4D97-AF65-F5344CB8AC3E}">
        <p14:creationId xmlns:p14="http://schemas.microsoft.com/office/powerpoint/2010/main" val="40230718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A79411D-419F-4DD5-87BF-1B86583D6E37}" type="datetimeFigureOut">
              <a:rPr lang="en-US" smtClean="0"/>
              <a:t>11/20/2013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9EADB-B6C0-4D3D-A69F-10D7AB95361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79411D-419F-4DD5-87BF-1B86583D6E37}" type="datetimeFigureOut">
              <a:rPr lang="en-US" smtClean="0"/>
              <a:t>11/20/2013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9EADB-B6C0-4D3D-A69F-10D7AB95361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A79411D-419F-4DD5-87BF-1B86583D6E37}" type="datetimeFigureOut">
              <a:rPr lang="en-US" smtClean="0"/>
              <a:t>11/20/2013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9EADB-B6C0-4D3D-A69F-10D7AB95361B}" type="slidenum">
              <a:rPr lang="en-US" smtClean="0"/>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79411D-419F-4DD5-87BF-1B86583D6E37}" type="datetimeFigureOut">
              <a:rPr lang="en-US" smtClean="0"/>
              <a:t>11/20/2013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9EADB-B6C0-4D3D-A69F-10D7AB95361B}" type="slidenum">
              <a:rPr lang="en-US" smtClean="0"/>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79411D-419F-4DD5-87BF-1B86583D6E37}" type="datetimeFigureOut">
              <a:rPr lang="en-US" smtClean="0"/>
              <a:t>11/20/2013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9EADB-B6C0-4D3D-A69F-10D7AB95361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8A79411D-419F-4DD5-87BF-1B86583D6E37}" type="datetimeFigureOut">
              <a:rPr lang="en-US" smtClean="0"/>
              <a:t>11/20/2013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79EADB-B6C0-4D3D-A69F-10D7AB95361B}" type="slidenum">
              <a:rPr lang="en-US" smtClean="0"/>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A79411D-419F-4DD5-87BF-1B86583D6E37}" type="datetimeFigureOut">
              <a:rPr lang="en-US" smtClean="0"/>
              <a:t>11/20/2013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79EADB-B6C0-4D3D-A69F-10D7AB95361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A79411D-419F-4DD5-87BF-1B86583D6E37}" type="datetimeFigureOut">
              <a:rPr lang="en-US" smtClean="0"/>
              <a:t>11/20/2013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79EADB-B6C0-4D3D-A69F-10D7AB95361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8A79411D-419F-4DD5-87BF-1B86583D6E37}" type="datetimeFigureOut">
              <a:rPr lang="en-US" smtClean="0"/>
              <a:t>11/20/2013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79EADB-B6C0-4D3D-A69F-10D7AB95361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8A79411D-419F-4DD5-87BF-1B86583D6E37}" type="datetimeFigureOut">
              <a:rPr lang="en-US" smtClean="0"/>
              <a:t>11/20/2013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79EADB-B6C0-4D3D-A69F-10D7AB95361B}" type="slidenum">
              <a:rPr lang="en-US" smtClean="0"/>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79411D-419F-4DD5-87BF-1B86583D6E37}" type="datetimeFigureOut">
              <a:rPr lang="en-US" smtClean="0"/>
              <a:t>11/20/2013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79EADB-B6C0-4D3D-A69F-10D7AB95361B}" type="slidenum">
              <a:rPr lang="en-US" smtClean="0"/>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8A79411D-419F-4DD5-87BF-1B86583D6E37}" type="datetimeFigureOut">
              <a:rPr lang="en-US" smtClean="0"/>
              <a:t>11/20/2013</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BB79EADB-B6C0-4D3D-A69F-10D7AB95361B}" type="slidenum">
              <a:rPr lang="en-US" smtClean="0"/>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regentsprep.org/regents/math/algtrig/ATS1/Dispersion.htm"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regentsprep.org/regents/math/algebra/ad2/measure.ht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rot="20076694">
            <a:off x="6291" y="1427859"/>
            <a:ext cx="7772400" cy="1780108"/>
          </a:xfrm>
        </p:spPr>
        <p:txBody>
          <a:bodyPr>
            <a:noAutofit/>
          </a:bodyPr>
          <a:lstStyle/>
          <a:p>
            <a:r>
              <a:rPr lang="en-US" sz="11500" dirty="0" smtClean="0">
                <a:latin typeface="Comic Sans MS" pitchFamily="66" charset="0"/>
              </a:rPr>
              <a:t>Statistics</a:t>
            </a:r>
            <a:r>
              <a:rPr lang="en-US" sz="11500" dirty="0" smtClean="0"/>
              <a:t> </a:t>
            </a:r>
            <a:endParaRPr lang="en-US" sz="11500" dirty="0"/>
          </a:p>
        </p:txBody>
      </p:sp>
      <p:sp>
        <p:nvSpPr>
          <p:cNvPr id="3" name="Subtitle 2"/>
          <p:cNvSpPr>
            <a:spLocks noGrp="1"/>
          </p:cNvSpPr>
          <p:nvPr>
            <p:ph type="subTitle" idx="1"/>
          </p:nvPr>
        </p:nvSpPr>
        <p:spPr>
          <a:xfrm rot="427973">
            <a:off x="2235991" y="3894671"/>
            <a:ext cx="6400800" cy="2048137"/>
          </a:xfrm>
        </p:spPr>
        <p:txBody>
          <a:bodyPr>
            <a:normAutofit/>
          </a:bodyPr>
          <a:lstStyle/>
          <a:p>
            <a:r>
              <a:rPr lang="en-US" sz="2800" b="1" dirty="0" smtClean="0"/>
              <a:t>Measures of Central Tendency:  Mean, Median, and Mode</a:t>
            </a:r>
          </a:p>
          <a:p>
            <a:r>
              <a:rPr lang="en-US" sz="2800" b="1" dirty="0" smtClean="0"/>
              <a:t>Measures of Dispersion:</a:t>
            </a:r>
          </a:p>
          <a:p>
            <a:r>
              <a:rPr lang="en-US" sz="2800" b="1" dirty="0" smtClean="0"/>
              <a:t>Range and Standard Deviation</a:t>
            </a:r>
            <a:endParaRPr lang="en-US" sz="2800" b="1" dirty="0"/>
          </a:p>
        </p:txBody>
      </p:sp>
    </p:spTree>
    <p:extLst>
      <p:ext uri="{BB962C8B-B14F-4D97-AF65-F5344CB8AC3E}">
        <p14:creationId xmlns:p14="http://schemas.microsoft.com/office/powerpoint/2010/main" val="42419998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These values describe the spread of the set of data.</a:t>
            </a:r>
          </a:p>
          <a:p>
            <a:r>
              <a:rPr lang="en-US" dirty="0" smtClean="0"/>
              <a:t>The Measures of Dispersion, or spread, are the </a:t>
            </a:r>
            <a:r>
              <a:rPr lang="en-US" sz="3200" b="1" dirty="0" smtClean="0"/>
              <a:t>Range</a:t>
            </a:r>
            <a:r>
              <a:rPr lang="en-US" dirty="0" smtClean="0"/>
              <a:t> and the </a:t>
            </a:r>
            <a:r>
              <a:rPr lang="en-US" sz="3200" b="1" dirty="0" smtClean="0"/>
              <a:t>Mean Absolute Deviation</a:t>
            </a:r>
            <a:r>
              <a:rPr lang="en-US" dirty="0" smtClean="0"/>
              <a:t>.</a:t>
            </a:r>
          </a:p>
          <a:p>
            <a:r>
              <a:rPr lang="en-US" dirty="0" smtClean="0"/>
              <a:t>For more information and explanation about measures of dispersion:  </a:t>
            </a:r>
            <a:r>
              <a:rPr lang="en-US" dirty="0" smtClean="0">
                <a:hlinkClick r:id="rId3"/>
              </a:rPr>
              <a:t>Regents Prep</a:t>
            </a:r>
            <a:r>
              <a:rPr lang="en-US" dirty="0" smtClean="0"/>
              <a:t>.</a:t>
            </a:r>
            <a:endParaRPr lang="en-US" dirty="0"/>
          </a:p>
        </p:txBody>
      </p:sp>
      <p:sp>
        <p:nvSpPr>
          <p:cNvPr id="3" name="Title 2"/>
          <p:cNvSpPr>
            <a:spLocks noGrp="1"/>
          </p:cNvSpPr>
          <p:nvPr>
            <p:ph type="title"/>
          </p:nvPr>
        </p:nvSpPr>
        <p:spPr/>
        <p:txBody>
          <a:bodyPr/>
          <a:lstStyle/>
          <a:p>
            <a:r>
              <a:rPr lang="en-US" dirty="0" smtClean="0"/>
              <a:t>Measures of Dispersion</a:t>
            </a:r>
            <a:endParaRPr lang="en-US" dirty="0"/>
          </a:p>
        </p:txBody>
      </p:sp>
    </p:spTree>
    <p:extLst>
      <p:ext uri="{BB962C8B-B14F-4D97-AF65-F5344CB8AC3E}">
        <p14:creationId xmlns:p14="http://schemas.microsoft.com/office/powerpoint/2010/main" val="2884842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r>
              <a:rPr lang="en-US" sz="2800" dirty="0" smtClean="0"/>
              <a:t>The Range is the difference between the lowest and highest values.</a:t>
            </a:r>
          </a:p>
          <a:p>
            <a:endParaRPr lang="en-US" sz="2800" dirty="0"/>
          </a:p>
          <a:p>
            <a:r>
              <a:rPr lang="en-US" sz="2800" dirty="0" smtClean="0"/>
              <a:t>Largest Number – Smallest Number = Range</a:t>
            </a:r>
            <a:endParaRPr lang="en-US" sz="2800" dirty="0"/>
          </a:p>
        </p:txBody>
      </p:sp>
      <p:sp>
        <p:nvSpPr>
          <p:cNvPr id="3" name="Title 2"/>
          <p:cNvSpPr>
            <a:spLocks noGrp="1"/>
          </p:cNvSpPr>
          <p:nvPr>
            <p:ph type="title"/>
          </p:nvPr>
        </p:nvSpPr>
        <p:spPr/>
        <p:txBody>
          <a:bodyPr/>
          <a:lstStyle/>
          <a:p>
            <a:r>
              <a:rPr lang="en-US" dirty="0" smtClean="0"/>
              <a:t>What is the Range?</a:t>
            </a:r>
            <a:endParaRPr lang="en-US" dirty="0"/>
          </a:p>
        </p:txBody>
      </p:sp>
    </p:spTree>
    <p:extLst>
      <p:ext uri="{BB962C8B-B14F-4D97-AF65-F5344CB8AC3E}">
        <p14:creationId xmlns:p14="http://schemas.microsoft.com/office/powerpoint/2010/main" val="16252021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solidFill>
                  <a:schemeClr val="bg1"/>
                </a:solidFill>
              </a:rPr>
              <a:t>Let’s find the range of Jamie’s </a:t>
            </a:r>
            <a:r>
              <a:rPr lang="en-US" dirty="0" smtClean="0"/>
              <a:t>Science test scores:</a:t>
            </a:r>
            <a:endParaRPr lang="en-US" dirty="0"/>
          </a:p>
        </p:txBody>
      </p:sp>
      <p:sp>
        <p:nvSpPr>
          <p:cNvPr id="4" name="Rounded Rectangle 3"/>
          <p:cNvSpPr/>
          <p:nvPr/>
        </p:nvSpPr>
        <p:spPr>
          <a:xfrm>
            <a:off x="1802674" y="2124891"/>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62</a:t>
            </a:r>
            <a:endParaRPr lang="en-US" sz="4400" dirty="0"/>
          </a:p>
        </p:txBody>
      </p:sp>
      <p:sp>
        <p:nvSpPr>
          <p:cNvPr id="5" name="Rounded Rectangle 4"/>
          <p:cNvSpPr/>
          <p:nvPr/>
        </p:nvSpPr>
        <p:spPr>
          <a:xfrm>
            <a:off x="5029200" y="2166255"/>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75</a:t>
            </a:r>
            <a:endParaRPr lang="en-US" sz="4400" dirty="0"/>
          </a:p>
        </p:txBody>
      </p:sp>
      <p:sp>
        <p:nvSpPr>
          <p:cNvPr id="6" name="Rounded Rectangle 5"/>
          <p:cNvSpPr/>
          <p:nvPr/>
        </p:nvSpPr>
        <p:spPr>
          <a:xfrm>
            <a:off x="2638697" y="33147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rPr>
              <a:t>86</a:t>
            </a:r>
            <a:endParaRPr lang="en-US" sz="4400" dirty="0">
              <a:solidFill>
                <a:schemeClr val="bg1"/>
              </a:solidFill>
            </a:endParaRPr>
          </a:p>
        </p:txBody>
      </p:sp>
      <p:sp>
        <p:nvSpPr>
          <p:cNvPr id="7" name="Rounded Rectangle 6"/>
          <p:cNvSpPr/>
          <p:nvPr/>
        </p:nvSpPr>
        <p:spPr>
          <a:xfrm>
            <a:off x="4139836" y="33909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92</a:t>
            </a:r>
            <a:endParaRPr lang="en-US" sz="4400" dirty="0"/>
          </a:p>
        </p:txBody>
      </p:sp>
      <p:sp>
        <p:nvSpPr>
          <p:cNvPr id="8" name="Rounded Rectangle 7"/>
          <p:cNvSpPr/>
          <p:nvPr/>
        </p:nvSpPr>
        <p:spPr>
          <a:xfrm>
            <a:off x="3352800" y="2145573"/>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66</a:t>
            </a:r>
            <a:endParaRPr lang="en-US" sz="4400" dirty="0"/>
          </a:p>
        </p:txBody>
      </p:sp>
      <p:sp>
        <p:nvSpPr>
          <p:cNvPr id="9" name="Rounded Rectangle 8"/>
          <p:cNvSpPr/>
          <p:nvPr/>
        </p:nvSpPr>
        <p:spPr>
          <a:xfrm>
            <a:off x="6629400" y="2166255"/>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78</a:t>
            </a:r>
            <a:endParaRPr lang="en-US" sz="4400" dirty="0"/>
          </a:p>
        </p:txBody>
      </p:sp>
      <p:sp>
        <p:nvSpPr>
          <p:cNvPr id="10" name="Rounded Rectangle 9"/>
          <p:cNvSpPr/>
          <p:nvPr/>
        </p:nvSpPr>
        <p:spPr>
          <a:xfrm>
            <a:off x="7330440" y="3341914"/>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rgbClr val="C00000"/>
                </a:solidFill>
              </a:rPr>
              <a:t>96</a:t>
            </a:r>
            <a:endParaRPr lang="en-US" sz="4400" dirty="0">
              <a:solidFill>
                <a:srgbClr val="C00000"/>
              </a:solidFill>
            </a:endParaRPr>
          </a:p>
        </p:txBody>
      </p:sp>
      <p:sp>
        <p:nvSpPr>
          <p:cNvPr id="11" name="Rounded Rectangle 10"/>
          <p:cNvSpPr/>
          <p:nvPr/>
        </p:nvSpPr>
        <p:spPr>
          <a:xfrm>
            <a:off x="152400" y="21336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rgbClr val="C00000"/>
                </a:solidFill>
              </a:rPr>
              <a:t>48</a:t>
            </a:r>
            <a:endParaRPr lang="en-US" sz="4400" dirty="0">
              <a:solidFill>
                <a:srgbClr val="C00000"/>
              </a:solidFill>
            </a:endParaRPr>
          </a:p>
        </p:txBody>
      </p:sp>
      <p:sp>
        <p:nvSpPr>
          <p:cNvPr id="12" name="Rounded Rectangle 11"/>
          <p:cNvSpPr/>
          <p:nvPr/>
        </p:nvSpPr>
        <p:spPr>
          <a:xfrm>
            <a:off x="5715000" y="33147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95</a:t>
            </a:r>
            <a:endParaRPr lang="en-US" sz="4400" dirty="0"/>
          </a:p>
        </p:txBody>
      </p:sp>
      <p:sp>
        <p:nvSpPr>
          <p:cNvPr id="13" name="Rounded Rectangle 12"/>
          <p:cNvSpPr/>
          <p:nvPr/>
        </p:nvSpPr>
        <p:spPr>
          <a:xfrm>
            <a:off x="1040673" y="33147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rPr>
              <a:t>86</a:t>
            </a:r>
            <a:endParaRPr lang="en-US" sz="4400" dirty="0">
              <a:solidFill>
                <a:schemeClr val="bg1"/>
              </a:solidFill>
            </a:endParaRPr>
          </a:p>
        </p:txBody>
      </p:sp>
      <p:sp>
        <p:nvSpPr>
          <p:cNvPr id="2" name="Rectangle 1"/>
          <p:cNvSpPr/>
          <p:nvPr/>
        </p:nvSpPr>
        <p:spPr>
          <a:xfrm>
            <a:off x="507273" y="4648200"/>
            <a:ext cx="8331927"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t>Largest Value – Smallest Value</a:t>
            </a:r>
          </a:p>
          <a:p>
            <a:pPr algn="ctr"/>
            <a:r>
              <a:rPr lang="en-US" sz="3600" b="1" dirty="0" smtClean="0"/>
              <a:t>96 – 48 = 48</a:t>
            </a:r>
          </a:p>
          <a:p>
            <a:pPr algn="ctr"/>
            <a:r>
              <a:rPr lang="en-US" sz="3600" b="1" dirty="0" smtClean="0"/>
              <a:t>48 is the Range </a:t>
            </a:r>
            <a:endParaRPr lang="en-US" sz="3600" b="1" dirty="0"/>
          </a:p>
        </p:txBody>
      </p:sp>
    </p:spTree>
    <p:extLst>
      <p:ext uri="{BB962C8B-B14F-4D97-AF65-F5344CB8AC3E}">
        <p14:creationId xmlns:p14="http://schemas.microsoft.com/office/powerpoint/2010/main" val="23500848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ctr"/>
            <a:r>
              <a:rPr lang="en-US" sz="2800" dirty="0"/>
              <a:t>The mean absolute deviation is the mean (average) of the absolute value of the difference between the individual values in the data set and the mean. </a:t>
            </a:r>
            <a:r>
              <a:rPr lang="en-US" sz="2800" dirty="0" smtClean="0"/>
              <a:t>This </a:t>
            </a:r>
            <a:r>
              <a:rPr lang="en-US" sz="2800" dirty="0"/>
              <a:t>method tries to measure the average distances between the values in the data set and the mean.</a:t>
            </a:r>
          </a:p>
          <a:p>
            <a:endParaRPr lang="en-US" dirty="0"/>
          </a:p>
        </p:txBody>
      </p:sp>
      <p:sp>
        <p:nvSpPr>
          <p:cNvPr id="3" name="Title 2"/>
          <p:cNvSpPr>
            <a:spLocks noGrp="1"/>
          </p:cNvSpPr>
          <p:nvPr>
            <p:ph type="title"/>
          </p:nvPr>
        </p:nvSpPr>
        <p:spPr/>
        <p:txBody>
          <a:bodyPr/>
          <a:lstStyle/>
          <a:p>
            <a:r>
              <a:rPr lang="en-US" dirty="0" smtClean="0"/>
              <a:t>Mean Absolute Deviation</a:t>
            </a:r>
            <a:endParaRPr lang="en-US" dirty="0"/>
          </a:p>
        </p:txBody>
      </p:sp>
    </p:spTree>
    <p:extLst>
      <p:ext uri="{BB962C8B-B14F-4D97-AF65-F5344CB8AC3E}">
        <p14:creationId xmlns:p14="http://schemas.microsoft.com/office/powerpoint/2010/main" val="3645150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38328"/>
            <a:ext cx="8229600" cy="1642872"/>
          </a:xfrm>
        </p:spPr>
        <p:txBody>
          <a:bodyPr>
            <a:normAutofit fontScale="90000"/>
          </a:bodyPr>
          <a:lstStyle/>
          <a:p>
            <a:r>
              <a:rPr lang="en-US" dirty="0" smtClean="0">
                <a:solidFill>
                  <a:schemeClr val="bg1"/>
                </a:solidFill>
              </a:rPr>
              <a:t>Let’s find the Mean Absolute Deviation of Jamie’s </a:t>
            </a:r>
            <a:r>
              <a:rPr lang="en-US" dirty="0" smtClean="0"/>
              <a:t>Science test scores:</a:t>
            </a:r>
            <a:endParaRPr lang="en-US" dirty="0"/>
          </a:p>
        </p:txBody>
      </p:sp>
      <p:sp>
        <p:nvSpPr>
          <p:cNvPr id="4" name="Rounded Rectangle 3"/>
          <p:cNvSpPr/>
          <p:nvPr/>
        </p:nvSpPr>
        <p:spPr>
          <a:xfrm>
            <a:off x="875210" y="1810257"/>
            <a:ext cx="1066800" cy="6847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62</a:t>
            </a:r>
            <a:endParaRPr lang="en-US" sz="4400" dirty="0"/>
          </a:p>
        </p:txBody>
      </p:sp>
      <p:sp>
        <p:nvSpPr>
          <p:cNvPr id="5" name="Rounded Rectangle 4"/>
          <p:cNvSpPr/>
          <p:nvPr/>
        </p:nvSpPr>
        <p:spPr>
          <a:xfrm>
            <a:off x="2638697" y="1893022"/>
            <a:ext cx="1066800" cy="64007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75</a:t>
            </a:r>
            <a:endParaRPr lang="en-US" sz="4400" dirty="0"/>
          </a:p>
        </p:txBody>
      </p:sp>
      <p:sp>
        <p:nvSpPr>
          <p:cNvPr id="6" name="Rounded Rectangle 5"/>
          <p:cNvSpPr/>
          <p:nvPr/>
        </p:nvSpPr>
        <p:spPr>
          <a:xfrm>
            <a:off x="5304607" y="2003499"/>
            <a:ext cx="1066800" cy="6008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rPr>
              <a:t>86</a:t>
            </a:r>
            <a:endParaRPr lang="en-US" sz="4400" dirty="0">
              <a:solidFill>
                <a:schemeClr val="bg1"/>
              </a:solidFill>
            </a:endParaRPr>
          </a:p>
        </p:txBody>
      </p:sp>
      <p:sp>
        <p:nvSpPr>
          <p:cNvPr id="7" name="Rounded Rectangle 6"/>
          <p:cNvSpPr/>
          <p:nvPr/>
        </p:nvSpPr>
        <p:spPr>
          <a:xfrm>
            <a:off x="6172200" y="1901730"/>
            <a:ext cx="1076596" cy="6629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92</a:t>
            </a:r>
            <a:endParaRPr lang="en-US" sz="4400" dirty="0"/>
          </a:p>
        </p:txBody>
      </p:sp>
      <p:sp>
        <p:nvSpPr>
          <p:cNvPr id="8" name="Rounded Rectangle 7"/>
          <p:cNvSpPr/>
          <p:nvPr/>
        </p:nvSpPr>
        <p:spPr>
          <a:xfrm>
            <a:off x="1728650" y="1983346"/>
            <a:ext cx="1010194" cy="5747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66</a:t>
            </a:r>
            <a:endParaRPr lang="en-US" sz="4400" dirty="0"/>
          </a:p>
        </p:txBody>
      </p:sp>
      <p:sp>
        <p:nvSpPr>
          <p:cNvPr id="9" name="Rounded Rectangle 8"/>
          <p:cNvSpPr/>
          <p:nvPr/>
        </p:nvSpPr>
        <p:spPr>
          <a:xfrm>
            <a:off x="3542210" y="2003499"/>
            <a:ext cx="990600" cy="5491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78</a:t>
            </a:r>
            <a:endParaRPr lang="en-US" sz="4400" dirty="0"/>
          </a:p>
        </p:txBody>
      </p:sp>
      <p:sp>
        <p:nvSpPr>
          <p:cNvPr id="10" name="Rounded Rectangle 9"/>
          <p:cNvSpPr/>
          <p:nvPr/>
        </p:nvSpPr>
        <p:spPr>
          <a:xfrm>
            <a:off x="7917180" y="1976835"/>
            <a:ext cx="922020" cy="5911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rPr>
              <a:t>96</a:t>
            </a:r>
            <a:endParaRPr lang="en-US" sz="4400" dirty="0">
              <a:solidFill>
                <a:schemeClr val="bg1"/>
              </a:solidFill>
            </a:endParaRPr>
          </a:p>
        </p:txBody>
      </p:sp>
      <p:sp>
        <p:nvSpPr>
          <p:cNvPr id="11" name="Rounded Rectangle 10"/>
          <p:cNvSpPr/>
          <p:nvPr/>
        </p:nvSpPr>
        <p:spPr>
          <a:xfrm>
            <a:off x="152400" y="1670945"/>
            <a:ext cx="914400" cy="61178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rPr>
              <a:t>48</a:t>
            </a:r>
            <a:endParaRPr lang="en-US" sz="4400" dirty="0">
              <a:solidFill>
                <a:schemeClr val="bg1"/>
              </a:solidFill>
            </a:endParaRPr>
          </a:p>
        </p:txBody>
      </p:sp>
      <p:sp>
        <p:nvSpPr>
          <p:cNvPr id="12" name="Rounded Rectangle 11"/>
          <p:cNvSpPr/>
          <p:nvPr/>
        </p:nvSpPr>
        <p:spPr>
          <a:xfrm>
            <a:off x="7086600" y="1901730"/>
            <a:ext cx="850174" cy="5714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95</a:t>
            </a:r>
            <a:endParaRPr lang="en-US" sz="4400" dirty="0"/>
          </a:p>
        </p:txBody>
      </p:sp>
      <p:sp>
        <p:nvSpPr>
          <p:cNvPr id="13" name="Rounded Rectangle 12"/>
          <p:cNvSpPr/>
          <p:nvPr/>
        </p:nvSpPr>
        <p:spPr>
          <a:xfrm>
            <a:off x="4500153" y="1963779"/>
            <a:ext cx="1066800" cy="6041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rPr>
              <a:t>86</a:t>
            </a:r>
            <a:endParaRPr lang="en-US" sz="4400" dirty="0">
              <a:solidFill>
                <a:schemeClr val="bg1"/>
              </a:solidFill>
            </a:endParaRPr>
          </a:p>
        </p:txBody>
      </p:sp>
      <mc:AlternateContent xmlns:mc="http://schemas.openxmlformats.org/markup-compatibility/2006" xmlns:a14="http://schemas.microsoft.com/office/drawing/2010/main">
        <mc:Choice Requires="a14">
          <p:sp>
            <p:nvSpPr>
              <p:cNvPr id="2" name="Rectangle 1"/>
              <p:cNvSpPr/>
              <p:nvPr/>
            </p:nvSpPr>
            <p:spPr>
              <a:xfrm>
                <a:off x="304800" y="2821577"/>
                <a:ext cx="8698774" cy="36292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t>Remember that our </a:t>
                </a:r>
                <a14:m>
                  <m:oMath xmlns:m="http://schemas.openxmlformats.org/officeDocument/2006/math">
                    <m:acc>
                      <m:accPr>
                        <m:chr m:val="̅"/>
                        <m:ctrlPr>
                          <a:rPr lang="en-US" sz="3200" b="1" i="1" smtClean="0">
                            <a:latin typeface="Cambria Math"/>
                          </a:rPr>
                        </m:ctrlPr>
                      </m:accPr>
                      <m:e>
                        <m:r>
                          <a:rPr lang="en-US" sz="3200" b="1" i="1" smtClean="0">
                            <a:latin typeface="Cambria Math"/>
                          </a:rPr>
                          <m:t>𝒙</m:t>
                        </m:r>
                      </m:e>
                    </m:acc>
                  </m:oMath>
                </a14:m>
                <a:r>
                  <a:rPr lang="en-US" sz="3200" b="1" dirty="0" smtClean="0"/>
                  <a:t>=78.4</a:t>
                </a:r>
              </a:p>
              <a:p>
                <a:pPr algn="ctr"/>
                <a:r>
                  <a:rPr lang="en-US" sz="3200" b="1" dirty="0" smtClean="0"/>
                  <a:t>So our Mean Absolute Deviation is:</a:t>
                </a:r>
              </a:p>
              <a:p>
                <a:pPr algn="ctr"/>
                <a14:m>
                  <m:oMath xmlns:m="http://schemas.openxmlformats.org/officeDocument/2006/math">
                    <m:d>
                      <m:dPr>
                        <m:begChr m:val="|"/>
                        <m:endChr m:val="|"/>
                        <m:ctrlPr>
                          <a:rPr lang="en-US" sz="1050" b="1" i="1" smtClean="0">
                            <a:latin typeface="Cambria Math"/>
                          </a:rPr>
                        </m:ctrlPr>
                      </m:dPr>
                      <m:e>
                        <m:r>
                          <a:rPr lang="en-US" sz="1050" b="1" i="1" smtClean="0">
                            <a:latin typeface="Cambria Math"/>
                          </a:rPr>
                          <m:t>𝟒𝟖</m:t>
                        </m:r>
                        <m:r>
                          <a:rPr lang="en-US" sz="1050" b="1" i="1" smtClean="0">
                            <a:latin typeface="Cambria Math"/>
                          </a:rPr>
                          <m:t>−</m:t>
                        </m:r>
                        <m:r>
                          <a:rPr lang="en-US" sz="1050" b="1" i="1" smtClean="0">
                            <a:latin typeface="Cambria Math"/>
                          </a:rPr>
                          <m:t>𝟕𝟖</m:t>
                        </m:r>
                        <m:r>
                          <a:rPr lang="en-US" sz="1050" b="1" i="1" smtClean="0">
                            <a:latin typeface="Cambria Math"/>
                          </a:rPr>
                          <m:t>.</m:t>
                        </m:r>
                        <m:r>
                          <a:rPr lang="en-US" sz="1050" b="1" i="1" smtClean="0">
                            <a:latin typeface="Cambria Math"/>
                          </a:rPr>
                          <m:t>𝟒</m:t>
                        </m:r>
                      </m:e>
                    </m:d>
                  </m:oMath>
                </a14:m>
                <a:r>
                  <a:rPr lang="en-US" sz="1050" b="1" dirty="0" smtClean="0"/>
                  <a:t>+</a:t>
                </a:r>
                <a14:m>
                  <m:oMath xmlns:m="http://schemas.openxmlformats.org/officeDocument/2006/math">
                    <m:d>
                      <m:dPr>
                        <m:begChr m:val="|"/>
                        <m:endChr m:val="|"/>
                        <m:ctrlPr>
                          <a:rPr lang="en-US" sz="1050" b="1" i="1" dirty="0" smtClean="0">
                            <a:latin typeface="Cambria Math"/>
                          </a:rPr>
                        </m:ctrlPr>
                      </m:dPr>
                      <m:e>
                        <m:r>
                          <a:rPr lang="en-US" sz="1050" b="1" i="1" dirty="0" smtClean="0">
                            <a:latin typeface="Cambria Math"/>
                          </a:rPr>
                          <m:t>𝟔𝟐</m:t>
                        </m:r>
                        <m:r>
                          <a:rPr lang="en-US" sz="1050" b="1" i="1" dirty="0" smtClean="0">
                            <a:latin typeface="Cambria Math"/>
                          </a:rPr>
                          <m:t>−</m:t>
                        </m:r>
                        <m:r>
                          <a:rPr lang="en-US" sz="1050" b="1" i="1" dirty="0" smtClean="0">
                            <a:latin typeface="Cambria Math"/>
                          </a:rPr>
                          <m:t>𝟕𝟖</m:t>
                        </m:r>
                        <m:r>
                          <a:rPr lang="en-US" sz="1050" b="1" i="1" dirty="0" smtClean="0">
                            <a:latin typeface="Cambria Math"/>
                          </a:rPr>
                          <m:t>.</m:t>
                        </m:r>
                        <m:r>
                          <a:rPr lang="en-US" sz="1050" b="1" i="1" dirty="0" smtClean="0">
                            <a:latin typeface="Cambria Math"/>
                          </a:rPr>
                          <m:t>𝟒</m:t>
                        </m:r>
                      </m:e>
                    </m:d>
                    <m:r>
                      <a:rPr lang="en-US" sz="1050" b="1" i="1" dirty="0" smtClean="0">
                        <a:latin typeface="Cambria Math"/>
                      </a:rPr>
                      <m:t>+</m:t>
                    </m:r>
                    <m:d>
                      <m:dPr>
                        <m:begChr m:val="|"/>
                        <m:endChr m:val="|"/>
                        <m:ctrlPr>
                          <a:rPr lang="en-US" sz="1050" b="1" i="1" dirty="0" smtClean="0">
                            <a:latin typeface="Cambria Math"/>
                          </a:rPr>
                        </m:ctrlPr>
                      </m:dPr>
                      <m:e>
                        <m:r>
                          <a:rPr lang="en-US" sz="1050" b="1" i="1" dirty="0" smtClean="0">
                            <a:latin typeface="Cambria Math"/>
                          </a:rPr>
                          <m:t>𝟔𝟔</m:t>
                        </m:r>
                        <m:r>
                          <a:rPr lang="en-US" sz="1050" b="1" i="1" dirty="0" smtClean="0">
                            <a:latin typeface="Cambria Math"/>
                          </a:rPr>
                          <m:t>−</m:t>
                        </m:r>
                        <m:r>
                          <a:rPr lang="en-US" sz="1050" b="1" i="1" dirty="0" smtClean="0">
                            <a:latin typeface="Cambria Math"/>
                          </a:rPr>
                          <m:t>𝟕𝟖</m:t>
                        </m:r>
                        <m:r>
                          <a:rPr lang="en-US" sz="1050" b="1" i="1" dirty="0" smtClean="0">
                            <a:latin typeface="Cambria Math"/>
                          </a:rPr>
                          <m:t>.</m:t>
                        </m:r>
                        <m:r>
                          <a:rPr lang="en-US" sz="1050" b="1" i="1" dirty="0" smtClean="0">
                            <a:latin typeface="Cambria Math"/>
                          </a:rPr>
                          <m:t>𝟒</m:t>
                        </m:r>
                      </m:e>
                    </m:d>
                    <m:r>
                      <a:rPr lang="en-US" sz="1050" b="1" i="1" dirty="0" smtClean="0">
                        <a:latin typeface="Cambria Math"/>
                      </a:rPr>
                      <m:t>+</m:t>
                    </m:r>
                    <m:d>
                      <m:dPr>
                        <m:begChr m:val="|"/>
                        <m:endChr m:val="|"/>
                        <m:ctrlPr>
                          <a:rPr lang="en-US" sz="1050" b="1" i="1" dirty="0" smtClean="0">
                            <a:latin typeface="Cambria Math"/>
                          </a:rPr>
                        </m:ctrlPr>
                      </m:dPr>
                      <m:e>
                        <m:r>
                          <a:rPr lang="en-US" sz="1050" b="1" i="1" dirty="0" smtClean="0">
                            <a:latin typeface="Cambria Math"/>
                          </a:rPr>
                          <m:t>𝟕𝟓</m:t>
                        </m:r>
                        <m:r>
                          <a:rPr lang="en-US" sz="1050" b="1" i="1" dirty="0" smtClean="0">
                            <a:latin typeface="Cambria Math"/>
                          </a:rPr>
                          <m:t>−</m:t>
                        </m:r>
                        <m:r>
                          <a:rPr lang="en-US" sz="1050" b="1" i="1" dirty="0" smtClean="0">
                            <a:latin typeface="Cambria Math"/>
                          </a:rPr>
                          <m:t>𝟕𝟖</m:t>
                        </m:r>
                        <m:r>
                          <a:rPr lang="en-US" sz="1050" b="1" i="1" dirty="0" smtClean="0">
                            <a:latin typeface="Cambria Math"/>
                          </a:rPr>
                          <m:t>.</m:t>
                        </m:r>
                        <m:r>
                          <a:rPr lang="en-US" sz="1050" b="1" i="1" dirty="0" smtClean="0">
                            <a:latin typeface="Cambria Math"/>
                          </a:rPr>
                          <m:t>𝟒</m:t>
                        </m:r>
                      </m:e>
                    </m:d>
                  </m:oMath>
                </a14:m>
                <a:r>
                  <a:rPr lang="en-US" sz="1050" b="1" dirty="0" smtClean="0"/>
                  <a:t>+</a:t>
                </a:r>
                <a14:m>
                  <m:oMath xmlns:m="http://schemas.openxmlformats.org/officeDocument/2006/math">
                    <m:d>
                      <m:dPr>
                        <m:begChr m:val="|"/>
                        <m:endChr m:val="|"/>
                        <m:ctrlPr>
                          <a:rPr lang="en-US" sz="1050" b="1" i="1" dirty="0" smtClean="0">
                            <a:latin typeface="Cambria Math"/>
                          </a:rPr>
                        </m:ctrlPr>
                      </m:dPr>
                      <m:e>
                        <m:r>
                          <a:rPr lang="en-US" sz="1050" b="1" i="1" dirty="0" smtClean="0">
                            <a:latin typeface="Cambria Math"/>
                          </a:rPr>
                          <m:t>𝟕𝟖</m:t>
                        </m:r>
                        <m:r>
                          <a:rPr lang="en-US" sz="1050" b="1" i="1" dirty="0" smtClean="0">
                            <a:latin typeface="Cambria Math"/>
                          </a:rPr>
                          <m:t>−</m:t>
                        </m:r>
                        <m:r>
                          <a:rPr lang="en-US" sz="1050" b="1" i="1" dirty="0" smtClean="0">
                            <a:latin typeface="Cambria Math"/>
                          </a:rPr>
                          <m:t>𝟕𝟖</m:t>
                        </m:r>
                        <m:r>
                          <a:rPr lang="en-US" sz="1050" b="1" i="1" dirty="0" smtClean="0">
                            <a:latin typeface="Cambria Math"/>
                          </a:rPr>
                          <m:t>.</m:t>
                        </m:r>
                        <m:r>
                          <a:rPr lang="en-US" sz="1050" b="1" i="1" dirty="0" smtClean="0">
                            <a:latin typeface="Cambria Math"/>
                          </a:rPr>
                          <m:t>𝟒</m:t>
                        </m:r>
                      </m:e>
                    </m:d>
                    <m:r>
                      <a:rPr lang="en-US" sz="1050" b="1" i="1" dirty="0" smtClean="0">
                        <a:latin typeface="Cambria Math"/>
                      </a:rPr>
                      <m:t>+</m:t>
                    </m:r>
                    <m:d>
                      <m:dPr>
                        <m:begChr m:val="|"/>
                        <m:endChr m:val="|"/>
                        <m:ctrlPr>
                          <a:rPr lang="en-US" sz="1050" b="1" i="1" dirty="0" smtClean="0">
                            <a:latin typeface="Cambria Math"/>
                          </a:rPr>
                        </m:ctrlPr>
                      </m:dPr>
                      <m:e>
                        <m:r>
                          <a:rPr lang="en-US" sz="1050" b="1" i="1" dirty="0" smtClean="0">
                            <a:latin typeface="Cambria Math"/>
                          </a:rPr>
                          <m:t>𝟖𝟔</m:t>
                        </m:r>
                        <m:r>
                          <a:rPr lang="en-US" sz="1050" b="1" i="1" dirty="0" smtClean="0">
                            <a:latin typeface="Cambria Math"/>
                          </a:rPr>
                          <m:t>−</m:t>
                        </m:r>
                        <m:r>
                          <a:rPr lang="en-US" sz="1050" b="1" i="1" dirty="0" smtClean="0">
                            <a:latin typeface="Cambria Math"/>
                          </a:rPr>
                          <m:t>𝟕𝟖</m:t>
                        </m:r>
                        <m:r>
                          <a:rPr lang="en-US" sz="1050" b="1" i="1" dirty="0" smtClean="0">
                            <a:latin typeface="Cambria Math"/>
                          </a:rPr>
                          <m:t>.</m:t>
                        </m:r>
                        <m:r>
                          <a:rPr lang="en-US" sz="1050" b="1" i="1" dirty="0" smtClean="0">
                            <a:latin typeface="Cambria Math"/>
                          </a:rPr>
                          <m:t>𝟒</m:t>
                        </m:r>
                      </m:e>
                    </m:d>
                    <m:r>
                      <a:rPr lang="en-US" sz="1050" b="1" i="1" dirty="0" smtClean="0">
                        <a:latin typeface="Cambria Math"/>
                      </a:rPr>
                      <m:t>+</m:t>
                    </m:r>
                    <m:d>
                      <m:dPr>
                        <m:begChr m:val="|"/>
                        <m:endChr m:val="|"/>
                        <m:ctrlPr>
                          <a:rPr lang="en-US" sz="1050" b="1" i="1" dirty="0" smtClean="0">
                            <a:latin typeface="Cambria Math"/>
                          </a:rPr>
                        </m:ctrlPr>
                      </m:dPr>
                      <m:e>
                        <m:r>
                          <a:rPr lang="en-US" sz="1050" b="1" i="1" dirty="0" smtClean="0">
                            <a:latin typeface="Cambria Math"/>
                          </a:rPr>
                          <m:t>𝟖𝟔</m:t>
                        </m:r>
                        <m:r>
                          <a:rPr lang="en-US" sz="1050" b="1" i="1" dirty="0" smtClean="0">
                            <a:latin typeface="Cambria Math"/>
                          </a:rPr>
                          <m:t>−</m:t>
                        </m:r>
                        <m:r>
                          <a:rPr lang="en-US" sz="1050" b="1" i="1" dirty="0" smtClean="0">
                            <a:latin typeface="Cambria Math"/>
                          </a:rPr>
                          <m:t>𝟕𝟖</m:t>
                        </m:r>
                        <m:r>
                          <a:rPr lang="en-US" sz="1050" b="1" i="1" dirty="0" smtClean="0">
                            <a:latin typeface="Cambria Math"/>
                          </a:rPr>
                          <m:t>.</m:t>
                        </m:r>
                        <m:r>
                          <a:rPr lang="en-US" sz="1050" b="1" i="1" dirty="0" smtClean="0">
                            <a:latin typeface="Cambria Math"/>
                          </a:rPr>
                          <m:t>𝟒</m:t>
                        </m:r>
                      </m:e>
                    </m:d>
                    <m:r>
                      <a:rPr lang="en-US" sz="1050" b="1" i="1" dirty="0" smtClean="0">
                        <a:latin typeface="Cambria Math"/>
                      </a:rPr>
                      <m:t>+</m:t>
                    </m:r>
                    <m:d>
                      <m:dPr>
                        <m:begChr m:val="|"/>
                        <m:endChr m:val="|"/>
                        <m:ctrlPr>
                          <a:rPr lang="en-US" sz="1050" b="1" i="1" dirty="0" smtClean="0">
                            <a:latin typeface="Cambria Math"/>
                          </a:rPr>
                        </m:ctrlPr>
                      </m:dPr>
                      <m:e>
                        <m:r>
                          <a:rPr lang="en-US" sz="1050" b="1" i="1" dirty="0" smtClean="0">
                            <a:latin typeface="Cambria Math"/>
                          </a:rPr>
                          <m:t>𝟗𝟐</m:t>
                        </m:r>
                        <m:r>
                          <a:rPr lang="en-US" sz="1050" b="1" i="1" dirty="0" smtClean="0">
                            <a:latin typeface="Cambria Math"/>
                          </a:rPr>
                          <m:t>−</m:t>
                        </m:r>
                        <m:r>
                          <a:rPr lang="en-US" sz="1050" b="1" i="1" dirty="0" smtClean="0">
                            <a:latin typeface="Cambria Math"/>
                          </a:rPr>
                          <m:t>𝟕𝟖</m:t>
                        </m:r>
                        <m:r>
                          <a:rPr lang="en-US" sz="1050" b="1" i="1" dirty="0" smtClean="0">
                            <a:latin typeface="Cambria Math"/>
                          </a:rPr>
                          <m:t>.</m:t>
                        </m:r>
                        <m:r>
                          <a:rPr lang="en-US" sz="1050" b="1" i="1" dirty="0" smtClean="0">
                            <a:latin typeface="Cambria Math"/>
                          </a:rPr>
                          <m:t>𝟒</m:t>
                        </m:r>
                      </m:e>
                    </m:d>
                    <m:r>
                      <a:rPr lang="en-US" sz="1050" b="1" i="1" dirty="0" smtClean="0">
                        <a:latin typeface="Cambria Math"/>
                      </a:rPr>
                      <m:t>+</m:t>
                    </m:r>
                    <m:d>
                      <m:dPr>
                        <m:begChr m:val="|"/>
                        <m:endChr m:val="|"/>
                        <m:ctrlPr>
                          <a:rPr lang="en-US" sz="1050" b="1" i="1" dirty="0" smtClean="0">
                            <a:latin typeface="Cambria Math"/>
                          </a:rPr>
                        </m:ctrlPr>
                      </m:dPr>
                      <m:e>
                        <m:r>
                          <a:rPr lang="en-US" sz="1050" b="1" i="1" dirty="0" smtClean="0">
                            <a:latin typeface="Cambria Math"/>
                          </a:rPr>
                          <m:t>𝟗𝟓</m:t>
                        </m:r>
                        <m:r>
                          <a:rPr lang="en-US" sz="1050" b="1" i="1" dirty="0" smtClean="0">
                            <a:latin typeface="Cambria Math"/>
                          </a:rPr>
                          <m:t>−</m:t>
                        </m:r>
                        <m:r>
                          <a:rPr lang="en-US" sz="1050" b="1" i="1" dirty="0" smtClean="0">
                            <a:latin typeface="Cambria Math"/>
                          </a:rPr>
                          <m:t>𝟕𝟖</m:t>
                        </m:r>
                        <m:r>
                          <a:rPr lang="en-US" sz="1050" b="1" i="1" dirty="0" smtClean="0">
                            <a:latin typeface="Cambria Math"/>
                          </a:rPr>
                          <m:t>.</m:t>
                        </m:r>
                        <m:r>
                          <a:rPr lang="en-US" sz="1050" b="1" i="1" dirty="0" smtClean="0">
                            <a:latin typeface="Cambria Math"/>
                          </a:rPr>
                          <m:t>𝟒</m:t>
                        </m:r>
                      </m:e>
                    </m:d>
                    <m:r>
                      <a:rPr lang="en-US" sz="1050" b="1" i="1" dirty="0" smtClean="0">
                        <a:latin typeface="Cambria Math"/>
                      </a:rPr>
                      <m:t>+</m:t>
                    </m:r>
                    <m:d>
                      <m:dPr>
                        <m:begChr m:val="|"/>
                        <m:endChr m:val="|"/>
                        <m:ctrlPr>
                          <a:rPr lang="en-US" sz="1050" b="1" i="1" dirty="0" smtClean="0">
                            <a:latin typeface="Cambria Math"/>
                          </a:rPr>
                        </m:ctrlPr>
                      </m:dPr>
                      <m:e>
                        <m:r>
                          <a:rPr lang="en-US" sz="1050" b="1" i="1" dirty="0" smtClean="0">
                            <a:latin typeface="Cambria Math"/>
                          </a:rPr>
                          <m:t>𝟗𝟔</m:t>
                        </m:r>
                        <m:r>
                          <a:rPr lang="en-US" sz="1050" b="1" i="1" dirty="0" smtClean="0">
                            <a:latin typeface="Cambria Math"/>
                          </a:rPr>
                          <m:t>−</m:t>
                        </m:r>
                        <m:r>
                          <a:rPr lang="en-US" sz="1050" b="1" i="1" dirty="0" smtClean="0">
                            <a:latin typeface="Cambria Math"/>
                          </a:rPr>
                          <m:t>𝟕𝟖</m:t>
                        </m:r>
                        <m:r>
                          <a:rPr lang="en-US" sz="1050" b="1" i="1" dirty="0" smtClean="0">
                            <a:latin typeface="Cambria Math"/>
                          </a:rPr>
                          <m:t>.</m:t>
                        </m:r>
                        <m:r>
                          <a:rPr lang="en-US" sz="1050" b="1" i="1" dirty="0" smtClean="0">
                            <a:latin typeface="Cambria Math"/>
                          </a:rPr>
                          <m:t>𝟒</m:t>
                        </m:r>
                      </m:e>
                    </m:d>
                  </m:oMath>
                </a14:m>
                <a:r>
                  <a:rPr lang="en-US" sz="1050" b="1" dirty="0" smtClean="0"/>
                  <a:t> </a:t>
                </a:r>
              </a:p>
              <a:p>
                <a:pPr algn="ctr"/>
                <a:r>
                  <a:rPr lang="en-US" sz="2000" b="1" dirty="0" smtClean="0"/>
                  <a:t>All divided by the number of items—10</a:t>
                </a:r>
              </a:p>
              <a:p>
                <a:pPr algn="ctr"/>
                <a14:m>
                  <m:oMath xmlns:m="http://schemas.openxmlformats.org/officeDocument/2006/math">
                    <m:f>
                      <m:fPr>
                        <m:ctrlPr>
                          <a:rPr lang="en-US" sz="2000" b="1" i="1" smtClean="0">
                            <a:latin typeface="Cambria Math"/>
                          </a:rPr>
                        </m:ctrlPr>
                      </m:fPr>
                      <m:num>
                        <m:r>
                          <a:rPr lang="en-US" sz="2000" b="1" i="1" smtClean="0">
                            <a:latin typeface="Cambria Math"/>
                          </a:rPr>
                          <m:t>𝟏𝟐𝟔</m:t>
                        </m:r>
                      </m:num>
                      <m:den>
                        <m:r>
                          <a:rPr lang="en-US" sz="2000" b="1" i="1" smtClean="0">
                            <a:latin typeface="Cambria Math"/>
                          </a:rPr>
                          <m:t>𝟏𝟎</m:t>
                        </m:r>
                      </m:den>
                    </m:f>
                  </m:oMath>
                </a14:m>
                <a:r>
                  <a:rPr lang="en-US" sz="2000" b="1" dirty="0" smtClean="0"/>
                  <a:t>=12.6</a:t>
                </a:r>
              </a:p>
              <a:p>
                <a:pPr algn="ctr"/>
                <a:r>
                  <a:rPr lang="en-US" sz="2000" b="1" dirty="0" smtClean="0"/>
                  <a:t>12.6 is the Mean Absolute Deviation</a:t>
                </a:r>
              </a:p>
              <a:p>
                <a:pPr algn="ctr"/>
                <a:r>
                  <a:rPr lang="en-US" sz="2000" b="1" dirty="0" smtClean="0"/>
                  <a:t>This means that the average distance between the mean score and each data score is 12.6 points.</a:t>
                </a:r>
                <a:endParaRPr lang="en-US" sz="2000" b="1" dirty="0"/>
              </a:p>
            </p:txBody>
          </p:sp>
        </mc:Choice>
        <mc:Fallback xmlns="">
          <p:sp>
            <p:nvSpPr>
              <p:cNvPr id="2" name="Rectangle 1"/>
              <p:cNvSpPr>
                <a:spLocks noRot="1" noChangeAspect="1" noMove="1" noResize="1" noEditPoints="1" noAdjustHandles="1" noChangeArrowheads="1" noChangeShapeType="1" noTextEdit="1"/>
              </p:cNvSpPr>
              <p:nvPr/>
            </p:nvSpPr>
            <p:spPr>
              <a:xfrm>
                <a:off x="304800" y="2821577"/>
                <a:ext cx="8698774" cy="3629298"/>
              </a:xfrm>
              <a:prstGeom prst="rect">
                <a:avLst/>
              </a:prstGeom>
              <a:blipFill rotWithShape="1">
                <a:blip r:embed="rId3"/>
                <a:stretch>
                  <a:fillRect r="-140"/>
                </a:stretch>
              </a:blipFill>
            </p:spPr>
            <p:txBody>
              <a:bodyPr/>
              <a:lstStyle/>
              <a:p>
                <a:r>
                  <a:rPr lang="en-US">
                    <a:noFill/>
                  </a:rPr>
                  <a:t> </a:t>
                </a:r>
              </a:p>
            </p:txBody>
          </p:sp>
        </mc:Fallback>
      </mc:AlternateContent>
    </p:spTree>
    <p:extLst>
      <p:ext uri="{BB962C8B-B14F-4D97-AF65-F5344CB8AC3E}">
        <p14:creationId xmlns:p14="http://schemas.microsoft.com/office/powerpoint/2010/main" val="20581613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Find the Mean, Median, and Mode for this set of Data</a:t>
            </a:r>
          </a:p>
          <a:p>
            <a:endParaRPr lang="en-US" dirty="0"/>
          </a:p>
        </p:txBody>
      </p:sp>
      <p:sp>
        <p:nvSpPr>
          <p:cNvPr id="3" name="Title 2"/>
          <p:cNvSpPr>
            <a:spLocks noGrp="1"/>
          </p:cNvSpPr>
          <p:nvPr>
            <p:ph type="title"/>
          </p:nvPr>
        </p:nvSpPr>
        <p:spPr/>
        <p:txBody>
          <a:bodyPr/>
          <a:lstStyle/>
          <a:p>
            <a:r>
              <a:rPr lang="en-US" dirty="0" smtClean="0"/>
              <a:t>Practice</a:t>
            </a:r>
            <a:endParaRPr lang="en-US" dirty="0"/>
          </a:p>
        </p:txBody>
      </p:sp>
      <p:sp>
        <p:nvSpPr>
          <p:cNvPr id="4" name="Flowchart: Data 3"/>
          <p:cNvSpPr/>
          <p:nvPr/>
        </p:nvSpPr>
        <p:spPr>
          <a:xfrm>
            <a:off x="441960" y="3657600"/>
            <a:ext cx="7696200" cy="2057400"/>
          </a:xfrm>
          <a:prstGeom prst="flowChartInputOutp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smtClean="0"/>
              <a:t>13, 15, 20, 50, 16</a:t>
            </a:r>
            <a:endParaRPr lang="en-US" sz="4800" dirty="0"/>
          </a:p>
        </p:txBody>
      </p:sp>
    </p:spTree>
    <p:extLst>
      <p:ext uri="{BB962C8B-B14F-4D97-AF65-F5344CB8AC3E}">
        <p14:creationId xmlns:p14="http://schemas.microsoft.com/office/powerpoint/2010/main" val="36217934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p:txBody>
              <a:bodyPr/>
              <a:lstStyle/>
              <a:p>
                <a:r>
                  <a:rPr lang="en-US" dirty="0" smtClean="0"/>
                  <a:t>Mean:  </a:t>
                </a:r>
                <a14:m>
                  <m:oMath xmlns:m="http://schemas.openxmlformats.org/officeDocument/2006/math">
                    <m:f>
                      <m:fPr>
                        <m:ctrlPr>
                          <a:rPr lang="en-US" i="1" smtClean="0">
                            <a:latin typeface="Cambria Math"/>
                          </a:rPr>
                        </m:ctrlPr>
                      </m:fPr>
                      <m:num>
                        <m:r>
                          <a:rPr lang="en-US" b="0" i="1" smtClean="0">
                            <a:latin typeface="Cambria Math"/>
                          </a:rPr>
                          <m:t>13+15+20+50+16</m:t>
                        </m:r>
                      </m:num>
                      <m:den>
                        <m:r>
                          <a:rPr lang="en-US" b="0" i="1" smtClean="0">
                            <a:latin typeface="Cambria Math"/>
                          </a:rPr>
                          <m:t>5</m:t>
                        </m:r>
                      </m:den>
                    </m:f>
                    <m:r>
                      <a:rPr lang="en-US" b="0" i="1" smtClean="0">
                        <a:latin typeface="Cambria Math"/>
                      </a:rPr>
                      <m:t>=</m:t>
                    </m:r>
                    <m:f>
                      <m:fPr>
                        <m:ctrlPr>
                          <a:rPr lang="en-US" b="0" i="1" smtClean="0">
                            <a:latin typeface="Cambria Math"/>
                          </a:rPr>
                        </m:ctrlPr>
                      </m:fPr>
                      <m:num>
                        <m:r>
                          <a:rPr lang="en-US" b="0" i="1" smtClean="0">
                            <a:latin typeface="Cambria Math"/>
                          </a:rPr>
                          <m:t>114</m:t>
                        </m:r>
                      </m:num>
                      <m:den>
                        <m:r>
                          <a:rPr lang="en-US" b="0" i="1" smtClean="0">
                            <a:latin typeface="Cambria Math"/>
                          </a:rPr>
                          <m:t>5</m:t>
                        </m:r>
                      </m:den>
                    </m:f>
                    <m:r>
                      <a:rPr lang="en-US" b="0" i="1" smtClean="0">
                        <a:latin typeface="Cambria Math"/>
                      </a:rPr>
                      <m:t>=22.8</m:t>
                    </m:r>
                  </m:oMath>
                </a14:m>
                <a:endParaRPr lang="en-US" dirty="0" smtClean="0"/>
              </a:p>
              <a:p>
                <a:endParaRPr lang="en-US" dirty="0"/>
              </a:p>
              <a:p>
                <a:r>
                  <a:rPr lang="en-US" dirty="0" smtClean="0"/>
                  <a:t>Median:  13  15  16  20  50		16 is the median</a:t>
                </a:r>
              </a:p>
              <a:p>
                <a:endParaRPr lang="en-US" dirty="0"/>
              </a:p>
              <a:p>
                <a:r>
                  <a:rPr lang="en-US" dirty="0" smtClean="0"/>
                  <a:t>Mode:  There is no mode since no number has more frequency than another.</a:t>
                </a:r>
              </a:p>
              <a:p>
                <a:endParaRPr lang="en-US" dirty="0"/>
              </a:p>
              <a:p>
                <a:endParaRPr lang="en-US" dirty="0"/>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blipFill rotWithShape="1">
                <a:blip r:embed="rId3"/>
                <a:stretch>
                  <a:fillRect l="-1235"/>
                </a:stretch>
              </a:blipFill>
            </p:spPr>
            <p:txBody>
              <a:bodyPr/>
              <a:lstStyle/>
              <a:p>
                <a:r>
                  <a:rPr lang="en-US">
                    <a:noFill/>
                  </a:rPr>
                  <a:t> </a:t>
                </a:r>
              </a:p>
            </p:txBody>
          </p:sp>
        </mc:Fallback>
      </mc:AlternateContent>
      <p:sp>
        <p:nvSpPr>
          <p:cNvPr id="3" name="Title 2"/>
          <p:cNvSpPr>
            <a:spLocks noGrp="1"/>
          </p:cNvSpPr>
          <p:nvPr>
            <p:ph type="title"/>
          </p:nvPr>
        </p:nvSpPr>
        <p:spPr/>
        <p:txBody>
          <a:bodyPr/>
          <a:lstStyle/>
          <a:p>
            <a:r>
              <a:rPr lang="en-US" dirty="0" smtClean="0"/>
              <a:t>Let’s check your work!</a:t>
            </a:r>
            <a:endParaRPr lang="en-US" dirty="0"/>
          </a:p>
        </p:txBody>
      </p:sp>
    </p:spTree>
    <p:extLst>
      <p:ext uri="{BB962C8B-B14F-4D97-AF65-F5344CB8AC3E}">
        <p14:creationId xmlns:p14="http://schemas.microsoft.com/office/powerpoint/2010/main" val="42182356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smtClean="0"/>
              <a:t>MCC9-12.S.ID.2   Use statistics appropriate to the shape of the data distribution to compare center (median, mean) and spread (range and Mean Absolute Deviation) of two or more different data sets.  </a:t>
            </a:r>
          </a:p>
          <a:p>
            <a:r>
              <a:rPr lang="en-US" dirty="0" smtClean="0"/>
              <a:t>MCC6.SP.5  Summarize numerical data sets in relation to their context, such as by:  c.  Giving quantitative measures of center (median and mean) and variability (range and Mean Absolute Deviation), as well as describing any overall pattern and any striking deviations from the overall pattern with reference to the context in which the data was gathered.</a:t>
            </a:r>
          </a:p>
          <a:p>
            <a:endParaRPr lang="en-US" dirty="0"/>
          </a:p>
        </p:txBody>
      </p:sp>
      <p:sp>
        <p:nvSpPr>
          <p:cNvPr id="3" name="Title 2"/>
          <p:cNvSpPr>
            <a:spLocks noGrp="1"/>
          </p:cNvSpPr>
          <p:nvPr>
            <p:ph type="title"/>
          </p:nvPr>
        </p:nvSpPr>
        <p:spPr/>
        <p:txBody>
          <a:bodyPr>
            <a:normAutofit fontScale="90000"/>
          </a:bodyPr>
          <a:lstStyle/>
          <a:p>
            <a:r>
              <a:rPr lang="en-US" dirty="0" smtClean="0"/>
              <a:t>CCGPS Unit 4 Coordinate Algebra Standards Addressed</a:t>
            </a:r>
            <a:endParaRPr lang="en-US" dirty="0"/>
          </a:p>
        </p:txBody>
      </p:sp>
    </p:spTree>
    <p:extLst>
      <p:ext uri="{BB962C8B-B14F-4D97-AF65-F5344CB8AC3E}">
        <p14:creationId xmlns:p14="http://schemas.microsoft.com/office/powerpoint/2010/main" val="33295389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endParaRPr lang="en-US" dirty="0">
              <a:hlinkClick r:id="rId3"/>
            </a:endParaRPr>
          </a:p>
          <a:p>
            <a:r>
              <a:rPr lang="en-US" dirty="0" smtClean="0"/>
              <a:t>Describe what is average or typical in a set of data.  The Measures of Central Tendency are </a:t>
            </a:r>
            <a:r>
              <a:rPr lang="en-US" sz="3200" dirty="0" smtClean="0"/>
              <a:t>Mean</a:t>
            </a:r>
            <a:r>
              <a:rPr lang="en-US" dirty="0" smtClean="0"/>
              <a:t>, </a:t>
            </a:r>
            <a:r>
              <a:rPr lang="en-US" sz="3200" dirty="0" smtClean="0"/>
              <a:t>Median</a:t>
            </a:r>
            <a:r>
              <a:rPr lang="en-US" dirty="0" smtClean="0"/>
              <a:t> and </a:t>
            </a:r>
            <a:r>
              <a:rPr lang="en-US" sz="3200" dirty="0" smtClean="0"/>
              <a:t>Mode</a:t>
            </a:r>
            <a:r>
              <a:rPr lang="en-US" dirty="0" smtClean="0"/>
              <a:t>.</a:t>
            </a:r>
          </a:p>
          <a:p>
            <a:r>
              <a:rPr lang="en-US" dirty="0" smtClean="0"/>
              <a:t>For more explanation about Measures of Central Tendency:  </a:t>
            </a:r>
            <a:r>
              <a:rPr lang="en-US" dirty="0" smtClean="0">
                <a:hlinkClick r:id="rId3"/>
              </a:rPr>
              <a:t>Regents Prep</a:t>
            </a:r>
            <a:endParaRPr lang="en-US" dirty="0" smtClean="0"/>
          </a:p>
          <a:p>
            <a:endParaRPr lang="en-US" dirty="0" smtClean="0"/>
          </a:p>
        </p:txBody>
      </p:sp>
      <p:sp>
        <p:nvSpPr>
          <p:cNvPr id="3" name="Title 2"/>
          <p:cNvSpPr>
            <a:spLocks noGrp="1"/>
          </p:cNvSpPr>
          <p:nvPr>
            <p:ph type="title"/>
          </p:nvPr>
        </p:nvSpPr>
        <p:spPr/>
        <p:txBody>
          <a:bodyPr/>
          <a:lstStyle/>
          <a:p>
            <a:r>
              <a:rPr lang="en-US" dirty="0" smtClean="0"/>
              <a:t>Measures of Central Tendency</a:t>
            </a:r>
            <a:endParaRPr lang="en-US" dirty="0"/>
          </a:p>
        </p:txBody>
      </p:sp>
    </p:spTree>
    <p:extLst>
      <p:ext uri="{BB962C8B-B14F-4D97-AF65-F5344CB8AC3E}">
        <p14:creationId xmlns:p14="http://schemas.microsoft.com/office/powerpoint/2010/main" val="18045552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Jamie took 10 tests in Science</a:t>
            </a:r>
            <a:br>
              <a:rPr lang="en-US" dirty="0" smtClean="0"/>
            </a:br>
            <a:r>
              <a:rPr lang="en-US" dirty="0" smtClean="0"/>
              <a:t>These are her scores:</a:t>
            </a:r>
            <a:endParaRPr lang="en-US" dirty="0"/>
          </a:p>
        </p:txBody>
      </p:sp>
      <p:sp>
        <p:nvSpPr>
          <p:cNvPr id="4" name="Rounded Rectangle 3"/>
          <p:cNvSpPr/>
          <p:nvPr/>
        </p:nvSpPr>
        <p:spPr>
          <a:xfrm>
            <a:off x="1752600" y="2473234"/>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62</a:t>
            </a:r>
            <a:endParaRPr lang="en-US" sz="4400" dirty="0"/>
          </a:p>
        </p:txBody>
      </p:sp>
      <p:sp>
        <p:nvSpPr>
          <p:cNvPr id="5" name="Rounded Rectangle 4"/>
          <p:cNvSpPr/>
          <p:nvPr/>
        </p:nvSpPr>
        <p:spPr>
          <a:xfrm>
            <a:off x="3753394" y="271272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75</a:t>
            </a:r>
            <a:endParaRPr lang="en-US" sz="4400" dirty="0"/>
          </a:p>
        </p:txBody>
      </p:sp>
      <p:sp>
        <p:nvSpPr>
          <p:cNvPr id="6" name="Rounded Rectangle 5"/>
          <p:cNvSpPr/>
          <p:nvPr/>
        </p:nvSpPr>
        <p:spPr>
          <a:xfrm>
            <a:off x="2686594" y="3918857"/>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86</a:t>
            </a:r>
            <a:endParaRPr lang="en-US" sz="4400" dirty="0"/>
          </a:p>
        </p:txBody>
      </p:sp>
      <p:sp>
        <p:nvSpPr>
          <p:cNvPr id="7" name="Rounded Rectangle 6"/>
          <p:cNvSpPr/>
          <p:nvPr/>
        </p:nvSpPr>
        <p:spPr>
          <a:xfrm>
            <a:off x="799011" y="3751217"/>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92</a:t>
            </a:r>
            <a:endParaRPr lang="en-US" sz="4400" dirty="0"/>
          </a:p>
        </p:txBody>
      </p:sp>
      <p:sp>
        <p:nvSpPr>
          <p:cNvPr id="8" name="Rounded Rectangle 7"/>
          <p:cNvSpPr/>
          <p:nvPr/>
        </p:nvSpPr>
        <p:spPr>
          <a:xfrm>
            <a:off x="1591491" y="51816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66</a:t>
            </a:r>
            <a:endParaRPr lang="en-US" sz="4400" dirty="0"/>
          </a:p>
        </p:txBody>
      </p:sp>
      <p:sp>
        <p:nvSpPr>
          <p:cNvPr id="9" name="Rounded Rectangle 8"/>
          <p:cNvSpPr/>
          <p:nvPr/>
        </p:nvSpPr>
        <p:spPr>
          <a:xfrm>
            <a:off x="4027714" y="51816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78</a:t>
            </a:r>
            <a:endParaRPr lang="en-US" sz="4400" dirty="0"/>
          </a:p>
        </p:txBody>
      </p:sp>
      <p:sp>
        <p:nvSpPr>
          <p:cNvPr id="10" name="Rounded Rectangle 9"/>
          <p:cNvSpPr/>
          <p:nvPr/>
        </p:nvSpPr>
        <p:spPr>
          <a:xfrm>
            <a:off x="5976257" y="271272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96</a:t>
            </a:r>
            <a:endParaRPr lang="en-US" sz="4400" dirty="0"/>
          </a:p>
        </p:txBody>
      </p:sp>
      <p:sp>
        <p:nvSpPr>
          <p:cNvPr id="11" name="Rounded Rectangle 10"/>
          <p:cNvSpPr/>
          <p:nvPr/>
        </p:nvSpPr>
        <p:spPr>
          <a:xfrm>
            <a:off x="5181600" y="39624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48</a:t>
            </a:r>
            <a:endParaRPr lang="en-US" sz="4400" dirty="0"/>
          </a:p>
        </p:txBody>
      </p:sp>
      <p:sp>
        <p:nvSpPr>
          <p:cNvPr id="12" name="Rounded Rectangle 11"/>
          <p:cNvSpPr/>
          <p:nvPr/>
        </p:nvSpPr>
        <p:spPr>
          <a:xfrm>
            <a:off x="6477000" y="49530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95</a:t>
            </a:r>
            <a:endParaRPr lang="en-US" sz="4400" dirty="0"/>
          </a:p>
        </p:txBody>
      </p:sp>
      <p:sp>
        <p:nvSpPr>
          <p:cNvPr id="13" name="Rounded Rectangle 12"/>
          <p:cNvSpPr/>
          <p:nvPr/>
        </p:nvSpPr>
        <p:spPr>
          <a:xfrm>
            <a:off x="7391400" y="28956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86</a:t>
            </a:r>
            <a:endParaRPr lang="en-US" sz="4400" dirty="0"/>
          </a:p>
        </p:txBody>
      </p:sp>
    </p:spTree>
    <p:extLst>
      <p:ext uri="{BB962C8B-B14F-4D97-AF65-F5344CB8AC3E}">
        <p14:creationId xmlns:p14="http://schemas.microsoft.com/office/powerpoint/2010/main" val="4995616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p:txBody>
              <a:bodyPr>
                <a:normAutofit/>
              </a:bodyPr>
              <a:lstStyle/>
              <a:p>
                <a:pPr algn="ctr"/>
                <a:r>
                  <a:rPr lang="en-US" sz="3200" dirty="0" smtClean="0"/>
                  <a:t>The mean for a set of data is the numerical average of the data set.</a:t>
                </a:r>
              </a:p>
              <a:p>
                <a:pPr algn="ctr"/>
                <a:r>
                  <a:rPr lang="en-US" sz="3200" dirty="0" smtClean="0"/>
                  <a:t>The mean is found by adding all the values in the set, then dividing the sum by the number of items in the set.</a:t>
                </a:r>
              </a:p>
              <a:p>
                <a:pPr algn="ctr"/>
                <a:r>
                  <a:rPr lang="en-US" sz="3200" dirty="0" smtClean="0"/>
                  <a:t>Mean is represented by </a:t>
                </a:r>
                <a14:m>
                  <m:oMath xmlns:m="http://schemas.openxmlformats.org/officeDocument/2006/math">
                    <m:acc>
                      <m:accPr>
                        <m:chr m:val="̅"/>
                        <m:ctrlPr>
                          <a:rPr lang="en-US" sz="3200" i="1" smtClean="0">
                            <a:latin typeface="Cambria Math"/>
                          </a:rPr>
                        </m:ctrlPr>
                      </m:accPr>
                      <m:e>
                        <m:r>
                          <a:rPr lang="en-US" sz="3200" b="0" i="1" smtClean="0">
                            <a:latin typeface="Cambria Math"/>
                          </a:rPr>
                          <m:t>𝑥</m:t>
                        </m:r>
                      </m:e>
                    </m:acc>
                  </m:oMath>
                </a14:m>
                <a:r>
                  <a:rPr lang="en-US" sz="3200" dirty="0" smtClean="0"/>
                  <a:t>.</a:t>
                </a:r>
                <a:endParaRPr lang="en-US" sz="3200" dirty="0"/>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blipFill rotWithShape="1">
                <a:blip r:embed="rId3"/>
                <a:stretch>
                  <a:fillRect t="-3180" r="-1317"/>
                </a:stretch>
              </a:blipFill>
            </p:spPr>
            <p:txBody>
              <a:bodyPr/>
              <a:lstStyle/>
              <a:p>
                <a:r>
                  <a:rPr lang="en-US">
                    <a:noFill/>
                  </a:rPr>
                  <a:t> </a:t>
                </a:r>
              </a:p>
            </p:txBody>
          </p:sp>
        </mc:Fallback>
      </mc:AlternateContent>
      <p:sp>
        <p:nvSpPr>
          <p:cNvPr id="3" name="Title 2"/>
          <p:cNvSpPr>
            <a:spLocks noGrp="1"/>
          </p:cNvSpPr>
          <p:nvPr>
            <p:ph type="title"/>
          </p:nvPr>
        </p:nvSpPr>
        <p:spPr/>
        <p:txBody>
          <a:bodyPr/>
          <a:lstStyle/>
          <a:p>
            <a:r>
              <a:rPr lang="en-US" dirty="0" smtClean="0"/>
              <a:t>What is the mean?</a:t>
            </a:r>
            <a:endParaRPr lang="en-US" dirty="0"/>
          </a:p>
        </p:txBody>
      </p:sp>
    </p:spTree>
    <p:extLst>
      <p:ext uri="{BB962C8B-B14F-4D97-AF65-F5344CB8AC3E}">
        <p14:creationId xmlns:p14="http://schemas.microsoft.com/office/powerpoint/2010/main" val="6148470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Let’s find the mean of Jamie’s Science test scores:</a:t>
            </a:r>
            <a:endParaRPr lang="en-US" dirty="0"/>
          </a:p>
        </p:txBody>
      </p:sp>
      <p:sp>
        <p:nvSpPr>
          <p:cNvPr id="4" name="Rounded Rectangle 3"/>
          <p:cNvSpPr/>
          <p:nvPr/>
        </p:nvSpPr>
        <p:spPr>
          <a:xfrm>
            <a:off x="507273" y="1977934"/>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62</a:t>
            </a:r>
            <a:endParaRPr lang="en-US" sz="4400" dirty="0"/>
          </a:p>
        </p:txBody>
      </p:sp>
      <p:sp>
        <p:nvSpPr>
          <p:cNvPr id="5" name="Rounded Rectangle 4"/>
          <p:cNvSpPr/>
          <p:nvPr/>
        </p:nvSpPr>
        <p:spPr>
          <a:xfrm>
            <a:off x="1981200" y="1977934"/>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75</a:t>
            </a:r>
            <a:endParaRPr lang="en-US" sz="4400" dirty="0"/>
          </a:p>
        </p:txBody>
      </p:sp>
      <p:sp>
        <p:nvSpPr>
          <p:cNvPr id="6" name="Rounded Rectangle 5"/>
          <p:cNvSpPr/>
          <p:nvPr/>
        </p:nvSpPr>
        <p:spPr>
          <a:xfrm>
            <a:off x="2869474" y="3377837"/>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86</a:t>
            </a:r>
            <a:endParaRPr lang="en-US" sz="4400" dirty="0"/>
          </a:p>
        </p:txBody>
      </p:sp>
      <p:sp>
        <p:nvSpPr>
          <p:cNvPr id="7" name="Rounded Rectangle 6"/>
          <p:cNvSpPr/>
          <p:nvPr/>
        </p:nvSpPr>
        <p:spPr>
          <a:xfrm>
            <a:off x="1393371" y="33909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92</a:t>
            </a:r>
            <a:endParaRPr lang="en-US" sz="4400" dirty="0"/>
          </a:p>
        </p:txBody>
      </p:sp>
      <p:sp>
        <p:nvSpPr>
          <p:cNvPr id="8" name="Rounded Rectangle 7"/>
          <p:cNvSpPr/>
          <p:nvPr/>
        </p:nvSpPr>
        <p:spPr>
          <a:xfrm>
            <a:off x="7093131" y="3282043"/>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66</a:t>
            </a:r>
            <a:endParaRPr lang="en-US" sz="4400" dirty="0"/>
          </a:p>
        </p:txBody>
      </p:sp>
      <p:sp>
        <p:nvSpPr>
          <p:cNvPr id="9" name="Rounded Rectangle 8"/>
          <p:cNvSpPr/>
          <p:nvPr/>
        </p:nvSpPr>
        <p:spPr>
          <a:xfrm>
            <a:off x="4267200" y="3377837"/>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78</a:t>
            </a:r>
            <a:endParaRPr lang="en-US" sz="4400" dirty="0"/>
          </a:p>
        </p:txBody>
      </p:sp>
      <p:sp>
        <p:nvSpPr>
          <p:cNvPr id="10" name="Rounded Rectangle 9"/>
          <p:cNvSpPr/>
          <p:nvPr/>
        </p:nvSpPr>
        <p:spPr>
          <a:xfrm>
            <a:off x="3476897" y="1977934"/>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96</a:t>
            </a:r>
            <a:endParaRPr lang="en-US" sz="4400" dirty="0"/>
          </a:p>
        </p:txBody>
      </p:sp>
      <p:sp>
        <p:nvSpPr>
          <p:cNvPr id="11" name="Rounded Rectangle 10"/>
          <p:cNvSpPr/>
          <p:nvPr/>
        </p:nvSpPr>
        <p:spPr>
          <a:xfrm>
            <a:off x="6477000" y="1977934"/>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48</a:t>
            </a:r>
            <a:endParaRPr lang="en-US" sz="4400" dirty="0"/>
          </a:p>
        </p:txBody>
      </p:sp>
      <p:sp>
        <p:nvSpPr>
          <p:cNvPr id="12" name="Rounded Rectangle 11"/>
          <p:cNvSpPr/>
          <p:nvPr/>
        </p:nvSpPr>
        <p:spPr>
          <a:xfrm>
            <a:off x="5715000" y="33147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95</a:t>
            </a:r>
            <a:endParaRPr lang="en-US" sz="4400" dirty="0"/>
          </a:p>
        </p:txBody>
      </p:sp>
      <p:sp>
        <p:nvSpPr>
          <p:cNvPr id="13" name="Rounded Rectangle 12"/>
          <p:cNvSpPr/>
          <p:nvPr/>
        </p:nvSpPr>
        <p:spPr>
          <a:xfrm>
            <a:off x="5048794" y="1934391"/>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86</a:t>
            </a:r>
            <a:endParaRPr lang="en-US" sz="4400" dirty="0"/>
          </a:p>
        </p:txBody>
      </p:sp>
      <mc:AlternateContent xmlns:mc="http://schemas.openxmlformats.org/markup-compatibility/2006" xmlns:a14="http://schemas.microsoft.com/office/drawing/2010/main">
        <mc:Choice Requires="a14">
          <p:sp>
            <p:nvSpPr>
              <p:cNvPr id="2" name="Rectangle 1"/>
              <p:cNvSpPr/>
              <p:nvPr/>
            </p:nvSpPr>
            <p:spPr>
              <a:xfrm>
                <a:off x="507273" y="4648200"/>
                <a:ext cx="8103327"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f>
                      <m:fPr>
                        <m:ctrlPr>
                          <a:rPr lang="en-US" sz="3200" i="1" smtClean="0">
                            <a:latin typeface="Cambria Math"/>
                          </a:rPr>
                        </m:ctrlPr>
                      </m:fPr>
                      <m:num>
                        <m:r>
                          <a:rPr lang="en-US" sz="3200" b="0" i="1" smtClean="0">
                            <a:latin typeface="Cambria Math"/>
                          </a:rPr>
                          <m:t>62+75+96+86+48+92+86+78+95+66</m:t>
                        </m:r>
                      </m:num>
                      <m:den>
                        <m:r>
                          <a:rPr lang="en-US" sz="3200" b="0" i="1" smtClean="0">
                            <a:latin typeface="Cambria Math"/>
                          </a:rPr>
                          <m:t>10</m:t>
                        </m:r>
                      </m:den>
                    </m:f>
                  </m:oMath>
                </a14:m>
                <a:r>
                  <a:rPr lang="en-US" sz="3200" dirty="0" smtClean="0"/>
                  <a:t>=</a:t>
                </a:r>
                <a14:m>
                  <m:oMath xmlns:m="http://schemas.openxmlformats.org/officeDocument/2006/math">
                    <m:acc>
                      <m:accPr>
                        <m:chr m:val="̅"/>
                        <m:ctrlPr>
                          <a:rPr lang="en-US" sz="3200" i="1" dirty="0" smtClean="0">
                            <a:latin typeface="Cambria Math"/>
                          </a:rPr>
                        </m:ctrlPr>
                      </m:accPr>
                      <m:e>
                        <m:r>
                          <a:rPr lang="en-US" sz="3200" b="0" i="1" dirty="0" smtClean="0">
                            <a:latin typeface="Cambria Math"/>
                          </a:rPr>
                          <m:t>𝑥</m:t>
                        </m:r>
                      </m:e>
                    </m:acc>
                    <m:r>
                      <a:rPr lang="en-US" sz="3200" b="0" i="1" dirty="0" smtClean="0">
                        <a:latin typeface="Cambria Math"/>
                      </a:rPr>
                      <m:t>=78.4</m:t>
                    </m:r>
                  </m:oMath>
                </a14:m>
                <a:endParaRPr lang="en-US" dirty="0"/>
              </a:p>
            </p:txBody>
          </p:sp>
        </mc:Choice>
        <mc:Fallback xmlns="">
          <p:sp>
            <p:nvSpPr>
              <p:cNvPr id="2" name="Rectangle 1"/>
              <p:cNvSpPr>
                <a:spLocks noRot="1" noChangeAspect="1" noMove="1" noResize="1" noEditPoints="1" noAdjustHandles="1" noChangeArrowheads="1" noChangeShapeType="1" noTextEdit="1"/>
              </p:cNvSpPr>
              <p:nvPr/>
            </p:nvSpPr>
            <p:spPr>
              <a:xfrm>
                <a:off x="507273" y="4648200"/>
                <a:ext cx="8103327" cy="1828800"/>
              </a:xfrm>
              <a:prstGeom prst="rect">
                <a:avLst/>
              </a:prstGeom>
              <a:blipFill rotWithShape="1">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0468737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3200" dirty="0" smtClean="0"/>
              <a:t>The median is the number that is in the middle of a set of data.</a:t>
            </a:r>
          </a:p>
          <a:p>
            <a:r>
              <a:rPr lang="en-US" sz="3200" dirty="0" smtClean="0"/>
              <a:t>Steps to find the median:</a:t>
            </a:r>
          </a:p>
          <a:p>
            <a:pPr lvl="1"/>
            <a:r>
              <a:rPr lang="en-US" sz="2800" dirty="0" smtClean="0"/>
              <a:t>Put the numbers in order from least to greatest.</a:t>
            </a:r>
          </a:p>
          <a:p>
            <a:pPr lvl="1"/>
            <a:r>
              <a:rPr lang="en-US" sz="2800" dirty="0" smtClean="0"/>
              <a:t>Find the number that is in the middle.  </a:t>
            </a:r>
            <a:endParaRPr lang="en-US" sz="2800" dirty="0"/>
          </a:p>
        </p:txBody>
      </p:sp>
      <p:sp>
        <p:nvSpPr>
          <p:cNvPr id="3" name="Title 2"/>
          <p:cNvSpPr>
            <a:spLocks noGrp="1"/>
          </p:cNvSpPr>
          <p:nvPr>
            <p:ph type="title"/>
          </p:nvPr>
        </p:nvSpPr>
        <p:spPr/>
        <p:txBody>
          <a:bodyPr>
            <a:normAutofit/>
          </a:bodyPr>
          <a:lstStyle/>
          <a:p>
            <a:r>
              <a:rPr lang="en-US" dirty="0" smtClean="0"/>
              <a:t>What is the median?</a:t>
            </a:r>
            <a:endParaRPr lang="en-US" dirty="0"/>
          </a:p>
        </p:txBody>
      </p:sp>
    </p:spTree>
    <p:extLst>
      <p:ext uri="{BB962C8B-B14F-4D97-AF65-F5344CB8AC3E}">
        <p14:creationId xmlns:p14="http://schemas.microsoft.com/office/powerpoint/2010/main" val="9080034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57200"/>
            <a:ext cx="8229600" cy="1252728"/>
          </a:xfrm>
        </p:spPr>
        <p:txBody>
          <a:bodyPr>
            <a:normAutofit fontScale="90000"/>
          </a:bodyPr>
          <a:lstStyle/>
          <a:p>
            <a:r>
              <a:rPr lang="en-US" dirty="0"/>
              <a:t>Let’s find the median for Jamie’s Science test scores</a:t>
            </a:r>
          </a:p>
        </p:txBody>
      </p:sp>
      <p:sp>
        <p:nvSpPr>
          <p:cNvPr id="4" name="Rounded Rectangle 3"/>
          <p:cNvSpPr/>
          <p:nvPr/>
        </p:nvSpPr>
        <p:spPr>
          <a:xfrm>
            <a:off x="971006" y="2103663"/>
            <a:ext cx="923109" cy="6955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62</a:t>
            </a:r>
            <a:endParaRPr lang="en-US" sz="4400" dirty="0"/>
          </a:p>
        </p:txBody>
      </p:sp>
      <p:sp>
        <p:nvSpPr>
          <p:cNvPr id="5" name="Rounded Rectangle 4"/>
          <p:cNvSpPr/>
          <p:nvPr/>
        </p:nvSpPr>
        <p:spPr>
          <a:xfrm>
            <a:off x="2590800" y="2481935"/>
            <a:ext cx="849086" cy="7282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75</a:t>
            </a:r>
            <a:endParaRPr lang="en-US" sz="4400" dirty="0"/>
          </a:p>
        </p:txBody>
      </p:sp>
      <p:sp>
        <p:nvSpPr>
          <p:cNvPr id="6" name="Rounded Rectangle 5"/>
          <p:cNvSpPr/>
          <p:nvPr/>
        </p:nvSpPr>
        <p:spPr>
          <a:xfrm>
            <a:off x="5486400" y="2241368"/>
            <a:ext cx="938348" cy="8664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t>86</a:t>
            </a:r>
            <a:endParaRPr lang="en-US" sz="4000" dirty="0"/>
          </a:p>
        </p:txBody>
      </p:sp>
      <p:sp>
        <p:nvSpPr>
          <p:cNvPr id="7" name="Rounded Rectangle 6"/>
          <p:cNvSpPr/>
          <p:nvPr/>
        </p:nvSpPr>
        <p:spPr>
          <a:xfrm>
            <a:off x="6387737" y="2361104"/>
            <a:ext cx="849086" cy="8490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92</a:t>
            </a:r>
            <a:endParaRPr lang="en-US" sz="4400" dirty="0"/>
          </a:p>
        </p:txBody>
      </p:sp>
      <p:sp>
        <p:nvSpPr>
          <p:cNvPr id="8" name="Rounded Rectangle 7"/>
          <p:cNvSpPr/>
          <p:nvPr/>
        </p:nvSpPr>
        <p:spPr>
          <a:xfrm>
            <a:off x="1752600" y="2238103"/>
            <a:ext cx="925286" cy="6955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66</a:t>
            </a:r>
            <a:endParaRPr lang="en-US" sz="4400" dirty="0"/>
          </a:p>
        </p:txBody>
      </p:sp>
      <p:sp>
        <p:nvSpPr>
          <p:cNvPr id="9" name="Rounded Rectangle 8"/>
          <p:cNvSpPr/>
          <p:nvPr/>
        </p:nvSpPr>
        <p:spPr>
          <a:xfrm>
            <a:off x="3276600" y="2238103"/>
            <a:ext cx="914400" cy="7282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78</a:t>
            </a:r>
            <a:endParaRPr lang="en-US" sz="4400" dirty="0"/>
          </a:p>
        </p:txBody>
      </p:sp>
      <p:sp>
        <p:nvSpPr>
          <p:cNvPr id="10" name="Rounded Rectangle 9"/>
          <p:cNvSpPr/>
          <p:nvPr/>
        </p:nvSpPr>
        <p:spPr>
          <a:xfrm>
            <a:off x="7885611" y="2026374"/>
            <a:ext cx="914400" cy="7728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96</a:t>
            </a:r>
            <a:endParaRPr lang="en-US" sz="4400" dirty="0"/>
          </a:p>
        </p:txBody>
      </p:sp>
      <p:sp>
        <p:nvSpPr>
          <p:cNvPr id="11" name="Rounded Rectangle 10"/>
          <p:cNvSpPr/>
          <p:nvPr/>
        </p:nvSpPr>
        <p:spPr>
          <a:xfrm>
            <a:off x="152400" y="2005146"/>
            <a:ext cx="914400" cy="6672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48</a:t>
            </a:r>
            <a:endParaRPr lang="en-US" sz="4400" dirty="0"/>
          </a:p>
        </p:txBody>
      </p:sp>
      <p:sp>
        <p:nvSpPr>
          <p:cNvPr id="12" name="Rounded Rectangle 11"/>
          <p:cNvSpPr/>
          <p:nvPr/>
        </p:nvSpPr>
        <p:spPr>
          <a:xfrm>
            <a:off x="7162800" y="2481935"/>
            <a:ext cx="914400" cy="7728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95</a:t>
            </a:r>
            <a:endParaRPr lang="en-US" sz="4400" dirty="0"/>
          </a:p>
        </p:txBody>
      </p:sp>
      <p:sp>
        <p:nvSpPr>
          <p:cNvPr id="13" name="Rounded Rectangle 12"/>
          <p:cNvSpPr/>
          <p:nvPr/>
        </p:nvSpPr>
        <p:spPr>
          <a:xfrm>
            <a:off x="4724400" y="2200548"/>
            <a:ext cx="925286" cy="8033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86</a:t>
            </a:r>
            <a:endParaRPr lang="en-US" sz="4400" dirty="0"/>
          </a:p>
        </p:txBody>
      </p:sp>
      <mc:AlternateContent xmlns:mc="http://schemas.openxmlformats.org/markup-compatibility/2006" xmlns:a14="http://schemas.microsoft.com/office/drawing/2010/main">
        <mc:Choice Requires="a14">
          <p:sp>
            <p:nvSpPr>
              <p:cNvPr id="2" name="Oval 1"/>
              <p:cNvSpPr/>
              <p:nvPr/>
            </p:nvSpPr>
            <p:spPr>
              <a:xfrm>
                <a:off x="1200694" y="3223253"/>
                <a:ext cx="7047411" cy="34192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The MEDIAN of all the scores happens halfway between the 5</a:t>
                </a:r>
                <a:r>
                  <a:rPr lang="en-US" sz="2400" b="1" baseline="30000" dirty="0" smtClean="0"/>
                  <a:t>th</a:t>
                </a:r>
                <a:r>
                  <a:rPr lang="en-US" sz="2400" b="1" dirty="0" smtClean="0"/>
                  <a:t> and 6</a:t>
                </a:r>
                <a:r>
                  <a:rPr lang="en-US" sz="2400" b="1" baseline="30000" dirty="0" smtClean="0"/>
                  <a:t>th</a:t>
                </a:r>
                <a:r>
                  <a:rPr lang="en-US" sz="2400" b="1" dirty="0" smtClean="0"/>
                  <a:t> scores or between 78 and 86.  To find the median, we need to average 78 and 86.</a:t>
                </a:r>
              </a:p>
              <a:p>
                <a:pPr algn="ctr"/>
                <a14:m>
                  <m:oMath xmlns:m="http://schemas.openxmlformats.org/officeDocument/2006/math">
                    <m:f>
                      <m:fPr>
                        <m:ctrlPr>
                          <a:rPr lang="en-US" sz="2800" i="1" smtClean="0">
                            <a:latin typeface="Cambria Math"/>
                          </a:rPr>
                        </m:ctrlPr>
                      </m:fPr>
                      <m:num>
                        <m:r>
                          <a:rPr lang="en-US" sz="2800" b="0" i="1" smtClean="0">
                            <a:latin typeface="Cambria Math"/>
                          </a:rPr>
                          <m:t>78+86</m:t>
                        </m:r>
                      </m:num>
                      <m:den>
                        <m:r>
                          <a:rPr lang="en-US" sz="2800" b="0" i="1" smtClean="0">
                            <a:latin typeface="Cambria Math"/>
                          </a:rPr>
                          <m:t>2</m:t>
                        </m:r>
                      </m:den>
                    </m:f>
                  </m:oMath>
                </a14:m>
                <a:r>
                  <a:rPr lang="en-US" sz="2800" dirty="0" smtClean="0"/>
                  <a:t>=</a:t>
                </a:r>
                <a14:m>
                  <m:oMath xmlns:m="http://schemas.openxmlformats.org/officeDocument/2006/math">
                    <m:f>
                      <m:fPr>
                        <m:ctrlPr>
                          <a:rPr lang="en-US" sz="2800" i="1" dirty="0" smtClean="0">
                            <a:latin typeface="Cambria Math"/>
                          </a:rPr>
                        </m:ctrlPr>
                      </m:fPr>
                      <m:num>
                        <m:r>
                          <a:rPr lang="en-US" sz="2800" b="0" i="1" dirty="0" smtClean="0">
                            <a:latin typeface="Cambria Math"/>
                          </a:rPr>
                          <m:t>164</m:t>
                        </m:r>
                      </m:num>
                      <m:den>
                        <m:r>
                          <a:rPr lang="en-US" sz="2800" b="0" i="1" dirty="0" smtClean="0">
                            <a:latin typeface="Cambria Math"/>
                          </a:rPr>
                          <m:t>2</m:t>
                        </m:r>
                      </m:den>
                    </m:f>
                  </m:oMath>
                </a14:m>
                <a:r>
                  <a:rPr lang="en-US" sz="2800" dirty="0" smtClean="0"/>
                  <a:t>=82</a:t>
                </a:r>
                <a:endParaRPr lang="en-US" sz="2800" dirty="0"/>
              </a:p>
            </p:txBody>
          </p:sp>
        </mc:Choice>
        <mc:Fallback xmlns="">
          <p:sp>
            <p:nvSpPr>
              <p:cNvPr id="2" name="Oval 1"/>
              <p:cNvSpPr>
                <a:spLocks noRot="1" noChangeAspect="1" noMove="1" noResize="1" noEditPoints="1" noAdjustHandles="1" noChangeArrowheads="1" noChangeShapeType="1" noTextEdit="1"/>
              </p:cNvSpPr>
              <p:nvPr/>
            </p:nvSpPr>
            <p:spPr>
              <a:xfrm>
                <a:off x="1200694" y="3223253"/>
                <a:ext cx="7047411" cy="3419210"/>
              </a:xfrm>
              <a:prstGeom prst="ellipse">
                <a:avLst/>
              </a:prstGeom>
              <a:blipFill rotWithShape="1">
                <a:blip r:embed="rId3"/>
                <a:stretch>
                  <a:fillRect/>
                </a:stretch>
              </a:blipFill>
            </p:spPr>
            <p:txBody>
              <a:bodyPr/>
              <a:lstStyle/>
              <a:p>
                <a:r>
                  <a:rPr lang="en-US">
                    <a:noFill/>
                  </a:rPr>
                  <a:t> </a:t>
                </a:r>
              </a:p>
            </p:txBody>
          </p:sp>
        </mc:Fallback>
      </mc:AlternateContent>
      <p:cxnSp>
        <p:nvCxnSpPr>
          <p:cNvPr id="15" name="Straight Connector 14"/>
          <p:cNvCxnSpPr/>
          <p:nvPr/>
        </p:nvCxnSpPr>
        <p:spPr>
          <a:xfrm flipH="1">
            <a:off x="4520837" y="1676400"/>
            <a:ext cx="1" cy="153379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00093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3200" dirty="0" smtClean="0"/>
              <a:t>The MODE is the piece of data that occurs most often!</a:t>
            </a:r>
          </a:p>
          <a:p>
            <a:r>
              <a:rPr lang="en-US" sz="3200" dirty="0" smtClean="0"/>
              <a:t>You can have</a:t>
            </a:r>
          </a:p>
          <a:p>
            <a:pPr lvl="1"/>
            <a:r>
              <a:rPr lang="en-US" sz="2800" dirty="0" smtClean="0"/>
              <a:t>No mode</a:t>
            </a:r>
          </a:p>
          <a:p>
            <a:pPr lvl="1"/>
            <a:r>
              <a:rPr lang="en-US" sz="2800" dirty="0" smtClean="0"/>
              <a:t>More than one mode</a:t>
            </a:r>
          </a:p>
          <a:p>
            <a:pPr lvl="1"/>
            <a:r>
              <a:rPr lang="en-US" sz="2800" dirty="0" smtClean="0"/>
              <a:t>One mode</a:t>
            </a:r>
            <a:endParaRPr lang="en-US" sz="2800" dirty="0"/>
          </a:p>
        </p:txBody>
      </p:sp>
      <p:sp>
        <p:nvSpPr>
          <p:cNvPr id="3" name="Title 2"/>
          <p:cNvSpPr>
            <a:spLocks noGrp="1"/>
          </p:cNvSpPr>
          <p:nvPr>
            <p:ph type="title"/>
          </p:nvPr>
        </p:nvSpPr>
        <p:spPr/>
        <p:txBody>
          <a:bodyPr/>
          <a:lstStyle/>
          <a:p>
            <a:r>
              <a:rPr lang="en-US" dirty="0" smtClean="0"/>
              <a:t>What is the Mode?</a:t>
            </a:r>
            <a:endParaRPr lang="en-US" dirty="0"/>
          </a:p>
        </p:txBody>
      </p:sp>
    </p:spTree>
    <p:extLst>
      <p:ext uri="{BB962C8B-B14F-4D97-AF65-F5344CB8AC3E}">
        <p14:creationId xmlns:p14="http://schemas.microsoft.com/office/powerpoint/2010/main" val="40747225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Let’s find the mode of Jamie’s Science test scores:</a:t>
            </a:r>
            <a:endParaRPr lang="en-US" dirty="0"/>
          </a:p>
        </p:txBody>
      </p:sp>
      <p:sp>
        <p:nvSpPr>
          <p:cNvPr id="4" name="Rounded Rectangle 3"/>
          <p:cNvSpPr/>
          <p:nvPr/>
        </p:nvSpPr>
        <p:spPr>
          <a:xfrm>
            <a:off x="1802674" y="2124891"/>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62</a:t>
            </a:r>
            <a:endParaRPr lang="en-US" sz="4400" dirty="0"/>
          </a:p>
        </p:txBody>
      </p:sp>
      <p:sp>
        <p:nvSpPr>
          <p:cNvPr id="5" name="Rounded Rectangle 4"/>
          <p:cNvSpPr/>
          <p:nvPr/>
        </p:nvSpPr>
        <p:spPr>
          <a:xfrm>
            <a:off x="5029200" y="2166255"/>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75</a:t>
            </a:r>
            <a:endParaRPr lang="en-US" sz="4400" dirty="0"/>
          </a:p>
        </p:txBody>
      </p:sp>
      <p:sp>
        <p:nvSpPr>
          <p:cNvPr id="6" name="Rounded Rectangle 5"/>
          <p:cNvSpPr/>
          <p:nvPr/>
        </p:nvSpPr>
        <p:spPr>
          <a:xfrm>
            <a:off x="2638697" y="33147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rgbClr val="FF0000"/>
                </a:solidFill>
              </a:rPr>
              <a:t>86</a:t>
            </a:r>
            <a:endParaRPr lang="en-US" sz="4400" dirty="0">
              <a:solidFill>
                <a:srgbClr val="FF0000"/>
              </a:solidFill>
            </a:endParaRPr>
          </a:p>
        </p:txBody>
      </p:sp>
      <p:sp>
        <p:nvSpPr>
          <p:cNvPr id="7" name="Rounded Rectangle 6"/>
          <p:cNvSpPr/>
          <p:nvPr/>
        </p:nvSpPr>
        <p:spPr>
          <a:xfrm>
            <a:off x="4139836" y="33909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92</a:t>
            </a:r>
            <a:endParaRPr lang="en-US" sz="4400" dirty="0"/>
          </a:p>
        </p:txBody>
      </p:sp>
      <p:sp>
        <p:nvSpPr>
          <p:cNvPr id="8" name="Rounded Rectangle 7"/>
          <p:cNvSpPr/>
          <p:nvPr/>
        </p:nvSpPr>
        <p:spPr>
          <a:xfrm>
            <a:off x="3352800" y="2145573"/>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66</a:t>
            </a:r>
            <a:endParaRPr lang="en-US" sz="4400" dirty="0"/>
          </a:p>
        </p:txBody>
      </p:sp>
      <p:sp>
        <p:nvSpPr>
          <p:cNvPr id="9" name="Rounded Rectangle 8"/>
          <p:cNvSpPr/>
          <p:nvPr/>
        </p:nvSpPr>
        <p:spPr>
          <a:xfrm>
            <a:off x="6629400" y="2166255"/>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78</a:t>
            </a:r>
            <a:endParaRPr lang="en-US" sz="4400" dirty="0"/>
          </a:p>
        </p:txBody>
      </p:sp>
      <p:sp>
        <p:nvSpPr>
          <p:cNvPr id="10" name="Rounded Rectangle 9"/>
          <p:cNvSpPr/>
          <p:nvPr/>
        </p:nvSpPr>
        <p:spPr>
          <a:xfrm>
            <a:off x="7330440" y="3341914"/>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96</a:t>
            </a:r>
            <a:endParaRPr lang="en-US" sz="4400" dirty="0"/>
          </a:p>
        </p:txBody>
      </p:sp>
      <p:sp>
        <p:nvSpPr>
          <p:cNvPr id="11" name="Rounded Rectangle 10"/>
          <p:cNvSpPr/>
          <p:nvPr/>
        </p:nvSpPr>
        <p:spPr>
          <a:xfrm>
            <a:off x="152400" y="21336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48</a:t>
            </a:r>
            <a:endParaRPr lang="en-US" sz="4400" dirty="0"/>
          </a:p>
        </p:txBody>
      </p:sp>
      <p:sp>
        <p:nvSpPr>
          <p:cNvPr id="12" name="Rounded Rectangle 11"/>
          <p:cNvSpPr/>
          <p:nvPr/>
        </p:nvSpPr>
        <p:spPr>
          <a:xfrm>
            <a:off x="5715000" y="33147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95</a:t>
            </a:r>
            <a:endParaRPr lang="en-US" sz="4400" dirty="0"/>
          </a:p>
        </p:txBody>
      </p:sp>
      <p:sp>
        <p:nvSpPr>
          <p:cNvPr id="13" name="Rounded Rectangle 12"/>
          <p:cNvSpPr/>
          <p:nvPr/>
        </p:nvSpPr>
        <p:spPr>
          <a:xfrm>
            <a:off x="1040673" y="33147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rgbClr val="FF0000"/>
                </a:solidFill>
              </a:rPr>
              <a:t>86</a:t>
            </a:r>
            <a:endParaRPr lang="en-US" sz="4400" dirty="0">
              <a:solidFill>
                <a:srgbClr val="FF0000"/>
              </a:solidFill>
            </a:endParaRPr>
          </a:p>
        </p:txBody>
      </p:sp>
      <p:sp>
        <p:nvSpPr>
          <p:cNvPr id="2" name="Rectangle 1"/>
          <p:cNvSpPr/>
          <p:nvPr/>
        </p:nvSpPr>
        <p:spPr>
          <a:xfrm>
            <a:off x="507273" y="4648200"/>
            <a:ext cx="8331927"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Which score(s) occur most often?  </a:t>
            </a:r>
          </a:p>
          <a:p>
            <a:pPr algn="ctr"/>
            <a:r>
              <a:rPr lang="en-US" sz="2800" b="1" dirty="0" smtClean="0"/>
              <a:t>Right—86 is the score twice and all the other scores only occur once.  The mode of the data is 86!</a:t>
            </a:r>
            <a:endParaRPr lang="en-US" sz="2800" b="1" dirty="0"/>
          </a:p>
        </p:txBody>
      </p:sp>
    </p:spTree>
    <p:extLst>
      <p:ext uri="{BB962C8B-B14F-4D97-AF65-F5344CB8AC3E}">
        <p14:creationId xmlns:p14="http://schemas.microsoft.com/office/powerpoint/2010/main" val="393842144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74</TotalTime>
  <Words>799</Words>
  <Application>Microsoft Office PowerPoint</Application>
  <PresentationFormat>On-screen Show (4:3)</PresentationFormat>
  <Paragraphs>143</Paragraphs>
  <Slides>17</Slides>
  <Notes>17</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Waveform</vt:lpstr>
      <vt:lpstr>Statistics </vt:lpstr>
      <vt:lpstr>Measures of Central Tendency</vt:lpstr>
      <vt:lpstr>Jamie took 10 tests in Science These are her scores:</vt:lpstr>
      <vt:lpstr>What is the mean?</vt:lpstr>
      <vt:lpstr>Let’s find the mean of Jamie’s Science test scores:</vt:lpstr>
      <vt:lpstr>What is the median?</vt:lpstr>
      <vt:lpstr>Let’s find the median for Jamie’s Science test scores</vt:lpstr>
      <vt:lpstr>What is the Mode?</vt:lpstr>
      <vt:lpstr>Let’s find the mode of Jamie’s Science test scores:</vt:lpstr>
      <vt:lpstr>Measures of Dispersion</vt:lpstr>
      <vt:lpstr>What is the Range?</vt:lpstr>
      <vt:lpstr>Let’s find the range of Jamie’s Science test scores:</vt:lpstr>
      <vt:lpstr>Mean Absolute Deviation</vt:lpstr>
      <vt:lpstr>Let’s find the Mean Absolute Deviation of Jamie’s Science test scores:</vt:lpstr>
      <vt:lpstr>Practice</vt:lpstr>
      <vt:lpstr>Let’s check your work!</vt:lpstr>
      <vt:lpstr>CCGPS Unit 4 Coordinate Algebra Standards Addressed</vt:lpstr>
    </vt:vector>
  </TitlesOfParts>
  <Company>Hall County Board of Education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Statistics</dc:title>
  <dc:creator>Charlotte Little</dc:creator>
  <cp:lastModifiedBy>HOWARDD</cp:lastModifiedBy>
  <cp:revision>10</cp:revision>
  <dcterms:created xsi:type="dcterms:W3CDTF">2013-11-08T20:56:15Z</dcterms:created>
  <dcterms:modified xsi:type="dcterms:W3CDTF">2013-11-20T18:20:17Z</dcterms:modified>
</cp:coreProperties>
</file>