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931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129284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812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0072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7001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0352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8744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5204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396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0" y="0"/>
            <a:ext cx="9144000" cy="37232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ctrTitle"/>
          </p:nvPr>
        </p:nvSpPr>
        <p:spPr>
          <a:xfrm>
            <a:off x="391160" y="1433988"/>
            <a:ext cx="8351399" cy="421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403761" y="1982435"/>
            <a:ext cx="8342400" cy="34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cxnSp>
        <p:nvCxnSpPr>
          <p:cNvPr id="53" name="Shape 53"/>
          <p:cNvCxnSpPr/>
          <p:nvPr/>
        </p:nvCxnSpPr>
        <p:spPr>
          <a:xfrm>
            <a:off x="2258800" y="1912668"/>
            <a:ext cx="4621799" cy="10799"/>
          </a:xfrm>
          <a:prstGeom prst="straightConnector1">
            <a:avLst/>
          </a:prstGeom>
          <a:noFill/>
          <a:ln w="2540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4" name="Shape 54"/>
          <p:cNvSpPr/>
          <p:nvPr/>
        </p:nvSpPr>
        <p:spPr>
          <a:xfrm>
            <a:off x="0" y="3030297"/>
            <a:ext cx="9143999" cy="795916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0" y="0"/>
            <a:ext cx="9144000" cy="9372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0" y="226265"/>
            <a:ext cx="9143999" cy="795916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9" name="Shape 59"/>
          <p:cNvCxnSpPr/>
          <p:nvPr/>
        </p:nvCxnSpPr>
        <p:spPr>
          <a:xfrm rot="10800000" flipH="1">
            <a:off x="2258963" y="783855"/>
            <a:ext cx="4602300" cy="6900"/>
          </a:xfrm>
          <a:prstGeom prst="straightConnector1">
            <a:avLst/>
          </a:prstGeom>
          <a:noFill/>
          <a:ln w="2540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0"/>
            <a:ext cx="4456799" cy="47087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 flipH="1">
            <a:off x="3434" y="3759780"/>
            <a:ext cx="4453249" cy="1033097"/>
          </a:xfrm>
          <a:custGeom>
            <a:avLst/>
            <a:gdLst/>
            <a:ahLst/>
            <a:cxnLst/>
            <a:rect l="0" t="0" r="0" b="0"/>
            <a:pathLst>
              <a:path w="4453250" h="1869860" extrusionOk="0">
                <a:moveTo>
                  <a:pt x="4447791" y="1726390"/>
                </a:moveTo>
                <a:lnTo>
                  <a:pt x="4219291" y="1869860"/>
                </a:lnTo>
                <a:lnTo>
                  <a:pt x="3980162" y="1715763"/>
                </a:lnTo>
                <a:lnTo>
                  <a:pt x="3746348" y="1864546"/>
                </a:lnTo>
                <a:lnTo>
                  <a:pt x="3512534" y="1726390"/>
                </a:lnTo>
                <a:lnTo>
                  <a:pt x="3284033" y="1864546"/>
                </a:lnTo>
                <a:lnTo>
                  <a:pt x="3044905" y="1731704"/>
                </a:lnTo>
                <a:lnTo>
                  <a:pt x="2805777" y="1864546"/>
                </a:lnTo>
                <a:lnTo>
                  <a:pt x="2571963" y="1731704"/>
                </a:lnTo>
                <a:lnTo>
                  <a:pt x="2343462" y="1864546"/>
                </a:lnTo>
                <a:lnTo>
                  <a:pt x="2104334" y="1726390"/>
                </a:lnTo>
                <a:lnTo>
                  <a:pt x="1865206" y="1869860"/>
                </a:lnTo>
                <a:lnTo>
                  <a:pt x="1631391" y="1715763"/>
                </a:lnTo>
                <a:lnTo>
                  <a:pt x="1402891" y="1869860"/>
                </a:lnTo>
                <a:lnTo>
                  <a:pt x="1163763" y="1726390"/>
                </a:lnTo>
                <a:lnTo>
                  <a:pt x="935262" y="1869860"/>
                </a:lnTo>
                <a:lnTo>
                  <a:pt x="696134" y="1726390"/>
                </a:lnTo>
                <a:lnTo>
                  <a:pt x="457006" y="1864546"/>
                </a:lnTo>
                <a:lnTo>
                  <a:pt x="217877" y="1726390"/>
                </a:lnTo>
                <a:lnTo>
                  <a:pt x="5" y="1869860"/>
                </a:lnTo>
                <a:cubicBezTo>
                  <a:pt x="3" y="1246574"/>
                  <a:pt x="2" y="623287"/>
                  <a:pt x="0" y="1"/>
                </a:cubicBezTo>
                <a:lnTo>
                  <a:pt x="445325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6" name="Shape 66"/>
          <p:cNvCxnSpPr/>
          <p:nvPr/>
        </p:nvCxnSpPr>
        <p:spPr>
          <a:xfrm>
            <a:off x="409699" y="744077"/>
            <a:ext cx="3660000" cy="0"/>
          </a:xfrm>
          <a:prstGeom prst="straightConnector1">
            <a:avLst/>
          </a:prstGeom>
          <a:noFill/>
          <a:ln w="2540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5507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defRPr sz="1800"/>
            </a:lvl6pPr>
            <a:lvl7pPr lvl="6">
              <a:spcBef>
                <a:spcPts val="0"/>
              </a:spcBef>
              <a:defRPr sz="1800"/>
            </a:lvl7pPr>
            <a:lvl8pPr lvl="7">
              <a:spcBef>
                <a:spcPts val="0"/>
              </a:spcBef>
              <a:defRPr sz="1800"/>
            </a:lvl8pPr>
            <a:lvl9pPr lvl="8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3550799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sz="2400"/>
            </a:lvl1pPr>
            <a:lvl2pPr lvl="1">
              <a:spcBef>
                <a:spcPts val="0"/>
              </a:spcBef>
              <a:defRPr sz="2400"/>
            </a:lvl2pPr>
            <a:lvl3pPr lvl="2">
              <a:spcBef>
                <a:spcPts val="0"/>
              </a:spcBef>
              <a:defRPr sz="2400"/>
            </a:lvl3pPr>
            <a:lvl4pPr lvl="3">
              <a:spcBef>
                <a:spcPts val="0"/>
              </a:spcBef>
              <a:defRPr sz="2400"/>
            </a:lvl4pPr>
            <a:lvl5pPr lvl="4">
              <a:spcBef>
                <a:spcPts val="0"/>
              </a:spcBef>
              <a:defRPr sz="2400"/>
            </a:lvl5pPr>
            <a:lvl6pPr lvl="5">
              <a:spcBef>
                <a:spcPts val="0"/>
              </a:spcBef>
              <a:defRPr sz="2400"/>
            </a:lvl6pPr>
            <a:lvl7pPr lvl="6">
              <a:spcBef>
                <a:spcPts val="0"/>
              </a:spcBef>
              <a:defRPr sz="2400"/>
            </a:lvl7pPr>
            <a:lvl8pPr lvl="7">
              <a:spcBef>
                <a:spcPts val="0"/>
              </a:spcBef>
              <a:defRPr sz="2400"/>
            </a:lvl8pPr>
            <a:lvl9pPr lvl="8">
              <a:spcBef>
                <a:spcPts val="0"/>
              </a:spcBef>
              <a:defRPr sz="24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5021123" y="1200150"/>
            <a:ext cx="35507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defRPr sz="1800"/>
            </a:lvl6pPr>
            <a:lvl7pPr lvl="6">
              <a:spcBef>
                <a:spcPts val="0"/>
              </a:spcBef>
              <a:defRPr sz="1800"/>
            </a:lvl7pPr>
            <a:lvl8pPr lvl="7">
              <a:spcBef>
                <a:spcPts val="0"/>
              </a:spcBef>
              <a:defRPr sz="1800"/>
            </a:lvl8pPr>
            <a:lvl9pPr lvl="8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0" y="0"/>
            <a:ext cx="9144000" cy="93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0" y="226265"/>
            <a:ext cx="9143999" cy="795916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74" name="Shape 74"/>
          <p:cNvCxnSpPr/>
          <p:nvPr/>
        </p:nvCxnSpPr>
        <p:spPr>
          <a:xfrm rot="10800000" flipH="1">
            <a:off x="2258963" y="783855"/>
            <a:ext cx="4602300" cy="6900"/>
          </a:xfrm>
          <a:prstGeom prst="straightConnector1">
            <a:avLst/>
          </a:prstGeom>
          <a:noFill/>
          <a:ln w="2540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 rot="10800000">
            <a:off x="-5937" y="4110402"/>
            <a:ext cx="4453249" cy="1033097"/>
          </a:xfrm>
          <a:custGeom>
            <a:avLst/>
            <a:gdLst/>
            <a:ahLst/>
            <a:cxnLst/>
            <a:rect l="0" t="0" r="0" b="0"/>
            <a:pathLst>
              <a:path w="4453250" h="1869860" extrusionOk="0">
                <a:moveTo>
                  <a:pt x="4447791" y="1726390"/>
                </a:moveTo>
                <a:lnTo>
                  <a:pt x="4219291" y="1869860"/>
                </a:lnTo>
                <a:lnTo>
                  <a:pt x="3980162" y="1715763"/>
                </a:lnTo>
                <a:lnTo>
                  <a:pt x="3746348" y="1864546"/>
                </a:lnTo>
                <a:lnTo>
                  <a:pt x="3512534" y="1726390"/>
                </a:lnTo>
                <a:lnTo>
                  <a:pt x="3284033" y="1864546"/>
                </a:lnTo>
                <a:lnTo>
                  <a:pt x="3044905" y="1731704"/>
                </a:lnTo>
                <a:lnTo>
                  <a:pt x="2805777" y="1864546"/>
                </a:lnTo>
                <a:lnTo>
                  <a:pt x="2571963" y="1731704"/>
                </a:lnTo>
                <a:lnTo>
                  <a:pt x="2343462" y="1864546"/>
                </a:lnTo>
                <a:lnTo>
                  <a:pt x="2104334" y="1726390"/>
                </a:lnTo>
                <a:lnTo>
                  <a:pt x="1865206" y="1869860"/>
                </a:lnTo>
                <a:lnTo>
                  <a:pt x="1631391" y="1715763"/>
                </a:lnTo>
                <a:lnTo>
                  <a:pt x="1402891" y="1869860"/>
                </a:lnTo>
                <a:lnTo>
                  <a:pt x="1163763" y="1726390"/>
                </a:lnTo>
                <a:lnTo>
                  <a:pt x="935262" y="1869860"/>
                </a:lnTo>
                <a:lnTo>
                  <a:pt x="696134" y="1726390"/>
                </a:lnTo>
                <a:lnTo>
                  <a:pt x="457006" y="1864546"/>
                </a:lnTo>
                <a:lnTo>
                  <a:pt x="217877" y="1726390"/>
                </a:lnTo>
                <a:lnTo>
                  <a:pt x="5" y="1869860"/>
                </a:lnTo>
                <a:cubicBezTo>
                  <a:pt x="3" y="1246574"/>
                  <a:pt x="2" y="623287"/>
                  <a:pt x="0" y="1"/>
                </a:cubicBezTo>
                <a:lnTo>
                  <a:pt x="445325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79" name="Shape 79"/>
          <p:cNvCxnSpPr/>
          <p:nvPr/>
        </p:nvCxnSpPr>
        <p:spPr>
          <a:xfrm>
            <a:off x="388492" y="4409677"/>
            <a:ext cx="3708599" cy="3600"/>
          </a:xfrm>
          <a:prstGeom prst="straightConnector1">
            <a:avLst/>
          </a:prstGeom>
          <a:noFill/>
          <a:ln w="2540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88492" y="4493760"/>
            <a:ext cx="3644400" cy="38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None/>
              <a:defRPr sz="14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0" y="6209"/>
            <a:ext cx="9144067" cy="5137200"/>
            <a:chOff x="0" y="14677"/>
            <a:chExt cx="9144067" cy="6849600"/>
          </a:xfrm>
        </p:grpSpPr>
        <p:sp>
          <p:nvSpPr>
            <p:cNvPr id="7" name="Shape 7"/>
            <p:cNvSpPr/>
            <p:nvPr/>
          </p:nvSpPr>
          <p:spPr>
            <a:xfrm>
              <a:off x="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234838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46967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70451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93935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117419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140903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164387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187871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11355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34839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583228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281806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05290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328774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352258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375742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399226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422710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446194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469678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4931619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516645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540129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563613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587097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105814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634065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657549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681033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704517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7280009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751484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774968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98452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8219364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845420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868904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892386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Char char="●"/>
              <a:defRPr sz="2000">
                <a:solidFill>
                  <a:schemeClr val="dk1"/>
                </a:solidFill>
              </a:defRPr>
            </a:lvl1pPr>
            <a:lvl2pPr lvl="1">
              <a:spcBef>
                <a:spcPts val="400"/>
              </a:spcBef>
              <a:buClr>
                <a:schemeClr val="dk1"/>
              </a:buClr>
              <a:buSzPct val="100000"/>
              <a:buChar char="○"/>
              <a:defRPr sz="2000">
                <a:solidFill>
                  <a:schemeClr val="dk1"/>
                </a:solidFill>
              </a:defRPr>
            </a:lvl2pPr>
            <a:lvl3pPr lvl="2">
              <a:spcBef>
                <a:spcPts val="400"/>
              </a:spcBef>
              <a:buClr>
                <a:schemeClr val="dk1"/>
              </a:buClr>
              <a:buSzPct val="100000"/>
              <a:buChar char="■"/>
              <a:defRPr sz="2000">
                <a:solidFill>
                  <a:schemeClr val="dk1"/>
                </a:solidFill>
              </a:defRPr>
            </a:lvl3pPr>
            <a:lvl4pPr lvl="3">
              <a:spcBef>
                <a:spcPts val="400"/>
              </a:spcBef>
              <a:buClr>
                <a:schemeClr val="dk1"/>
              </a:buClr>
              <a:buSzPct val="100000"/>
              <a:buChar char="●"/>
              <a:defRPr sz="2000">
                <a:solidFill>
                  <a:schemeClr val="dk1"/>
                </a:solidFill>
              </a:defRPr>
            </a:lvl4pPr>
            <a:lvl5pPr lvl="4">
              <a:spcBef>
                <a:spcPts val="400"/>
              </a:spcBef>
              <a:buClr>
                <a:schemeClr val="dk1"/>
              </a:buClr>
              <a:buSzPct val="100000"/>
              <a:buChar char="○"/>
              <a:defRPr sz="2000">
                <a:solidFill>
                  <a:schemeClr val="dk1"/>
                </a:solidFill>
              </a:defRPr>
            </a:lvl5pPr>
            <a:lvl6pPr lvl="5">
              <a:spcBef>
                <a:spcPts val="400"/>
              </a:spcBef>
              <a:buClr>
                <a:schemeClr val="dk1"/>
              </a:buClr>
              <a:buSzPct val="100000"/>
              <a:buChar char="■"/>
              <a:defRPr sz="2000">
                <a:solidFill>
                  <a:schemeClr val="dk1"/>
                </a:solidFill>
              </a:defRPr>
            </a:lvl6pPr>
            <a:lvl7pPr lvl="6">
              <a:spcBef>
                <a:spcPts val="400"/>
              </a:spcBef>
              <a:buClr>
                <a:schemeClr val="dk1"/>
              </a:buClr>
              <a:buSzPct val="100000"/>
              <a:buChar char="●"/>
              <a:defRPr sz="2000">
                <a:solidFill>
                  <a:schemeClr val="dk1"/>
                </a:solidFill>
              </a:defRPr>
            </a:lvl7pPr>
            <a:lvl8pPr lvl="7">
              <a:spcBef>
                <a:spcPts val="400"/>
              </a:spcBef>
              <a:buClr>
                <a:schemeClr val="dk1"/>
              </a:buClr>
              <a:buSzPct val="100000"/>
              <a:buChar char="○"/>
              <a:defRPr sz="2000">
                <a:solidFill>
                  <a:schemeClr val="dk1"/>
                </a:solidFill>
              </a:defRPr>
            </a:lvl8pPr>
            <a:lvl9pPr lvl="8">
              <a:spcBef>
                <a:spcPts val="400"/>
              </a:spcBef>
              <a:buClr>
                <a:schemeClr val="dk1"/>
              </a:buClr>
              <a:buSzPct val="100000"/>
              <a:buChar char="■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2iJ1CtUxR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610133"/>
            <a:ext cx="2062048" cy="419120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72675" y="789400"/>
            <a:ext cx="3552300" cy="401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If you look at the label on a container of hand sanitizer, you’ll see that it claims to kill 99.99% of germs (bacteria).  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about the 0.01% that are not killed by the hand sanitizer?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Why did they survive?  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will happen to the population of 0.01% of bacteria that were not killed by hand sanitizer? </a:t>
            </a:r>
          </a:p>
        </p:txBody>
      </p:sp>
      <p:cxnSp>
        <p:nvCxnSpPr>
          <p:cNvPr id="90" name="Shape 90"/>
          <p:cNvCxnSpPr/>
          <p:nvPr/>
        </p:nvCxnSpPr>
        <p:spPr>
          <a:xfrm rot="10800000" flipH="1">
            <a:off x="4877000" y="1391450"/>
            <a:ext cx="1321200" cy="2129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1" name="Shape 91"/>
          <p:cNvCxnSpPr/>
          <p:nvPr/>
        </p:nvCxnSpPr>
        <p:spPr>
          <a:xfrm rot="10800000" flipH="1">
            <a:off x="4851350" y="2558675"/>
            <a:ext cx="1385400" cy="974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 l="41429" t="65107" r="41298" b="29720"/>
          <a:stretch/>
        </p:blipFill>
        <p:spPr>
          <a:xfrm>
            <a:off x="6198199" y="1391450"/>
            <a:ext cx="2923175" cy="116722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0" y="13325"/>
            <a:ext cx="4440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Antibiotic Resistance Mini-Lab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0" y="962400"/>
            <a:ext cx="4769099" cy="3867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33350" lvl="0" rtl="0">
              <a:spcBef>
                <a:spcPts val="0"/>
              </a:spcBef>
              <a:buSzPct val="100000"/>
              <a:buNone/>
            </a:pPr>
            <a:r>
              <a:rPr lang="en" sz="1500" b="1" dirty="0">
                <a:latin typeface="+mn-lt"/>
                <a:ea typeface="Arial"/>
                <a:cs typeface="Arial"/>
                <a:sym typeface="Arial"/>
              </a:rPr>
              <a:t>Obtain the following materials:  </a:t>
            </a:r>
            <a:r>
              <a:rPr lang="en" sz="1500" dirty="0">
                <a:latin typeface="+mn-lt"/>
                <a:ea typeface="Arial"/>
                <a:cs typeface="Arial"/>
                <a:sym typeface="Arial"/>
              </a:rPr>
              <a:t>20 mini-marshmallows, </a:t>
            </a:r>
            <a:r>
              <a:rPr lang="en-US" sz="1500" dirty="0">
                <a:latin typeface="+mn-lt"/>
              </a:rPr>
              <a:t>8 pieces of round fruit candy of any color</a:t>
            </a:r>
            <a:r>
              <a:rPr lang="en" sz="1500" dirty="0">
                <a:latin typeface="+mn-lt"/>
                <a:ea typeface="Arial"/>
                <a:cs typeface="Arial"/>
                <a:sym typeface="Arial"/>
              </a:rPr>
              <a:t>, 1 toothpick, 1 paper plate, 1 paper cup</a:t>
            </a:r>
          </a:p>
          <a:p>
            <a:pPr marL="457200" lvl="0" indent="-323850" rtl="0"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en" sz="1500" b="1" dirty="0">
                <a:latin typeface="Arial"/>
                <a:ea typeface="Arial"/>
                <a:cs typeface="Arial"/>
                <a:sym typeface="Arial"/>
              </a:rPr>
              <a:t>Put 8 mini-marshmallows and 2 pieces of colored candy on the same plate.</a:t>
            </a:r>
          </a:p>
          <a:p>
            <a:pPr marL="457200" lvl="0" indent="-323850" rtl="0"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en" sz="1500" b="1" dirty="0">
                <a:latin typeface="Arial"/>
                <a:ea typeface="Arial"/>
                <a:cs typeface="Arial"/>
                <a:sym typeface="Arial"/>
              </a:rPr>
              <a:t>Using ONLY THE TOOTHPICK, pick up the mini-marshmallows or pieces of candy ONE AT A TIME and place them in the cup.  Pick up as many as possible in 7 seconds.</a:t>
            </a:r>
          </a:p>
          <a:p>
            <a:pPr marL="457200" lvl="0" indent="-323850" rtl="0"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en" sz="1500" b="1" dirty="0">
                <a:latin typeface="Arial"/>
                <a:ea typeface="Arial"/>
                <a:cs typeface="Arial"/>
                <a:sym typeface="Arial"/>
              </a:rPr>
              <a:t>Count how many are remaining and record this data in the table below.</a:t>
            </a:r>
          </a:p>
          <a:p>
            <a:pPr marL="457200" lvl="0" indent="-323850" rtl="0"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en" sz="1500" b="1" dirty="0">
                <a:latin typeface="Arial"/>
                <a:ea typeface="Arial"/>
                <a:cs typeface="Arial"/>
                <a:sym typeface="Arial"/>
              </a:rPr>
              <a:t>The remaining mini-marshmallows and candy pieces will now undergo reproduction by fission.  Double the amount of mini-marshmallows and candy pieces on the plate.</a:t>
            </a:r>
          </a:p>
          <a:p>
            <a:pPr marL="457200" lvl="0" indent="-323850" rtl="0"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en" sz="1500" b="1" dirty="0">
                <a:latin typeface="Arial"/>
                <a:ea typeface="Arial"/>
                <a:cs typeface="Arial"/>
                <a:sym typeface="Arial"/>
              </a:rPr>
              <a:t>Repeat steps 3-5 twice for a total of 3 rounds and record all data in the table below.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Marshmallow/Candy Mini-Lab</a:t>
            </a:r>
          </a:p>
        </p:txBody>
      </p:sp>
      <p:sp>
        <p:nvSpPr>
          <p:cNvPr id="100" name="Shape 100" descr="7 second timer.mp4" title="7 second timer">
            <a:hlinkClick r:id="rId3"/>
          </p:cNvPr>
          <p:cNvSpPr/>
          <p:nvPr/>
        </p:nvSpPr>
        <p:spPr>
          <a:xfrm>
            <a:off x="4715775" y="1232400"/>
            <a:ext cx="4428225" cy="3321174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284700" y="267950"/>
            <a:ext cx="7770599" cy="906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Make a line graph showing the results of your table.</a:t>
            </a:r>
          </a:p>
        </p:txBody>
      </p:sp>
      <p:cxnSp>
        <p:nvCxnSpPr>
          <p:cNvPr id="106" name="Shape 106"/>
          <p:cNvCxnSpPr/>
          <p:nvPr/>
        </p:nvCxnSpPr>
        <p:spPr>
          <a:xfrm>
            <a:off x="1393800" y="814075"/>
            <a:ext cx="0" cy="3404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7" name="Shape 107"/>
          <p:cNvCxnSpPr/>
          <p:nvPr/>
        </p:nvCxnSpPr>
        <p:spPr>
          <a:xfrm>
            <a:off x="1406125" y="4206075"/>
            <a:ext cx="5821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8" name="Shape 108"/>
          <p:cNvSpPr/>
          <p:nvPr/>
        </p:nvSpPr>
        <p:spPr>
          <a:xfrm>
            <a:off x="7484875" y="774875"/>
            <a:ext cx="333000" cy="3234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7484875" y="1398175"/>
            <a:ext cx="333000" cy="323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 txBox="1"/>
          <p:nvPr/>
        </p:nvSpPr>
        <p:spPr>
          <a:xfrm>
            <a:off x="7820100" y="653725"/>
            <a:ext cx="1323600" cy="6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Marshmallow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(Normal)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7820100" y="1257775"/>
            <a:ext cx="1323600" cy="6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Candy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(Mutated)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1270475" y="4280100"/>
            <a:ext cx="444000" cy="43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0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2125950" y="4280100"/>
            <a:ext cx="444000" cy="43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D1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2981425" y="4280100"/>
            <a:ext cx="444000" cy="43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R1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3836900" y="4280100"/>
            <a:ext cx="444000" cy="43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D2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4692375" y="4280100"/>
            <a:ext cx="444000" cy="43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R2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5547850" y="4280100"/>
            <a:ext cx="444000" cy="43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D3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6403325" y="4280100"/>
            <a:ext cx="444000" cy="43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R3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1015825" y="774875"/>
            <a:ext cx="444000" cy="364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16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14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12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10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8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6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4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2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0</a:t>
            </a:r>
          </a:p>
        </p:txBody>
      </p:sp>
      <p:sp>
        <p:nvSpPr>
          <p:cNvPr id="120" name="Shape 120"/>
          <p:cNvSpPr/>
          <p:nvPr/>
        </p:nvSpPr>
        <p:spPr>
          <a:xfrm>
            <a:off x="1271525" y="2447250"/>
            <a:ext cx="249000" cy="2490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1269300" y="3672750"/>
            <a:ext cx="249000" cy="249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 txBox="1"/>
          <p:nvPr/>
        </p:nvSpPr>
        <p:spPr>
          <a:xfrm rot="-5400000">
            <a:off x="-245375" y="2038300"/>
            <a:ext cx="1979700" cy="54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Number of Bacteria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3152300" y="4600800"/>
            <a:ext cx="1813200" cy="54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Time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218175" y="1072925"/>
            <a:ext cx="8468700" cy="375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What does the paper plate represent?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		</a:t>
            </a:r>
            <a:r>
              <a:rPr lang="en" dirty="0">
                <a:solidFill>
                  <a:srgbClr val="FF0000"/>
                </a:solidFill>
              </a:rPr>
              <a:t>Your hand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What do the white mini-marshmallows represent?</a:t>
            </a:r>
          </a:p>
          <a:p>
            <a:pPr marL="914400" lvl="0" indent="0">
              <a:spcBef>
                <a:spcPts val="0"/>
              </a:spcBef>
              <a:buNone/>
            </a:pPr>
            <a:r>
              <a:rPr lang="en" dirty="0">
                <a:solidFill>
                  <a:srgbClr val="FF0000"/>
                </a:solidFill>
              </a:rPr>
              <a:t>Normal (non-mutated) bacteria on your hand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What do the pieces of candy represent?</a:t>
            </a:r>
          </a:p>
          <a:p>
            <a:pPr marL="914400" lvl="0" indent="0">
              <a:spcBef>
                <a:spcPts val="0"/>
              </a:spcBef>
              <a:buNone/>
            </a:pPr>
            <a:r>
              <a:rPr lang="en" dirty="0">
                <a:solidFill>
                  <a:srgbClr val="FF0000"/>
                </a:solidFill>
              </a:rPr>
              <a:t>Resistant (mutated) bacteria on your hand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What does the process of removing them represent?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		</a:t>
            </a:r>
            <a:r>
              <a:rPr lang="en" dirty="0">
                <a:solidFill>
                  <a:srgbClr val="FF0000"/>
                </a:solidFill>
              </a:rPr>
              <a:t>Putting a dose of hand-sanitizer on your hand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What does the process of doubling the amount left represent?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		</a:t>
            </a:r>
            <a:r>
              <a:rPr lang="en" dirty="0">
                <a:solidFill>
                  <a:srgbClr val="FF0000"/>
                </a:solidFill>
              </a:rPr>
              <a:t>The surviving bacteria reproduce to form another generation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Does this change your view on using hand sanitizer?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was the mutation and where did it come from?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	</a:t>
            </a:r>
            <a:r>
              <a:rPr lang="en">
                <a:solidFill>
                  <a:srgbClr val="FF0000"/>
                </a:solidFill>
              </a:rPr>
              <a:t>Hard shell from a random genetic mutation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Where do you see the four points of Darwin’s theory of natural selection?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Competition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	</a:t>
            </a:r>
            <a:r>
              <a:rPr lang="en">
                <a:solidFill>
                  <a:srgbClr val="FF0000"/>
                </a:solidFill>
              </a:rPr>
              <a:t>Bacteria were competing for resources (space on hand)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Variation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	</a:t>
            </a:r>
            <a:r>
              <a:rPr lang="en">
                <a:solidFill>
                  <a:srgbClr val="FF0000"/>
                </a:solidFill>
              </a:rPr>
              <a:t>Two different bacteria (soft shell and hard shell)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Survival of the Fittest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	</a:t>
            </a:r>
            <a:r>
              <a:rPr lang="en">
                <a:solidFill>
                  <a:srgbClr val="FF0000"/>
                </a:solidFill>
              </a:rPr>
              <a:t>Soft shells were easy to remove so hard shells survived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Reproductive Success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	</a:t>
            </a:r>
            <a:r>
              <a:rPr lang="en">
                <a:solidFill>
                  <a:srgbClr val="FF0000"/>
                </a:solidFill>
              </a:rPr>
              <a:t>Hard shells were able to reproduce and population shifted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Describe how the following image relates to the mini-lab.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7" y="1088051"/>
            <a:ext cx="9079225" cy="3752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Describe how the following image relates to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real-world scenarios of antibiotic resistance. 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4812" y="870724"/>
            <a:ext cx="4594370" cy="427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spiration-board">
  <a:themeElements>
    <a:clrScheme name="Custom 503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FCFCF"/>
      </a:accent1>
      <a:accent2>
        <a:srgbClr val="94AE8E"/>
      </a:accent2>
      <a:accent3>
        <a:srgbClr val="4E7A82"/>
      </a:accent3>
      <a:accent4>
        <a:srgbClr val="666699"/>
      </a:accent4>
      <a:accent5>
        <a:srgbClr val="60506F"/>
      </a:accent5>
      <a:accent6>
        <a:srgbClr val="4B4352"/>
      </a:accent6>
      <a:hlink>
        <a:srgbClr val="8694C0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6AE5CABC7AB24B85B741258C32403E" ma:contentTypeVersion="3" ma:contentTypeDescription="Create a new document." ma:contentTypeScope="" ma:versionID="1b713bb21960fe33fadc01759d360ffa">
  <xsd:schema xmlns:xsd="http://www.w3.org/2001/XMLSchema" xmlns:xs="http://www.w3.org/2001/XMLSchema" xmlns:p="http://schemas.microsoft.com/office/2006/metadata/properties" xmlns:ns1="http://schemas.microsoft.com/sharepoint/v3" xmlns:ns2="b239fe65-7810-41e9-baf5-8276c032ff27" targetNamespace="http://schemas.microsoft.com/office/2006/metadata/properties" ma:root="true" ma:fieldsID="e29fda6694045db78900e69d2df766f9" ns1:_="" ns2:_="">
    <xsd:import namespace="http://schemas.microsoft.com/sharepoint/v3"/>
    <xsd:import namespace="b239fe65-7810-41e9-baf5-8276c032ff2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39fe65-7810-41e9-baf5-8276c032ff2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134D69-B8D4-48CB-86D7-FA611A196B83}"/>
</file>

<file path=customXml/itemProps2.xml><?xml version="1.0" encoding="utf-8"?>
<ds:datastoreItem xmlns:ds="http://schemas.openxmlformats.org/officeDocument/2006/customXml" ds:itemID="{B3140120-0C21-4B6B-A51F-C455723249F7}"/>
</file>

<file path=customXml/itemProps3.xml><?xml version="1.0" encoding="utf-8"?>
<ds:datastoreItem xmlns:ds="http://schemas.openxmlformats.org/officeDocument/2006/customXml" ds:itemID="{32A87E83-FF46-4485-8179-3E07B426D35A}"/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288</Words>
  <Application>Microsoft Office PowerPoint</Application>
  <PresentationFormat>On-screen Show (16:9)</PresentationFormat>
  <Paragraphs>73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inspiration-board</vt:lpstr>
      <vt:lpstr>Antibiotic Resistance Mini-Lab</vt:lpstr>
      <vt:lpstr>Marshmallow/Candy Mini-Lab</vt:lpstr>
      <vt:lpstr>PowerPoint Presentation</vt:lpstr>
      <vt:lpstr>Conclusion Questions</vt:lpstr>
      <vt:lpstr>Conclusion Questions</vt:lpstr>
      <vt:lpstr>Describe how the following image relates to the mini-lab.</vt:lpstr>
      <vt:lpstr>Describe how the following image relates to real-world scenarios of antibiotic resistance.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Antibiotic Resistance Mini-Lab</dc:title>
  <dc:creator>Amanda Buice</dc:creator>
  <cp:lastModifiedBy>Amanda Buice</cp:lastModifiedBy>
  <cp:revision>7</cp:revision>
  <dcterms:modified xsi:type="dcterms:W3CDTF">2017-12-06T17:34:45Z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0x010100D76AE5CABC7AB24B85B741258C32403E</vt:lpwstr>
  </property>
</Properties>
</file>