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676400"/>
            <a:ext cx="51816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203574"/>
            <a:ext cx="51816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August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3632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33788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3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August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4008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4381499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1" y="5347021"/>
            <a:ext cx="4568308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609600"/>
            <a:ext cx="5181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1699" y="1527048"/>
            <a:ext cx="451104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609601"/>
            <a:ext cx="51816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02209" y="1524000"/>
            <a:ext cx="4508500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1"/>
            <a:ext cx="103632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416676"/>
            <a:ext cx="2641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6676"/>
            <a:ext cx="38608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16676"/>
            <a:ext cx="609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lickr.com/photos/jemstone/513421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en.wikipedia.org/wiki/Police#/media/File:HH_Polizeihauptmeister_MZ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n.wikipedia.org/wiki/Grocery_store#/media/File:Supermarkt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hyperlink" Target="https://en.wikipedia.org/wiki/North_Georgia_(U.S._stat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Dosya:Downtown_Atlanta_skyline_panorama.jp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en.wikipedia.org/wiki/Jekyll_Isla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commons.wikimedia.org/wiki/File:Taos_County,_New_Mexico._One_room_school_at_Versylvania_is_a_converted_two_room_dwelling._Of_15_pu_._._._-_NARA_-_52198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225" y="911687"/>
            <a:ext cx="6376375" cy="228871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GSE Primary Source 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8393" y="3203574"/>
            <a:ext cx="6539207" cy="1825625"/>
          </a:xfrm>
        </p:spPr>
        <p:txBody>
          <a:bodyPr/>
          <a:lstStyle/>
          <a:p>
            <a:pPr algn="r"/>
            <a:r>
              <a:rPr lang="en-US" dirty="0"/>
              <a:t>Unit One:  Connecting Themes</a:t>
            </a:r>
          </a:p>
        </p:txBody>
      </p:sp>
    </p:spTree>
    <p:extLst>
      <p:ext uri="{BB962C8B-B14F-4D97-AF65-F5344CB8AC3E}">
        <p14:creationId xmlns:p14="http://schemas.microsoft.com/office/powerpoint/2010/main" val="41412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81" y="5567995"/>
            <a:ext cx="11626160" cy="7039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Why do we have rules and laws?  </a:t>
            </a:r>
            <a:br>
              <a:rPr lang="en-US" dirty="0"/>
            </a:br>
            <a:r>
              <a:rPr lang="en-US" dirty="0"/>
              <a:t>How are the rules at home and school different? How are you responsible at at home and school?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246" y="309489"/>
            <a:ext cx="11740143" cy="125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Distribution of Power: </a:t>
            </a:r>
            <a:br>
              <a:rPr lang="en-US" dirty="0"/>
            </a:br>
            <a:r>
              <a:rPr lang="en-US" dirty="0"/>
              <a:t>The student will understand that distribution of power in government is a product of existing documents and laws combined with contemporary values and beliefs. </a:t>
            </a:r>
          </a:p>
        </p:txBody>
      </p:sp>
      <p:pic>
        <p:nvPicPr>
          <p:cNvPr id="3" name="Picture 2" descr="51342156_27bab218e2_o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87" y="1592457"/>
            <a:ext cx="4834472" cy="3655526"/>
          </a:xfrm>
          <a:prstGeom prst="rect">
            <a:avLst/>
          </a:prstGeom>
        </p:spPr>
      </p:pic>
      <p:pic>
        <p:nvPicPr>
          <p:cNvPr id="4" name="Picture 3" descr="HH_Polizeihauptmeister_MZ.jpg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0505" r="16420" b="19910"/>
          <a:stretch/>
        </p:blipFill>
        <p:spPr>
          <a:xfrm>
            <a:off x="7676339" y="1554544"/>
            <a:ext cx="2293333" cy="3677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6083" y="4712393"/>
            <a:ext cx="110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Google Images</a:t>
            </a:r>
          </a:p>
        </p:txBody>
      </p:sp>
    </p:spTree>
    <p:extLst>
      <p:ext uri="{BB962C8B-B14F-4D97-AF65-F5344CB8AC3E}">
        <p14:creationId xmlns:p14="http://schemas.microsoft.com/office/powerpoint/2010/main" val="319606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80" y="5546394"/>
            <a:ext cx="11528461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we buy the things we want and need? </a:t>
            </a:r>
            <a:br>
              <a:rPr lang="en-US" dirty="0"/>
            </a:br>
            <a:r>
              <a:rPr lang="en-US" dirty="0"/>
              <a:t> Where do those goods and services come from?</a:t>
            </a:r>
            <a:br>
              <a:rPr lang="en-US" dirty="0"/>
            </a:br>
            <a:r>
              <a:rPr lang="en-US" dirty="0"/>
              <a:t>What products are grown or made in Georgia?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229" y="309489"/>
            <a:ext cx="11609877" cy="126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Production, Distribution, and Consumption: </a:t>
            </a:r>
          </a:p>
          <a:p>
            <a:pPr algn="ctr"/>
            <a:r>
              <a:rPr lang="en-US" dirty="0"/>
              <a:t>The student will understand that the production, distribution, and consumption of goods/services produced by the society are affected by the location, customs, beliefs, and laws of the society.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6083" y="4712393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 err="1"/>
              <a:t>Wkipedia</a:t>
            </a:r>
            <a:endParaRPr lang="en-US" sz="1200" dirty="0"/>
          </a:p>
        </p:txBody>
      </p:sp>
      <p:pic>
        <p:nvPicPr>
          <p:cNvPr id="6" name="Picture 5" descr="Supermarkt.jp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8" b="16407"/>
          <a:stretch/>
        </p:blipFill>
        <p:spPr>
          <a:xfrm>
            <a:off x="2331014" y="1478710"/>
            <a:ext cx="7620000" cy="36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29" y="5530112"/>
            <a:ext cx="11381913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 you notice? </a:t>
            </a:r>
            <a:br>
              <a:rPr lang="en-US" dirty="0"/>
            </a:br>
            <a:r>
              <a:rPr lang="en-US" dirty="0"/>
              <a:t>How are these places alike and different?  </a:t>
            </a:r>
            <a:br>
              <a:rPr lang="en-US" dirty="0"/>
            </a:br>
            <a:r>
              <a:rPr lang="en-US" dirty="0"/>
              <a:t>Why do people live in different parts of Georgia?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9645" y="309490"/>
            <a:ext cx="11365629" cy="960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Location: </a:t>
            </a:r>
          </a:p>
          <a:p>
            <a:pPr algn="ctr"/>
            <a:r>
              <a:rPr lang="en-US" dirty="0"/>
              <a:t>The student will understand that location affects a society’s economy, culture, and development.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6083" y="4864057"/>
            <a:ext cx="8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Wikipedia</a:t>
            </a:r>
          </a:p>
        </p:txBody>
      </p:sp>
      <p:pic>
        <p:nvPicPr>
          <p:cNvPr id="4" name="Picture 3" descr="800px-North_georgia_mountains.JP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/>
        </p:blipFill>
        <p:spPr>
          <a:xfrm>
            <a:off x="113723" y="1232260"/>
            <a:ext cx="6819449" cy="2040702"/>
          </a:xfrm>
          <a:prstGeom prst="rect">
            <a:avLst/>
          </a:prstGeom>
        </p:spPr>
      </p:pic>
      <p:pic>
        <p:nvPicPr>
          <p:cNvPr id="7" name="Picture 6" descr="800px-JekyllIslandMarsh.jpg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18215"/>
          <a:stretch/>
        </p:blipFill>
        <p:spPr>
          <a:xfrm>
            <a:off x="7031842" y="1346007"/>
            <a:ext cx="4776345" cy="3576958"/>
          </a:xfrm>
          <a:prstGeom prst="rect">
            <a:avLst/>
          </a:prstGeom>
        </p:spPr>
      </p:pic>
      <p:pic>
        <p:nvPicPr>
          <p:cNvPr id="8" name="Picture 7" descr="800px-Downtown_Atlanta_skyline_panorama.jpg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9" r="-11111" b="22566"/>
          <a:stretch/>
        </p:blipFill>
        <p:spPr>
          <a:xfrm>
            <a:off x="113724" y="3260750"/>
            <a:ext cx="7581500" cy="19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2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6" y="5188231"/>
            <a:ext cx="11349347" cy="11772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is the life of these children different from your life?  How have things changed since these children were in school?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512" y="309490"/>
            <a:ext cx="11316781" cy="1041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Time, Change,  and Continuity: </a:t>
            </a:r>
          </a:p>
          <a:p>
            <a:pPr algn="ctr"/>
            <a:r>
              <a:rPr lang="en-US" dirty="0"/>
              <a:t>The student will understand that while change occurs over time, there is continuity to the basic structure of society.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6083" y="4598645"/>
            <a:ext cx="8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Wikipedia</a:t>
            </a:r>
          </a:p>
        </p:txBody>
      </p:sp>
      <p:pic>
        <p:nvPicPr>
          <p:cNvPr id="4" name="Picture 3" descr="738px-Taos_County,_New_Mexico._One_room_school_at_Versylvania_is_a_converted_two_room_dwelling._Of_15_pu_._._._-_NARA_-_521989.jp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19819" r="2314" b="15821"/>
          <a:stretch/>
        </p:blipFill>
        <p:spPr>
          <a:xfrm>
            <a:off x="2710386" y="1346006"/>
            <a:ext cx="6595905" cy="36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0" y="5546392"/>
            <a:ext cx="11593595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 you notice?   What do you do if something you want is not available?  </a:t>
            </a:r>
            <a:br>
              <a:rPr lang="en-US" dirty="0"/>
            </a:br>
            <a:r>
              <a:rPr lang="en-US" dirty="0"/>
              <a:t>How do we manage our time and resources?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3096" y="309489"/>
            <a:ext cx="11593595" cy="94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Scarcity: </a:t>
            </a:r>
          </a:p>
          <a:p>
            <a:pPr algn="ctr"/>
            <a:r>
              <a:rPr lang="en-US" dirty="0"/>
              <a:t>The student will understand that scarcity of all resources forces parties to make choices and that these choices always incur a cost.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50827" y="4502995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Google Images</a:t>
            </a:r>
          </a:p>
        </p:txBody>
      </p:sp>
      <p:pic>
        <p:nvPicPr>
          <p:cNvPr id="4" name="Picture 3" descr="8139868863_2de40f390c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1" y="1232258"/>
            <a:ext cx="5195867" cy="38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94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669CE-529B-4135-8E1D-BD215F2F8C43}"/>
</file>

<file path=customXml/itemProps2.xml><?xml version="1.0" encoding="utf-8"?>
<ds:datastoreItem xmlns:ds="http://schemas.openxmlformats.org/officeDocument/2006/customXml" ds:itemID="{3EC34B75-DA0F-4D1A-B3C8-331078533280}"/>
</file>

<file path=customXml/itemProps3.xml><?xml version="1.0" encoding="utf-8"?>
<ds:datastoreItem xmlns:ds="http://schemas.openxmlformats.org/officeDocument/2006/customXml" ds:itemID="{76173612-80D8-4082-B151-08A757D70730}"/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1811</TotalTime>
  <Words>208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3</vt:lpstr>
      <vt:lpstr>Urban Pop</vt:lpstr>
      <vt:lpstr>GSE Primary Source Documents</vt:lpstr>
      <vt:lpstr>Why do we have rules and laws?   How are the rules at home and school different? How are you responsible at at home and school?</vt:lpstr>
      <vt:lpstr>How do we buy the things we want and need?   Where do those goods and services come from? What products are grown or made in Georgia?</vt:lpstr>
      <vt:lpstr>What do you notice?  How are these places alike and different?   Why do people live in different parts of Georgia?</vt:lpstr>
      <vt:lpstr>How is the life of these children different from your life?  How have things changed since these children were in school?</vt:lpstr>
      <vt:lpstr>What do you notice?   What do you do if something you want is not available?   How do we manage our time and resources?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 Documents</dc:title>
  <dc:creator>Jennifer Zoumberis</dc:creator>
  <cp:lastModifiedBy>Joy Hatcher</cp:lastModifiedBy>
  <cp:revision>21</cp:revision>
  <dcterms:created xsi:type="dcterms:W3CDTF">2017-04-22T20:52:30Z</dcterms:created>
  <dcterms:modified xsi:type="dcterms:W3CDTF">2017-08-21T02:23:51Z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