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59" r:id="rId4"/>
    <p:sldId id="258" r:id="rId5"/>
    <p:sldId id="257" r:id="rId6"/>
    <p:sldId id="266" r:id="rId7"/>
    <p:sldId id="286" r:id="rId8"/>
    <p:sldId id="287" r:id="rId9"/>
    <p:sldId id="264" r:id="rId10"/>
    <p:sldId id="267" r:id="rId11"/>
    <p:sldId id="268" r:id="rId12"/>
    <p:sldId id="274" r:id="rId13"/>
    <p:sldId id="275" r:id="rId14"/>
    <p:sldId id="276" r:id="rId15"/>
    <p:sldId id="277" r:id="rId16"/>
    <p:sldId id="285" r:id="rId17"/>
    <p:sldId id="278" r:id="rId18"/>
    <p:sldId id="281" r:id="rId19"/>
    <p:sldId id="283"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72" d="100"/>
          <a:sy n="72" d="100"/>
        </p:scale>
        <p:origin x="5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66126B-6482-4182-BC2B-1FC9918CB8EE}"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84574-8D6A-42A0-97CA-CD0464930B0E}" type="slidenum">
              <a:rPr lang="en-US" smtClean="0"/>
              <a:t>‹#›</a:t>
            </a:fld>
            <a:endParaRPr lang="en-US"/>
          </a:p>
        </p:txBody>
      </p:sp>
    </p:spTree>
    <p:extLst>
      <p:ext uri="{BB962C8B-B14F-4D97-AF65-F5344CB8AC3E}">
        <p14:creationId xmlns:p14="http://schemas.microsoft.com/office/powerpoint/2010/main" val="1977455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66126B-6482-4182-BC2B-1FC9918CB8EE}"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84574-8D6A-42A0-97CA-CD0464930B0E}" type="slidenum">
              <a:rPr lang="en-US" smtClean="0"/>
              <a:t>‹#›</a:t>
            </a:fld>
            <a:endParaRPr lang="en-US"/>
          </a:p>
        </p:txBody>
      </p:sp>
    </p:spTree>
    <p:extLst>
      <p:ext uri="{BB962C8B-B14F-4D97-AF65-F5344CB8AC3E}">
        <p14:creationId xmlns:p14="http://schemas.microsoft.com/office/powerpoint/2010/main" val="391647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66126B-6482-4182-BC2B-1FC9918CB8EE}"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84574-8D6A-42A0-97CA-CD0464930B0E}" type="slidenum">
              <a:rPr lang="en-US" smtClean="0"/>
              <a:t>‹#›</a:t>
            </a:fld>
            <a:endParaRPr lang="en-US"/>
          </a:p>
        </p:txBody>
      </p:sp>
    </p:spTree>
    <p:extLst>
      <p:ext uri="{BB962C8B-B14F-4D97-AF65-F5344CB8AC3E}">
        <p14:creationId xmlns:p14="http://schemas.microsoft.com/office/powerpoint/2010/main" val="369766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66126B-6482-4182-BC2B-1FC9918CB8EE}"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84574-8D6A-42A0-97CA-CD0464930B0E}" type="slidenum">
              <a:rPr lang="en-US" smtClean="0"/>
              <a:t>‹#›</a:t>
            </a:fld>
            <a:endParaRPr lang="en-US"/>
          </a:p>
        </p:txBody>
      </p:sp>
    </p:spTree>
    <p:extLst>
      <p:ext uri="{BB962C8B-B14F-4D97-AF65-F5344CB8AC3E}">
        <p14:creationId xmlns:p14="http://schemas.microsoft.com/office/powerpoint/2010/main" val="1846064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6126B-6482-4182-BC2B-1FC9918CB8EE}"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84574-8D6A-42A0-97CA-CD0464930B0E}" type="slidenum">
              <a:rPr lang="en-US" smtClean="0"/>
              <a:t>‹#›</a:t>
            </a:fld>
            <a:endParaRPr lang="en-US"/>
          </a:p>
        </p:txBody>
      </p:sp>
    </p:spTree>
    <p:extLst>
      <p:ext uri="{BB962C8B-B14F-4D97-AF65-F5344CB8AC3E}">
        <p14:creationId xmlns:p14="http://schemas.microsoft.com/office/powerpoint/2010/main" val="174403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66126B-6482-4182-BC2B-1FC9918CB8EE}"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84574-8D6A-42A0-97CA-CD0464930B0E}" type="slidenum">
              <a:rPr lang="en-US" smtClean="0"/>
              <a:t>‹#›</a:t>
            </a:fld>
            <a:endParaRPr lang="en-US"/>
          </a:p>
        </p:txBody>
      </p:sp>
    </p:spTree>
    <p:extLst>
      <p:ext uri="{BB962C8B-B14F-4D97-AF65-F5344CB8AC3E}">
        <p14:creationId xmlns:p14="http://schemas.microsoft.com/office/powerpoint/2010/main" val="47277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66126B-6482-4182-BC2B-1FC9918CB8EE}" type="datetimeFigureOut">
              <a:rPr lang="en-US" smtClean="0"/>
              <a:t>8/17/2017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184574-8D6A-42A0-97CA-CD0464930B0E}" type="slidenum">
              <a:rPr lang="en-US" smtClean="0"/>
              <a:t>‹#›</a:t>
            </a:fld>
            <a:endParaRPr lang="en-US"/>
          </a:p>
        </p:txBody>
      </p:sp>
    </p:spTree>
    <p:extLst>
      <p:ext uri="{BB962C8B-B14F-4D97-AF65-F5344CB8AC3E}">
        <p14:creationId xmlns:p14="http://schemas.microsoft.com/office/powerpoint/2010/main" val="268581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66126B-6482-4182-BC2B-1FC9918CB8EE}" type="datetimeFigureOut">
              <a:rPr lang="en-US" smtClean="0"/>
              <a:t>8/17/2017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184574-8D6A-42A0-97CA-CD0464930B0E}" type="slidenum">
              <a:rPr lang="en-US" smtClean="0"/>
              <a:t>‹#›</a:t>
            </a:fld>
            <a:endParaRPr lang="en-US"/>
          </a:p>
        </p:txBody>
      </p:sp>
    </p:spTree>
    <p:extLst>
      <p:ext uri="{BB962C8B-B14F-4D97-AF65-F5344CB8AC3E}">
        <p14:creationId xmlns:p14="http://schemas.microsoft.com/office/powerpoint/2010/main" val="3506679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6126B-6482-4182-BC2B-1FC9918CB8EE}" type="datetimeFigureOut">
              <a:rPr lang="en-US" smtClean="0"/>
              <a:t>8/17/2017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184574-8D6A-42A0-97CA-CD0464930B0E}" type="slidenum">
              <a:rPr lang="en-US" smtClean="0"/>
              <a:t>‹#›</a:t>
            </a:fld>
            <a:endParaRPr lang="en-US"/>
          </a:p>
        </p:txBody>
      </p:sp>
    </p:spTree>
    <p:extLst>
      <p:ext uri="{BB962C8B-B14F-4D97-AF65-F5344CB8AC3E}">
        <p14:creationId xmlns:p14="http://schemas.microsoft.com/office/powerpoint/2010/main" val="247567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66126B-6482-4182-BC2B-1FC9918CB8EE}"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84574-8D6A-42A0-97CA-CD0464930B0E}" type="slidenum">
              <a:rPr lang="en-US" smtClean="0"/>
              <a:t>‹#›</a:t>
            </a:fld>
            <a:endParaRPr lang="en-US"/>
          </a:p>
        </p:txBody>
      </p:sp>
    </p:spTree>
    <p:extLst>
      <p:ext uri="{BB962C8B-B14F-4D97-AF65-F5344CB8AC3E}">
        <p14:creationId xmlns:p14="http://schemas.microsoft.com/office/powerpoint/2010/main" val="1253154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66126B-6482-4182-BC2B-1FC9918CB8EE}"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84574-8D6A-42A0-97CA-CD0464930B0E}" type="slidenum">
              <a:rPr lang="en-US" smtClean="0"/>
              <a:t>‹#›</a:t>
            </a:fld>
            <a:endParaRPr lang="en-US"/>
          </a:p>
        </p:txBody>
      </p:sp>
    </p:spTree>
    <p:extLst>
      <p:ext uri="{BB962C8B-B14F-4D97-AF65-F5344CB8AC3E}">
        <p14:creationId xmlns:p14="http://schemas.microsoft.com/office/powerpoint/2010/main" val="1861992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6126B-6482-4182-BC2B-1FC9918CB8EE}" type="datetimeFigureOut">
              <a:rPr lang="en-US" smtClean="0"/>
              <a:t>8/17/2017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84574-8D6A-42A0-97CA-CD0464930B0E}" type="slidenum">
              <a:rPr lang="en-US" smtClean="0"/>
              <a:t>‹#›</a:t>
            </a:fld>
            <a:endParaRPr lang="en-US"/>
          </a:p>
        </p:txBody>
      </p:sp>
    </p:spTree>
    <p:extLst>
      <p:ext uri="{BB962C8B-B14F-4D97-AF65-F5344CB8AC3E}">
        <p14:creationId xmlns:p14="http://schemas.microsoft.com/office/powerpoint/2010/main" val="3544165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upload.wikimedia.org/wikipedia/commons/thumb/9/96/Presidents_Abraham_Lincoln_Gettysburg_address.png/1280px-Presidents_Abraham_Lincoln_Gettysburg_address.pn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upload.wikimedia.org/wikipedia/commons/5/5c/Abraham_Lincoln_second_inaugural_address.jp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upload.wikimedia.org/wikipedia/commons/0/05/Sumter.jp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upload.wikimedia.org/wikipedia/commons/thumb/1/1b/Antietam_Overview.png/590px-Antietam_Overview.png" TargetMode="External"/><Relationship Id="rId1" Type="http://schemas.openxmlformats.org/officeDocument/2006/relationships/slideLayout" Target="../slideLayouts/slideLayout2.xml"/><Relationship Id="rId5" Type="http://schemas.openxmlformats.org/officeDocument/2006/relationships/hyperlink" Target="https://upload.wikimedia.org/wikipedia/commons/9/9e/Bodies_on_the_battlefield_at_antietam.jpg"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upload.wikimedia.org/wikipedia/commons/4/45/Battle_of_Vicksburg,_Kurz_and_Allison.png" TargetMode="External"/><Relationship Id="rId1" Type="http://schemas.openxmlformats.org/officeDocument/2006/relationships/slideLayout" Target="../slideLayouts/slideLayout2.xml"/><Relationship Id="rId5" Type="http://schemas.openxmlformats.org/officeDocument/2006/relationships/hyperlink" Target="https://upload.wikimedia.org/wikipedia/commons/thumb/3/3c/VicksburgCampaignAprilJuly63.png/1015px-VicksburgCampaignAprilJuly63.png"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upload.wikimedia.org/wikipedia/commons/9/9e/Gettysburg_Battle_Map_Day3.png" TargetMode="External"/><Relationship Id="rId1" Type="http://schemas.openxmlformats.org/officeDocument/2006/relationships/slideLayout" Target="../slideLayouts/slideLayout2.xml"/><Relationship Id="rId5" Type="http://schemas.openxmlformats.org/officeDocument/2006/relationships/hyperlink" Target="https://upload.wikimedia.org/wikipedia/commons/thumb/3/33/Battle_of_Gettysburg.jpg/320px-Battle_of_Gettysburg.jpg" TargetMode="Externa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fr.wikipedia.org/wiki/William_Tecumseh_Sherman#/media/File:Destroying_CW_railroads.jp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upload.wikimedia.org/wikipedia/commons/3/35/Atlanta_roundhouse_ruin3.jpg" TargetMode="External"/><Relationship Id="rId7" Type="http://schemas.openxmlformats.org/officeDocument/2006/relationships/image" Target="../media/image23.jpg"/><Relationship Id="rId2" Type="http://schemas.openxmlformats.org/officeDocument/2006/relationships/hyperlink" Target="https://upload.wikimedia.org/wikipedia/commons/a/aa/ACW_Chattanooga2Carolinas.png" TargetMode="Externa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hyperlink" Target="https://upload.wikimedia.org/wikipedia/commons/1/14/Atlanta_first_union_station_in_ruins_1864.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upload.wikimedia.org/wikipedia/commons/3/30/1876_Electoral_Map.pn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pbs.org/wgbh/aia/part4/4p1550.html" TargetMode="External"/><Relationship Id="rId1" Type="http://schemas.openxmlformats.org/officeDocument/2006/relationships/slideLayout" Target="../slideLayouts/slideLayout2.xml"/><Relationship Id="rId4" Type="http://schemas.openxmlformats.org/officeDocument/2006/relationships/hyperlink" Target="http://www.lva.virginia.gov/public/guides/Civil-War/John-Brown.ht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image.slidesharecdn.com/1850s-roadtosecession-110105065131-phpapp01-141007132119-conversion-gate02/95/1850s-roadtosecession110105065131phpapp01-11-638.jpg?cb=141268809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upload.wikimedia.org/wikipedia/commons/2/29/UnitedStatesExpansion.p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upload.wikimedia.org/wikipedia/commons/thumb/0/0b/Mexican%E2%80%93American_War_(without_Scott's_Campaign)-en.svg/2000px-Mexican%E2%80%93American_War_(without_Scott's_Campaign)-en.svg.pn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upload.wikimedia.org/wikipedia/commons/d/d3/1860_Electoral_Map.jp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users.humboldt.edu/ogayle/hist110/unit4/CivilWar.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Anaconda_Plan#/media/File:Scott-anaconda.jpg"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upload.wikimedia.org/wikipedia/commons/f/f9/Emancipation_Proclamation.jp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422054"/>
          </a:xfrm>
        </p:spPr>
        <p:txBody>
          <a:bodyPr/>
          <a:lstStyle/>
          <a:p>
            <a:r>
              <a:rPr lang="en-US"/>
              <a:t>Unit 5 Source Set</a:t>
            </a:r>
            <a:endParaRPr lang="en-US" dirty="0"/>
          </a:p>
        </p:txBody>
      </p:sp>
      <p:sp>
        <p:nvSpPr>
          <p:cNvPr id="3" name="Subtitle 2"/>
          <p:cNvSpPr>
            <a:spLocks noGrp="1"/>
          </p:cNvSpPr>
          <p:nvPr>
            <p:ph type="subTitle" idx="1"/>
          </p:nvPr>
        </p:nvSpPr>
        <p:spPr>
          <a:xfrm>
            <a:off x="1524000" y="3034748"/>
            <a:ext cx="9144000" cy="3216965"/>
          </a:xfrm>
        </p:spPr>
        <p:txBody>
          <a:bodyPr>
            <a:normAutofit fontScale="92500"/>
          </a:bodyPr>
          <a:lstStyle/>
          <a:p>
            <a:pPr algn="l"/>
            <a:r>
              <a:rPr lang="en-US" dirty="0"/>
              <a:t>SSUSH8 Explore the relationship between slavery, growing north-south divisions, and westward expansion that led to the outbreak of the Civil War.</a:t>
            </a:r>
          </a:p>
          <a:p>
            <a:pPr algn="l"/>
            <a:endParaRPr lang="en-US" dirty="0"/>
          </a:p>
          <a:p>
            <a:pPr algn="l"/>
            <a:r>
              <a:rPr lang="en-US" dirty="0"/>
              <a:t>SSUSH9 Evaluate key events, issues, and individuals related to the Civil War</a:t>
            </a:r>
          </a:p>
          <a:p>
            <a:pPr algn="l"/>
            <a:endParaRPr lang="en-US" dirty="0"/>
          </a:p>
          <a:p>
            <a:pPr algn="l"/>
            <a:r>
              <a:rPr lang="en-US" dirty="0"/>
              <a:t>SSUSH10 Identify legal, political, and social dimensions of Reconstruction.</a:t>
            </a:r>
            <a:endParaRPr lang="en-US" dirty="0"/>
          </a:p>
        </p:txBody>
      </p:sp>
    </p:spTree>
    <p:extLst>
      <p:ext uri="{BB962C8B-B14F-4D97-AF65-F5344CB8AC3E}">
        <p14:creationId xmlns:p14="http://schemas.microsoft.com/office/powerpoint/2010/main" val="2205053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3821"/>
            <a:ext cx="10515600" cy="1325563"/>
          </a:xfrm>
        </p:spPr>
        <p:txBody>
          <a:bodyPr/>
          <a:lstStyle/>
          <a:p>
            <a:r>
              <a:rPr lang="en-US" dirty="0"/>
              <a:t>Gettysburg Address</a:t>
            </a:r>
          </a:p>
        </p:txBody>
      </p:sp>
      <p:sp>
        <p:nvSpPr>
          <p:cNvPr id="3" name="Content Placeholder 2"/>
          <p:cNvSpPr>
            <a:spLocks noGrp="1"/>
          </p:cNvSpPr>
          <p:nvPr>
            <p:ph idx="1"/>
          </p:nvPr>
        </p:nvSpPr>
        <p:spPr>
          <a:xfrm>
            <a:off x="661285" y="5973142"/>
            <a:ext cx="10515600" cy="797578"/>
          </a:xfrm>
        </p:spPr>
        <p:txBody>
          <a:bodyPr>
            <a:normAutofit/>
          </a:bodyPr>
          <a:lstStyle/>
          <a:p>
            <a:r>
              <a:rPr lang="en-US" sz="1500" dirty="0"/>
              <a:t>Source:    </a:t>
            </a:r>
            <a:r>
              <a:rPr lang="en-US" sz="1500" dirty="0">
                <a:hlinkClick r:id="rId2"/>
              </a:rPr>
              <a:t>https://upload.wikimedia.org/wikipedia/commons/thumb/9/96/Presidents_Abraham_Lincoln_Gettysburg_address.png/1280px-Presidents_Abraham_Lincoln_Gettysburg_address.png</a:t>
            </a:r>
            <a:r>
              <a:rPr lang="en-US" sz="15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723" y="787473"/>
            <a:ext cx="6907030" cy="5185669"/>
          </a:xfrm>
          <a:prstGeom prst="rect">
            <a:avLst/>
          </a:prstGeom>
        </p:spPr>
      </p:pic>
    </p:spTree>
    <p:extLst>
      <p:ext uri="{BB962C8B-B14F-4D97-AF65-F5344CB8AC3E}">
        <p14:creationId xmlns:p14="http://schemas.microsoft.com/office/powerpoint/2010/main" val="208427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4918"/>
            <a:ext cx="10515600" cy="1325563"/>
          </a:xfrm>
        </p:spPr>
        <p:txBody>
          <a:bodyPr/>
          <a:lstStyle/>
          <a:p>
            <a:r>
              <a:rPr lang="en-US" dirty="0"/>
              <a:t>Lincoln Delivers the Second Inaugural Address</a:t>
            </a:r>
          </a:p>
        </p:txBody>
      </p:sp>
      <p:sp>
        <p:nvSpPr>
          <p:cNvPr id="3" name="Content Placeholder 2"/>
          <p:cNvSpPr>
            <a:spLocks noGrp="1"/>
          </p:cNvSpPr>
          <p:nvPr>
            <p:ph idx="1"/>
          </p:nvPr>
        </p:nvSpPr>
        <p:spPr>
          <a:xfrm>
            <a:off x="210671" y="6388660"/>
            <a:ext cx="10515600" cy="675528"/>
          </a:xfrm>
        </p:spPr>
        <p:txBody>
          <a:bodyPr>
            <a:normAutofit fontScale="62500" lnSpcReduction="20000"/>
          </a:bodyPr>
          <a:lstStyle/>
          <a:p>
            <a:r>
              <a:rPr lang="en-US" dirty="0"/>
              <a:t>Source: </a:t>
            </a:r>
            <a:r>
              <a:rPr lang="en-US" dirty="0">
                <a:hlinkClick r:id="rId2"/>
              </a:rPr>
              <a:t>https://upload.wikimedia.org/wikipedia/commons/5/5c/Abraham_Lincoln_second_inaugural_address.jpg</a:t>
            </a:r>
            <a:r>
              <a:rPr lang="en-US" dirty="0"/>
              <a:t>  </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65963" y="734306"/>
            <a:ext cx="8008977" cy="5799055"/>
          </a:xfrm>
          <a:prstGeom prst="rect">
            <a:avLst/>
          </a:prstGeom>
        </p:spPr>
      </p:pic>
    </p:spTree>
    <p:extLst>
      <p:ext uri="{BB962C8B-B14F-4D97-AF65-F5344CB8AC3E}">
        <p14:creationId xmlns:p14="http://schemas.microsoft.com/office/powerpoint/2010/main" val="683363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Battle of Fort Sumter</a:t>
            </a:r>
          </a:p>
        </p:txBody>
      </p:sp>
      <p:sp>
        <p:nvSpPr>
          <p:cNvPr id="3" name="Content Placeholder 2"/>
          <p:cNvSpPr>
            <a:spLocks noGrp="1"/>
          </p:cNvSpPr>
          <p:nvPr>
            <p:ph idx="1"/>
          </p:nvPr>
        </p:nvSpPr>
        <p:spPr>
          <a:xfrm>
            <a:off x="838200" y="6397625"/>
            <a:ext cx="10515600" cy="630704"/>
          </a:xfrm>
        </p:spPr>
        <p:txBody>
          <a:bodyPr>
            <a:normAutofit/>
          </a:bodyPr>
          <a:lstStyle/>
          <a:p>
            <a:r>
              <a:rPr lang="en-US" sz="1500" dirty="0"/>
              <a:t>Source: </a:t>
            </a:r>
            <a:r>
              <a:rPr lang="en-US" sz="1500" dirty="0">
                <a:hlinkClick r:id="rId2"/>
              </a:rPr>
              <a:t>https://upload.wikimedia.org/wikipedia/commons/0/05/Sumter.jpg</a:t>
            </a:r>
            <a:r>
              <a:rPr lang="en-US" sz="15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391" y="1367117"/>
            <a:ext cx="7699562" cy="4648792"/>
          </a:xfrm>
          <a:prstGeom prst="rect">
            <a:avLst/>
          </a:prstGeom>
        </p:spPr>
      </p:pic>
    </p:spTree>
    <p:extLst>
      <p:ext uri="{BB962C8B-B14F-4D97-AF65-F5344CB8AC3E}">
        <p14:creationId xmlns:p14="http://schemas.microsoft.com/office/powerpoint/2010/main" val="527466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945" y="146720"/>
            <a:ext cx="10515600" cy="1325563"/>
          </a:xfrm>
        </p:spPr>
        <p:txBody>
          <a:bodyPr/>
          <a:lstStyle/>
          <a:p>
            <a:r>
              <a:rPr lang="en-US" dirty="0"/>
              <a:t>Battle of Antietam</a:t>
            </a:r>
          </a:p>
        </p:txBody>
      </p:sp>
      <p:sp>
        <p:nvSpPr>
          <p:cNvPr id="3" name="Content Placeholder 2"/>
          <p:cNvSpPr>
            <a:spLocks noGrp="1"/>
          </p:cNvSpPr>
          <p:nvPr>
            <p:ph idx="1"/>
          </p:nvPr>
        </p:nvSpPr>
        <p:spPr>
          <a:xfrm>
            <a:off x="6604745" y="6251513"/>
            <a:ext cx="5060577" cy="711387"/>
          </a:xfrm>
        </p:spPr>
        <p:txBody>
          <a:bodyPr>
            <a:normAutofit fontScale="47500" lnSpcReduction="20000"/>
          </a:bodyPr>
          <a:lstStyle/>
          <a:p>
            <a:r>
              <a:rPr lang="en-US" dirty="0"/>
              <a:t>Source:  </a:t>
            </a:r>
            <a:r>
              <a:rPr lang="en-US" dirty="0">
                <a:hlinkClick r:id="rId2"/>
              </a:rPr>
              <a:t>https://upload.wikimedia.org/wikipedia/commons/thumb/1/1b/Antietam_Overview.png/590px-Antietam_Overview.png</a:t>
            </a:r>
            <a:r>
              <a:rPr lang="en-US" dirty="0"/>
              <a:t> </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6175" y="1557493"/>
            <a:ext cx="6037731" cy="42289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392" y="729740"/>
            <a:ext cx="4111066" cy="5351353"/>
          </a:xfrm>
          <a:prstGeom prst="rect">
            <a:avLst/>
          </a:prstGeom>
        </p:spPr>
      </p:pic>
      <p:sp>
        <p:nvSpPr>
          <p:cNvPr id="6" name="Content Placeholder 2"/>
          <p:cNvSpPr txBox="1">
            <a:spLocks/>
          </p:cNvSpPr>
          <p:nvPr/>
        </p:nvSpPr>
        <p:spPr>
          <a:xfrm>
            <a:off x="467812" y="6251513"/>
            <a:ext cx="5060577" cy="71138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Source:  </a:t>
            </a:r>
            <a:r>
              <a:rPr lang="en-US" dirty="0">
                <a:hlinkClick r:id="rId5"/>
              </a:rPr>
              <a:t>https://upload.wikimedia.org/wikipedia/commons/9/9e/Bodies_on_the_battlefield_at_antietam.jpg</a:t>
            </a:r>
            <a:r>
              <a:rPr lang="en-US" dirty="0"/>
              <a:t> </a:t>
            </a:r>
          </a:p>
        </p:txBody>
      </p:sp>
    </p:spTree>
    <p:extLst>
      <p:ext uri="{BB962C8B-B14F-4D97-AF65-F5344CB8AC3E}">
        <p14:creationId xmlns:p14="http://schemas.microsoft.com/office/powerpoint/2010/main" val="1898045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560"/>
            <a:ext cx="10515600" cy="1325563"/>
          </a:xfrm>
        </p:spPr>
        <p:txBody>
          <a:bodyPr/>
          <a:lstStyle/>
          <a:p>
            <a:r>
              <a:rPr lang="en-US" dirty="0"/>
              <a:t>Battle of Vicksburg</a:t>
            </a:r>
          </a:p>
        </p:txBody>
      </p:sp>
      <p:sp>
        <p:nvSpPr>
          <p:cNvPr id="3" name="Content Placeholder 2"/>
          <p:cNvSpPr>
            <a:spLocks noGrp="1"/>
          </p:cNvSpPr>
          <p:nvPr>
            <p:ph idx="1"/>
          </p:nvPr>
        </p:nvSpPr>
        <p:spPr>
          <a:xfrm>
            <a:off x="838200" y="5796989"/>
            <a:ext cx="4522694" cy="899646"/>
          </a:xfrm>
        </p:spPr>
        <p:txBody>
          <a:bodyPr>
            <a:noAutofit/>
          </a:bodyPr>
          <a:lstStyle/>
          <a:p>
            <a:r>
              <a:rPr lang="en-US" sz="1500" dirty="0"/>
              <a:t>Source:   </a:t>
            </a:r>
            <a:r>
              <a:rPr lang="en-US" sz="1500" dirty="0">
                <a:hlinkClick r:id="rId2"/>
              </a:rPr>
              <a:t>https://upload.wikimedia.org/wikipedia/commons/4/45/Battle_of_Vicksburg,_Kurz_and_Allison.png</a:t>
            </a:r>
            <a:r>
              <a:rPr lang="en-US" sz="15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211" y="1476123"/>
            <a:ext cx="5263636" cy="398273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792" y="1476123"/>
            <a:ext cx="5623714" cy="3892860"/>
          </a:xfrm>
          <a:prstGeom prst="rect">
            <a:avLst/>
          </a:prstGeom>
        </p:spPr>
      </p:pic>
      <p:sp>
        <p:nvSpPr>
          <p:cNvPr id="6" name="Content Placeholder 2"/>
          <p:cNvSpPr txBox="1">
            <a:spLocks/>
          </p:cNvSpPr>
          <p:nvPr/>
        </p:nvSpPr>
        <p:spPr>
          <a:xfrm>
            <a:off x="7195741" y="5820707"/>
            <a:ext cx="4298576" cy="89964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Source:   </a:t>
            </a:r>
            <a:r>
              <a:rPr lang="en-US" dirty="0">
                <a:hlinkClick r:id="rId5"/>
              </a:rPr>
              <a:t>https://upload.wikimedia.org/wikipedia/commons/thumb/3/3c/VicksburgCampaignAprilJuly63.png/1015px-VicksburgCampaignAprilJuly63.png</a:t>
            </a:r>
            <a:r>
              <a:rPr lang="en-US" dirty="0"/>
              <a:t> </a:t>
            </a:r>
          </a:p>
        </p:txBody>
      </p:sp>
    </p:spTree>
    <p:extLst>
      <p:ext uri="{BB962C8B-B14F-4D97-AF65-F5344CB8AC3E}">
        <p14:creationId xmlns:p14="http://schemas.microsoft.com/office/powerpoint/2010/main" val="2158282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Battle of Gettysburg</a:t>
            </a:r>
          </a:p>
        </p:txBody>
      </p:sp>
      <p:sp>
        <p:nvSpPr>
          <p:cNvPr id="3" name="Content Placeholder 2"/>
          <p:cNvSpPr>
            <a:spLocks noGrp="1"/>
          </p:cNvSpPr>
          <p:nvPr>
            <p:ph idx="1"/>
          </p:nvPr>
        </p:nvSpPr>
        <p:spPr>
          <a:xfrm>
            <a:off x="7019109" y="6175556"/>
            <a:ext cx="4334691" cy="682444"/>
          </a:xfrm>
        </p:spPr>
        <p:txBody>
          <a:bodyPr>
            <a:normAutofit fontScale="55000" lnSpcReduction="20000"/>
          </a:bodyPr>
          <a:lstStyle/>
          <a:p>
            <a:r>
              <a:rPr lang="en-US" dirty="0"/>
              <a:t>Source:   </a:t>
            </a:r>
            <a:r>
              <a:rPr lang="en-US" dirty="0">
                <a:hlinkClick r:id="rId2"/>
              </a:rPr>
              <a:t>https://upload.wikimedia.org/wikipedia/commons/9/9e/Gettysburg_Battle_Map_Day3.png</a:t>
            </a:r>
            <a:r>
              <a:rPr lang="en-US" dirty="0"/>
              <a:t> </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18876" y="885129"/>
            <a:ext cx="3648976" cy="529183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546542"/>
            <a:ext cx="5595174" cy="4196385"/>
          </a:xfrm>
          <a:prstGeom prst="rect">
            <a:avLst/>
          </a:prstGeom>
        </p:spPr>
      </p:pic>
      <p:sp>
        <p:nvSpPr>
          <p:cNvPr id="6" name="Content Placeholder 2"/>
          <p:cNvSpPr txBox="1">
            <a:spLocks/>
          </p:cNvSpPr>
          <p:nvPr/>
        </p:nvSpPr>
        <p:spPr>
          <a:xfrm>
            <a:off x="746760" y="6044927"/>
            <a:ext cx="5386168" cy="682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Source:   </a:t>
            </a:r>
            <a:r>
              <a:rPr lang="en-US" sz="1500" dirty="0">
                <a:hlinkClick r:id="rId5"/>
              </a:rPr>
              <a:t>https://upload.wikimedia.org/wikipedia/commons/thumb/3/33/Battle_of_Gettysburg.jpg/320px-Battle_of_Gettysburg.jpg</a:t>
            </a:r>
            <a:r>
              <a:rPr lang="en-US" sz="1500" dirty="0"/>
              <a:t> </a:t>
            </a:r>
          </a:p>
        </p:txBody>
      </p:sp>
    </p:spTree>
    <p:extLst>
      <p:ext uri="{BB962C8B-B14F-4D97-AF65-F5344CB8AC3E}">
        <p14:creationId xmlns:p14="http://schemas.microsoft.com/office/powerpoint/2010/main" val="2285428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Sherman’s neckties</a:t>
            </a:r>
          </a:p>
        </p:txBody>
      </p:sp>
      <p:pic>
        <p:nvPicPr>
          <p:cNvPr id="4100" name="Picture 4" descr="http://www.aboutnorthgeorgia.com/images/shermanneckt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72" y="1690688"/>
            <a:ext cx="1905000"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7124" y="5130622"/>
            <a:ext cx="2120348" cy="1200329"/>
          </a:xfrm>
          <a:prstGeom prst="rect">
            <a:avLst/>
          </a:prstGeom>
        </p:spPr>
        <p:txBody>
          <a:bodyPr wrap="square">
            <a:spAutoFit/>
          </a:bodyPr>
          <a:lstStyle/>
          <a:p>
            <a:pPr algn="ctr"/>
            <a:r>
              <a:rPr lang="en-US" b="1" dirty="0">
                <a:solidFill>
                  <a:srgbClr val="000000"/>
                </a:solidFill>
                <a:latin typeface="Arial" panose="020B0604020202020204" pitchFamily="34" charset="0"/>
              </a:rPr>
              <a:t>Sherman’s Necktie at Marietta History Museum</a:t>
            </a:r>
            <a:endParaRPr lang="en-US" b="1" i="0" dirty="0">
              <a:solidFill>
                <a:srgbClr val="000000"/>
              </a:solidFill>
              <a:effectLst/>
              <a:latin typeface="Arial" panose="020B0604020202020204" pitchFamily="34" charset="0"/>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20229" y="967950"/>
            <a:ext cx="6183675" cy="4982371"/>
          </a:xfrm>
        </p:spPr>
      </p:pic>
      <p:sp>
        <p:nvSpPr>
          <p:cNvPr id="8" name="Rectangle 7"/>
          <p:cNvSpPr/>
          <p:nvPr/>
        </p:nvSpPr>
        <p:spPr>
          <a:xfrm>
            <a:off x="5820229" y="6007785"/>
            <a:ext cx="6096000" cy="646331"/>
          </a:xfrm>
          <a:prstGeom prst="rect">
            <a:avLst/>
          </a:prstGeom>
        </p:spPr>
        <p:txBody>
          <a:bodyPr>
            <a:spAutoFit/>
          </a:bodyPr>
          <a:lstStyle/>
          <a:p>
            <a:r>
              <a:rPr lang="en-US" dirty="0">
                <a:hlinkClick r:id="rId4"/>
              </a:rPr>
              <a:t>https://fr.wikipedia.org/wiki/William_Tecumseh_Sherman#/media/File:Destroying_CW_railroads.jpg</a:t>
            </a:r>
            <a:r>
              <a:rPr lang="en-US" dirty="0"/>
              <a:t> </a:t>
            </a:r>
            <a:endParaRPr lang="en-US" dirty="0"/>
          </a:p>
        </p:txBody>
      </p:sp>
    </p:spTree>
    <p:extLst>
      <p:ext uri="{BB962C8B-B14F-4D97-AF65-F5344CB8AC3E}">
        <p14:creationId xmlns:p14="http://schemas.microsoft.com/office/powerpoint/2010/main" val="1065570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Battle of Atlanta</a:t>
            </a:r>
          </a:p>
        </p:txBody>
      </p:sp>
      <p:sp>
        <p:nvSpPr>
          <p:cNvPr id="3" name="Content Placeholder 2"/>
          <p:cNvSpPr>
            <a:spLocks noGrp="1"/>
          </p:cNvSpPr>
          <p:nvPr>
            <p:ph idx="1"/>
          </p:nvPr>
        </p:nvSpPr>
        <p:spPr>
          <a:xfrm>
            <a:off x="132806" y="5368833"/>
            <a:ext cx="6060726" cy="1489167"/>
          </a:xfrm>
        </p:spPr>
        <p:txBody>
          <a:bodyPr>
            <a:normAutofit fontScale="40000" lnSpcReduction="20000"/>
          </a:bodyPr>
          <a:lstStyle/>
          <a:p>
            <a:r>
              <a:rPr lang="en-US" dirty="0"/>
              <a:t>Source (map):   </a:t>
            </a:r>
            <a:r>
              <a:rPr lang="en-US" dirty="0">
                <a:hlinkClick r:id="rId2"/>
              </a:rPr>
              <a:t>https://upload.wikimedia.org/wikipedia/commons/a/aa/ACW_Chattanooga2Carolinas.png</a:t>
            </a:r>
            <a:r>
              <a:rPr lang="en-US" dirty="0"/>
              <a:t> </a:t>
            </a:r>
          </a:p>
          <a:p>
            <a:r>
              <a:rPr lang="en-US" dirty="0"/>
              <a:t>Top Right:  </a:t>
            </a:r>
            <a:r>
              <a:rPr lang="en-US" dirty="0">
                <a:hlinkClick r:id="rId3"/>
              </a:rPr>
              <a:t>https://upload.wikimedia.org/wikipedia/commons/3/35/Atlanta_roundhouse_ruin3.jpg</a:t>
            </a:r>
            <a:r>
              <a:rPr lang="en-US" dirty="0"/>
              <a:t> </a:t>
            </a:r>
          </a:p>
          <a:p>
            <a:r>
              <a:rPr lang="en-US" dirty="0"/>
              <a:t>Bottom Right:  </a:t>
            </a:r>
            <a:r>
              <a:rPr lang="en-US" dirty="0">
                <a:hlinkClick r:id="rId4"/>
              </a:rPr>
              <a:t>https://upload.wikimedia.org/wikipedia/commons/1/14/Atlanta_first_union_station_in_ruins_1864.jpg</a:t>
            </a:r>
            <a:r>
              <a:rPr lang="en-US" dirty="0"/>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26" y="1946572"/>
            <a:ext cx="5967109" cy="3178651"/>
          </a:xfrm>
          <a:prstGeom prst="rect">
            <a:avLst/>
          </a:prstGeom>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105293" y="70894"/>
            <a:ext cx="4860284" cy="346500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0123" y="3592194"/>
            <a:ext cx="3995745" cy="3144435"/>
          </a:xfrm>
          <a:prstGeom prst="rect">
            <a:avLst/>
          </a:prstGeom>
        </p:spPr>
      </p:pic>
    </p:spTree>
    <p:extLst>
      <p:ext uri="{BB962C8B-B14F-4D97-AF65-F5344CB8AC3E}">
        <p14:creationId xmlns:p14="http://schemas.microsoft.com/office/powerpoint/2010/main" val="344412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Election of 1876 Results </a:t>
            </a:r>
          </a:p>
        </p:txBody>
      </p:sp>
      <p:sp>
        <p:nvSpPr>
          <p:cNvPr id="3" name="Content Placeholder 2"/>
          <p:cNvSpPr>
            <a:spLocks noGrp="1"/>
          </p:cNvSpPr>
          <p:nvPr>
            <p:ph idx="1"/>
          </p:nvPr>
        </p:nvSpPr>
        <p:spPr>
          <a:xfrm>
            <a:off x="590006" y="6549281"/>
            <a:ext cx="10515600" cy="476622"/>
          </a:xfrm>
        </p:spPr>
        <p:txBody>
          <a:bodyPr>
            <a:normAutofit fontScale="70000" lnSpcReduction="20000"/>
          </a:bodyPr>
          <a:lstStyle/>
          <a:p>
            <a:r>
              <a:rPr lang="en-US" dirty="0"/>
              <a:t>Source: </a:t>
            </a:r>
            <a:r>
              <a:rPr lang="en-US" dirty="0">
                <a:hlinkClick r:id="rId2"/>
              </a:rPr>
              <a:t>https://upload.wikimedia.org/wikipedia/commons/3/30/1876_Electoral_Map.png</a:t>
            </a: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896" y="1331295"/>
            <a:ext cx="9540208" cy="5125239"/>
          </a:xfrm>
          <a:prstGeom prst="rect">
            <a:avLst/>
          </a:prstGeom>
        </p:spPr>
      </p:pic>
    </p:spTree>
    <p:extLst>
      <p:ext uri="{BB962C8B-B14F-4D97-AF65-F5344CB8AC3E}">
        <p14:creationId xmlns:p14="http://schemas.microsoft.com/office/powerpoint/2010/main" val="1673599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44" y="227940"/>
            <a:ext cx="4299857" cy="1325563"/>
          </a:xfrm>
        </p:spPr>
        <p:txBody>
          <a:bodyPr>
            <a:normAutofit fontScale="90000"/>
          </a:bodyPr>
          <a:lstStyle/>
          <a:p>
            <a:r>
              <a:rPr lang="en-US" dirty="0"/>
              <a:t>American Progress by John Gast 1872</a:t>
            </a:r>
          </a:p>
        </p:txBody>
      </p:sp>
      <p:pic>
        <p:nvPicPr>
          <p:cNvPr id="2050" name="Picture 2" descr="File:American Progress (1872) by John Gas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1245" y="890721"/>
            <a:ext cx="7990755" cy="59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556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Brown’s Address to the Court before hearing his sentence</a:t>
            </a:r>
          </a:p>
        </p:txBody>
      </p:sp>
      <p:sp>
        <p:nvSpPr>
          <p:cNvPr id="3" name="Content Placeholder 2"/>
          <p:cNvSpPr>
            <a:spLocks noGrp="1"/>
          </p:cNvSpPr>
          <p:nvPr>
            <p:ph idx="1"/>
          </p:nvPr>
        </p:nvSpPr>
        <p:spPr>
          <a:xfrm>
            <a:off x="145144" y="1825625"/>
            <a:ext cx="5941331" cy="4351338"/>
          </a:xfrm>
        </p:spPr>
        <p:txBody>
          <a:bodyPr>
            <a:normAutofit lnSpcReduction="10000"/>
          </a:bodyPr>
          <a:lstStyle/>
          <a:p>
            <a:pPr marL="0" indent="0">
              <a:buNone/>
            </a:pPr>
            <a:r>
              <a:rPr lang="en-US" dirty="0"/>
              <a:t>“. . . I believe to have interfered as I have done, . . . in behalf of His despised poor, was not wrong, but right. Now, if it be deemed necessary that I should forfeit my life for the furtherance of the ends of justice, and mingle my blood further with the blood of my children, and with the blood of millions in this slave country whose rights are disregarded by wicked, cruel, and unjust enactments, I submit: so let it be done."</a:t>
            </a:r>
            <a:endParaRPr lang="en-US" dirty="0"/>
          </a:p>
        </p:txBody>
      </p:sp>
      <p:sp>
        <p:nvSpPr>
          <p:cNvPr id="4" name="Rectangle 3"/>
          <p:cNvSpPr/>
          <p:nvPr/>
        </p:nvSpPr>
        <p:spPr>
          <a:xfrm>
            <a:off x="285796" y="6311900"/>
            <a:ext cx="4967707" cy="369332"/>
          </a:xfrm>
          <a:prstGeom prst="rect">
            <a:avLst/>
          </a:prstGeom>
        </p:spPr>
        <p:txBody>
          <a:bodyPr wrap="none">
            <a:spAutoFit/>
          </a:bodyPr>
          <a:lstStyle/>
          <a:p>
            <a:r>
              <a:rPr lang="en-US" dirty="0">
                <a:hlinkClick r:id="rId2"/>
              </a:rPr>
              <a:t>http://www.pbs.org/wgbh/aia/part4/4p1550.html</a:t>
            </a:r>
            <a:r>
              <a:rPr lang="en-US" dirty="0"/>
              <a:t> </a:t>
            </a:r>
            <a:endParaRPr lang="en-US" dirty="0"/>
          </a:p>
        </p:txBody>
      </p:sp>
      <p:pic>
        <p:nvPicPr>
          <p:cNvPr id="1028" name="Picture 4" descr="Image result for john brown han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475" y="1549400"/>
            <a:ext cx="6105525"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05672" y="6317685"/>
            <a:ext cx="6639338" cy="369332"/>
          </a:xfrm>
          <a:prstGeom prst="rect">
            <a:avLst/>
          </a:prstGeom>
        </p:spPr>
        <p:txBody>
          <a:bodyPr wrap="square">
            <a:spAutoFit/>
          </a:bodyPr>
          <a:lstStyle/>
          <a:p>
            <a:r>
              <a:rPr lang="en-US" dirty="0">
                <a:hlinkClick r:id="rId4"/>
              </a:rPr>
              <a:t>http://www.lva.virginia.gov/public/guides/Civil-War/John-Brown.htm</a:t>
            </a:r>
            <a:r>
              <a:rPr lang="en-US" dirty="0"/>
              <a:t> </a:t>
            </a:r>
            <a:endParaRPr lang="en-US" dirty="0"/>
          </a:p>
        </p:txBody>
      </p:sp>
    </p:spTree>
    <p:extLst>
      <p:ext uri="{BB962C8B-B14F-4D97-AF65-F5344CB8AC3E}">
        <p14:creationId xmlns:p14="http://schemas.microsoft.com/office/powerpoint/2010/main" val="475741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llustration by Udo J. Keppler from Puck magazine, 1895, depicting Uncle Sam dreaming of conque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5303" y="365125"/>
            <a:ext cx="10115481" cy="6492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26585"/>
            <a:ext cx="2398643" cy="3318980"/>
          </a:xfrm>
        </p:spPr>
        <p:txBody>
          <a:bodyPr>
            <a:normAutofit/>
          </a:bodyPr>
          <a:lstStyle/>
          <a:p>
            <a:r>
              <a:rPr lang="en-US" sz="2000" dirty="0"/>
              <a:t>Illustration by Udo J. </a:t>
            </a:r>
            <a:r>
              <a:rPr lang="en-US" sz="2000" dirty="0" err="1"/>
              <a:t>Keppler</a:t>
            </a:r>
            <a:r>
              <a:rPr lang="en-US" sz="2000" dirty="0"/>
              <a:t> from </a:t>
            </a:r>
            <a:r>
              <a:rPr lang="en-US" sz="2000" i="1" dirty="0"/>
              <a:t>Puck</a:t>
            </a:r>
            <a:r>
              <a:rPr lang="en-US" sz="2000" dirty="0"/>
              <a:t> magazine, 1895, depicting Uncle Sam dreaming of conquest.</a:t>
            </a:r>
            <a:endParaRPr lang="en-US" sz="2000" dirty="0"/>
          </a:p>
        </p:txBody>
      </p:sp>
    </p:spTree>
    <p:extLst>
      <p:ext uri="{BB962C8B-B14F-4D97-AF65-F5344CB8AC3E}">
        <p14:creationId xmlns:p14="http://schemas.microsoft.com/office/powerpoint/2010/main" val="3005432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881" y="6173507"/>
            <a:ext cx="11282083" cy="558987"/>
          </a:xfrm>
        </p:spPr>
        <p:txBody>
          <a:bodyPr>
            <a:normAutofit fontScale="62500" lnSpcReduction="20000"/>
          </a:bodyPr>
          <a:lstStyle/>
          <a:p>
            <a:r>
              <a:rPr lang="en-US" dirty="0"/>
              <a:t>Source: </a:t>
            </a:r>
            <a:r>
              <a:rPr lang="en-US" dirty="0">
                <a:hlinkClick r:id="rId2"/>
              </a:rPr>
              <a:t>http://image.slidesharecdn.com/1850s-roadtosecession-110105065131-phpapp01-141007132119-conversion-gate02/95/1850s-roadtosecession110105065131phpapp01-11-638.jpg?cb=1412688096</a:t>
            </a: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607" y="278187"/>
            <a:ext cx="7646334" cy="5740743"/>
          </a:xfrm>
          <a:prstGeom prst="rect">
            <a:avLst/>
          </a:prstGeom>
        </p:spPr>
      </p:pic>
    </p:spTree>
    <p:extLst>
      <p:ext uri="{BB962C8B-B14F-4D97-AF65-F5344CB8AC3E}">
        <p14:creationId xmlns:p14="http://schemas.microsoft.com/office/powerpoint/2010/main" val="590686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7223"/>
            <a:ext cx="10515600" cy="1325563"/>
          </a:xfrm>
        </p:spPr>
        <p:txBody>
          <a:bodyPr/>
          <a:lstStyle/>
          <a:p>
            <a:r>
              <a:rPr lang="en-US" dirty="0"/>
              <a:t>Manifest Destiny </a:t>
            </a:r>
          </a:p>
        </p:txBody>
      </p:sp>
      <p:sp>
        <p:nvSpPr>
          <p:cNvPr id="3" name="Content Placeholder 2"/>
          <p:cNvSpPr>
            <a:spLocks noGrp="1"/>
          </p:cNvSpPr>
          <p:nvPr>
            <p:ph idx="1"/>
          </p:nvPr>
        </p:nvSpPr>
        <p:spPr>
          <a:xfrm>
            <a:off x="0" y="6446019"/>
            <a:ext cx="12254753" cy="588464"/>
          </a:xfrm>
        </p:spPr>
        <p:txBody>
          <a:bodyPr>
            <a:normAutofit/>
          </a:bodyPr>
          <a:lstStyle/>
          <a:p>
            <a:r>
              <a:rPr lang="en-US" sz="1500" dirty="0"/>
              <a:t>Source:  </a:t>
            </a:r>
            <a:r>
              <a:rPr lang="en-US" sz="1500" dirty="0">
                <a:hlinkClick r:id="rId2"/>
              </a:rPr>
              <a:t>https://upload.wikimedia.org/wikipedia/commons/2/29/UnitedStatesExpansion.png</a:t>
            </a:r>
            <a:r>
              <a:rPr lang="en-US" sz="1500" dirty="0"/>
              <a:t> </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82663" y="723714"/>
            <a:ext cx="8352256" cy="5651413"/>
          </a:xfrm>
          <a:prstGeom prst="rect">
            <a:avLst/>
          </a:prstGeom>
        </p:spPr>
      </p:pic>
    </p:spTree>
    <p:extLst>
      <p:ext uri="{BB962C8B-B14F-4D97-AF65-F5344CB8AC3E}">
        <p14:creationId xmlns:p14="http://schemas.microsoft.com/office/powerpoint/2010/main" val="1871668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34483" y="5868707"/>
            <a:ext cx="3885800" cy="989293"/>
          </a:xfrm>
        </p:spPr>
        <p:txBody>
          <a:bodyPr>
            <a:normAutofit fontScale="47500" lnSpcReduction="20000"/>
          </a:bodyPr>
          <a:lstStyle/>
          <a:p>
            <a:r>
              <a:rPr lang="en-US" dirty="0"/>
              <a:t>Source:  </a:t>
            </a:r>
            <a:r>
              <a:rPr lang="en-US" dirty="0">
                <a:hlinkClick r:id="rId2"/>
              </a:rPr>
              <a:t>https://upload.wikimedia.org/wikipedia/commons/thumb/0/0b/Mexican%E2%80%93American_War_(without_Scott's_Campaign)-en.svg/2000px-Mexican%E2%80%93American_War_(without_Scott's_Campaign)-en.svg.png</a:t>
            </a: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48" y="0"/>
            <a:ext cx="7988352" cy="6858000"/>
          </a:xfrm>
          <a:prstGeom prst="rect">
            <a:avLst/>
          </a:prstGeom>
        </p:spPr>
      </p:pic>
    </p:spTree>
    <p:extLst>
      <p:ext uri="{BB962C8B-B14F-4D97-AF65-F5344CB8AC3E}">
        <p14:creationId xmlns:p14="http://schemas.microsoft.com/office/powerpoint/2010/main" val="86328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546"/>
            <a:ext cx="10515600" cy="1325563"/>
          </a:xfrm>
        </p:spPr>
        <p:txBody>
          <a:bodyPr/>
          <a:lstStyle/>
          <a:p>
            <a:r>
              <a:rPr lang="en-US" dirty="0"/>
              <a:t>Election of 1860</a:t>
            </a:r>
          </a:p>
        </p:txBody>
      </p:sp>
      <p:sp>
        <p:nvSpPr>
          <p:cNvPr id="3" name="Content Placeholder 2"/>
          <p:cNvSpPr>
            <a:spLocks noGrp="1"/>
          </p:cNvSpPr>
          <p:nvPr>
            <p:ph idx="1"/>
          </p:nvPr>
        </p:nvSpPr>
        <p:spPr>
          <a:xfrm>
            <a:off x="354106" y="6478306"/>
            <a:ext cx="10515600" cy="496235"/>
          </a:xfrm>
        </p:spPr>
        <p:txBody>
          <a:bodyPr>
            <a:normAutofit/>
          </a:bodyPr>
          <a:lstStyle/>
          <a:p>
            <a:r>
              <a:rPr lang="en-US" sz="1500" dirty="0"/>
              <a:t>Source:  </a:t>
            </a:r>
            <a:r>
              <a:rPr lang="en-US" sz="1500" dirty="0">
                <a:hlinkClick r:id="rId2"/>
              </a:rPr>
              <a:t>https://upload.wikimedia.org/wikipedia/commons/d/d3/1860_Electoral_Map.jpg</a:t>
            </a:r>
            <a:r>
              <a:rPr lang="en-US" sz="15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04" y="761392"/>
            <a:ext cx="10359543" cy="5565406"/>
          </a:xfrm>
          <a:prstGeom prst="rect">
            <a:avLst/>
          </a:prstGeom>
        </p:spPr>
      </p:pic>
    </p:spTree>
    <p:extLst>
      <p:ext uri="{BB962C8B-B14F-4D97-AF65-F5344CB8AC3E}">
        <p14:creationId xmlns:p14="http://schemas.microsoft.com/office/powerpoint/2010/main" val="3924988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Disparity between the North and the South</a:t>
            </a:r>
          </a:p>
        </p:txBody>
      </p:sp>
      <p:pic>
        <p:nvPicPr>
          <p:cNvPr id="5124" name="Picture 4" descr="Image of Civil War Re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72" y="1803401"/>
            <a:ext cx="4276725" cy="42386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ivil War Resourc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71879" y="1690688"/>
            <a:ext cx="4257423"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9397" y="6218587"/>
            <a:ext cx="6093206" cy="369332"/>
          </a:xfrm>
          <a:prstGeom prst="rect">
            <a:avLst/>
          </a:prstGeom>
        </p:spPr>
        <p:txBody>
          <a:bodyPr wrap="none">
            <a:spAutoFit/>
          </a:bodyPr>
          <a:lstStyle/>
          <a:p>
            <a:r>
              <a:rPr lang="en-US" dirty="0">
                <a:hlinkClick r:id="rId4"/>
              </a:rPr>
              <a:t>http://users.humboldt.edu/ogayle/hist110/unit4/CivilWar.html</a:t>
            </a:r>
            <a:r>
              <a:rPr lang="en-US" dirty="0"/>
              <a:t> </a:t>
            </a:r>
            <a:endParaRPr lang="en-US" dirty="0"/>
          </a:p>
        </p:txBody>
      </p:sp>
    </p:spTree>
    <p:extLst>
      <p:ext uri="{BB962C8B-B14F-4D97-AF65-F5344CB8AC3E}">
        <p14:creationId xmlns:p14="http://schemas.microsoft.com/office/powerpoint/2010/main" val="4055964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61" y="2406648"/>
            <a:ext cx="3760304" cy="1325563"/>
          </a:xfrm>
        </p:spPr>
        <p:txBody>
          <a:bodyPr>
            <a:normAutofit fontScale="90000"/>
          </a:bodyPr>
          <a:lstStyle/>
          <a:p>
            <a:r>
              <a:rPr lang="en-US" dirty="0"/>
              <a:t>1861 Cartoon map illustrating Gen. Winfield Scott's plan to crush the Confederacy, economically. It is sometimes called the "Anaconda plan."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4005" y="606424"/>
            <a:ext cx="7487996" cy="6251575"/>
          </a:xfrm>
        </p:spPr>
      </p:pic>
      <p:sp>
        <p:nvSpPr>
          <p:cNvPr id="6" name="Rectangle 5"/>
          <p:cNvSpPr/>
          <p:nvPr/>
        </p:nvSpPr>
        <p:spPr>
          <a:xfrm>
            <a:off x="901148" y="5782774"/>
            <a:ext cx="2729948" cy="923330"/>
          </a:xfrm>
          <a:prstGeom prst="rect">
            <a:avLst/>
          </a:prstGeom>
        </p:spPr>
        <p:txBody>
          <a:bodyPr wrap="square">
            <a:spAutoFit/>
          </a:bodyPr>
          <a:lstStyle/>
          <a:p>
            <a:r>
              <a:rPr lang="en-US" dirty="0">
                <a:hlinkClick r:id="rId3"/>
              </a:rPr>
              <a:t>https://en.wikipedia.org/wiki/Anaconda_Plan#/media/File:Scott-anaconda.jpg</a:t>
            </a:r>
            <a:r>
              <a:rPr lang="en-US" dirty="0"/>
              <a:t> </a:t>
            </a:r>
            <a:endParaRPr lang="en-US" dirty="0"/>
          </a:p>
        </p:txBody>
      </p:sp>
    </p:spTree>
    <p:extLst>
      <p:ext uri="{BB962C8B-B14F-4D97-AF65-F5344CB8AC3E}">
        <p14:creationId xmlns:p14="http://schemas.microsoft.com/office/powerpoint/2010/main" val="4259164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506" y="0"/>
            <a:ext cx="10515600" cy="1325563"/>
          </a:xfrm>
        </p:spPr>
        <p:txBody>
          <a:bodyPr/>
          <a:lstStyle/>
          <a:p>
            <a:r>
              <a:rPr lang="en-US" dirty="0"/>
              <a:t>Emancipation Proclamation</a:t>
            </a:r>
            <a:br>
              <a:rPr lang="en-US" dirty="0"/>
            </a:br>
            <a:endParaRPr lang="en-US" dirty="0"/>
          </a:p>
        </p:txBody>
      </p:sp>
      <p:sp>
        <p:nvSpPr>
          <p:cNvPr id="3" name="Content Placeholder 2"/>
          <p:cNvSpPr>
            <a:spLocks noGrp="1"/>
          </p:cNvSpPr>
          <p:nvPr>
            <p:ph idx="1"/>
          </p:nvPr>
        </p:nvSpPr>
        <p:spPr>
          <a:xfrm>
            <a:off x="179294" y="6406589"/>
            <a:ext cx="12012706" cy="567951"/>
          </a:xfrm>
        </p:spPr>
        <p:txBody>
          <a:bodyPr>
            <a:normAutofit/>
          </a:bodyPr>
          <a:lstStyle/>
          <a:p>
            <a:r>
              <a:rPr lang="en-US" sz="1500" dirty="0"/>
              <a:t>Source:  </a:t>
            </a:r>
            <a:r>
              <a:rPr lang="en-US" sz="1500" dirty="0">
                <a:hlinkClick r:id="rId2"/>
              </a:rPr>
              <a:t>https://upload.wikimedia.org/wikipedia/commons/f/f9/Emancipation_Proclamation.jpg</a:t>
            </a:r>
            <a:r>
              <a:rPr lang="en-US" sz="1500" dirty="0"/>
              <a:t> </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97637" y="627529"/>
            <a:ext cx="4378495" cy="5656730"/>
          </a:xfrm>
          <a:prstGeom prst="rect">
            <a:avLst/>
          </a:prstGeom>
        </p:spPr>
      </p:pic>
    </p:spTree>
    <p:extLst>
      <p:ext uri="{BB962C8B-B14F-4D97-AF65-F5344CB8AC3E}">
        <p14:creationId xmlns:p14="http://schemas.microsoft.com/office/powerpoint/2010/main" val="2579726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6AE5CABC7AB24B85B741258C32403E" ma:contentTypeVersion="3" ma:contentTypeDescription="Create a new document." ma:contentTypeScope="" ma:versionID="1b713bb21960fe33fadc01759d360ffa">
  <xsd:schema xmlns:xsd="http://www.w3.org/2001/XMLSchema" xmlns:xs="http://www.w3.org/2001/XMLSchema" xmlns:p="http://schemas.microsoft.com/office/2006/metadata/properties" xmlns:ns1="http://schemas.microsoft.com/sharepoint/v3" xmlns:ns2="b239fe65-7810-41e9-baf5-8276c032ff27" targetNamespace="http://schemas.microsoft.com/office/2006/metadata/properties" ma:root="true" ma:fieldsID="e29fda6694045db78900e69d2df766f9" ns1:_="" ns2:_="">
    <xsd:import namespace="http://schemas.microsoft.com/sharepoint/v3"/>
    <xsd:import namespace="b239fe65-7810-41e9-baf5-8276c032ff2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39fe65-7810-41e9-baf5-8276c032ff2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7955DA-D94E-480A-9FD6-F9A2E68206E6}"/>
</file>

<file path=customXml/itemProps2.xml><?xml version="1.0" encoding="utf-8"?>
<ds:datastoreItem xmlns:ds="http://schemas.openxmlformats.org/officeDocument/2006/customXml" ds:itemID="{DDE1DE19-74E1-44D1-89EC-F0DF33FE980F}"/>
</file>

<file path=customXml/itemProps3.xml><?xml version="1.0" encoding="utf-8"?>
<ds:datastoreItem xmlns:ds="http://schemas.openxmlformats.org/officeDocument/2006/customXml" ds:itemID="{CC892962-521B-494C-A96F-B46AD23B593B}"/>
</file>

<file path=docProps/app.xml><?xml version="1.0" encoding="utf-8"?>
<Properties xmlns="http://schemas.openxmlformats.org/officeDocument/2006/extended-properties" xmlns:vt="http://schemas.openxmlformats.org/officeDocument/2006/docPropsVTypes">
  <TotalTime>203</TotalTime>
  <Words>839</Words>
  <Application>Microsoft Office PowerPoint</Application>
  <PresentationFormat>Widescreen</PresentationFormat>
  <Paragraphs>48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Unit 5 Source Set</vt:lpstr>
      <vt:lpstr>John Brown’s Address to the Court before hearing his sentence</vt:lpstr>
      <vt:lpstr>PowerPoint Presentation</vt:lpstr>
      <vt:lpstr>Manifest Destiny </vt:lpstr>
      <vt:lpstr>PowerPoint Presentation</vt:lpstr>
      <vt:lpstr>Election of 1860</vt:lpstr>
      <vt:lpstr>Disparity between the North and the South</vt:lpstr>
      <vt:lpstr>1861 Cartoon map illustrating Gen. Winfield Scott's plan to crush the Confederacy, economically. It is sometimes called the "Anaconda plan."</vt:lpstr>
      <vt:lpstr>Emancipation Proclamation </vt:lpstr>
      <vt:lpstr>Gettysburg Address</vt:lpstr>
      <vt:lpstr>Lincoln Delivers the Second Inaugural Address</vt:lpstr>
      <vt:lpstr>Battle of Fort Sumter</vt:lpstr>
      <vt:lpstr>Battle of Antietam</vt:lpstr>
      <vt:lpstr>Battle of Vicksburg</vt:lpstr>
      <vt:lpstr>Battle of Gettysburg</vt:lpstr>
      <vt:lpstr>Sherman’s neckties</vt:lpstr>
      <vt:lpstr>Battle of Atlanta</vt:lpstr>
      <vt:lpstr>Election of 1876 Results </vt:lpstr>
      <vt:lpstr>American Progress by John Gast 1872</vt:lpstr>
      <vt:lpstr>Illustration by Udo J. Keppler from Puck magazine, 1895, depicting Uncle Sam dreaming of conquest.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Donell Osborne-Ziegler</dc:creator>
  <cp:lastModifiedBy>Joy Hatcher</cp:lastModifiedBy>
  <cp:revision>22</cp:revision>
  <dcterms:created xsi:type="dcterms:W3CDTF">2017-01-28T14:36:50Z</dcterms:created>
  <dcterms:modified xsi:type="dcterms:W3CDTF">2017-08-17T19:03:27Z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0x010100D76AE5CABC7AB24B85B741258C32403E</vt:lpwstr>
  </property>
</Properties>
</file>