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Default Extension="fntdata" ContentType="application/x-fontdata"/>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303" r:id="rId2"/>
    <p:sldId id="256" r:id="rId3"/>
    <p:sldId id="260" r:id="rId4"/>
    <p:sldId id="261" r:id="rId5"/>
    <p:sldId id="257" r:id="rId6"/>
    <p:sldId id="262" r:id="rId7"/>
    <p:sldId id="263" r:id="rId8"/>
    <p:sldId id="267" r:id="rId9"/>
    <p:sldId id="264" r:id="rId10"/>
    <p:sldId id="265" r:id="rId11"/>
    <p:sldId id="266" r:id="rId12"/>
    <p:sldId id="269" r:id="rId13"/>
    <p:sldId id="306" r:id="rId14"/>
    <p:sldId id="268" r:id="rId15"/>
    <p:sldId id="270" r:id="rId16"/>
    <p:sldId id="307" r:id="rId17"/>
    <p:sldId id="271" r:id="rId18"/>
  </p:sldIdLst>
  <p:sldSz cx="9144000" cy="6858000" type="screen4x3"/>
  <p:notesSz cx="7010400" cy="9296400"/>
  <p:embeddedFontLst>
    <p:embeddedFont>
      <p:font typeface="Beautiful Every Time" charset="0"/>
      <p:regular r:id="rId20"/>
    </p:embeddedFont>
    <p:embeddedFont>
      <p:font typeface="Calibri" pitchFamily="34" charset="0"/>
      <p:regular r:id="rId21"/>
      <p:bold r:id="rId22"/>
      <p:italic r:id="rId23"/>
      <p:boldItalic r:id="rId24"/>
    </p:embeddedFont>
    <p:embeddedFont>
      <p:font typeface="Bell MT" pitchFamily="18" charset="0"/>
      <p:regular r:id="rId25"/>
      <p:bold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3A7"/>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8632" autoAdjust="0"/>
  </p:normalViewPr>
  <p:slideViewPr>
    <p:cSldViewPr>
      <p:cViewPr>
        <p:scale>
          <a:sx n="51" d="100"/>
          <a:sy n="51" d="100"/>
        </p:scale>
        <p:origin x="-1734" y="-10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5CA5AEF9-6FF6-49C6-A01C-17E699031617}" type="datetimeFigureOut">
              <a:rPr lang="en-US" smtClean="0"/>
              <a:t>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0" tIns="46585" rIns="93170" bIns="46585" rtlCol="0" anchor="b"/>
          <a:lstStyle>
            <a:lvl1pPr algn="r">
              <a:defRPr sz="1200"/>
            </a:lvl1pPr>
          </a:lstStyle>
          <a:p>
            <a:fld id="{21DB68DF-14C3-409E-88DB-23F1A0078DC9}" type="slidenum">
              <a:rPr lang="en-US" smtClean="0"/>
              <a:t>‹#›</a:t>
            </a:fld>
            <a:endParaRPr lang="en-US"/>
          </a:p>
        </p:txBody>
      </p:sp>
    </p:spTree>
    <p:extLst>
      <p:ext uri="{BB962C8B-B14F-4D97-AF65-F5344CB8AC3E}">
        <p14:creationId xmlns:p14="http://schemas.microsoft.com/office/powerpoint/2010/main" val="245207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Impressions: Should you ever judge a book by its cover?</a:t>
            </a:r>
          </a:p>
          <a:p>
            <a:r>
              <a:rPr lang="en-US" baseline="0" dirty="0" smtClean="0"/>
              <a:t>For more information please visit www.peachteach3.com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a:t>
            </a:fld>
            <a:endParaRPr lang="en-US"/>
          </a:p>
        </p:txBody>
      </p:sp>
    </p:spTree>
    <p:extLst>
      <p:ext uri="{BB962C8B-B14F-4D97-AF65-F5344CB8AC3E}">
        <p14:creationId xmlns:p14="http://schemas.microsoft.com/office/powerpoint/2010/main" val="174322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a prefix</a:t>
            </a:r>
            <a:r>
              <a:rPr lang="en-US" baseline="0" dirty="0" smtClean="0"/>
              <a:t> is a word part that comes at the beginning.  By adding the prefix un- to </a:t>
            </a:r>
            <a:r>
              <a:rPr lang="en-US" i="1" baseline="0" dirty="0" smtClean="0"/>
              <a:t>usual</a:t>
            </a:r>
            <a:r>
              <a:rPr lang="en-US" baseline="0" dirty="0" smtClean="0"/>
              <a:t>, we have created a new word with a different meeting.  </a:t>
            </a:r>
            <a:r>
              <a:rPr lang="en-US" i="1" baseline="0" dirty="0" smtClean="0"/>
              <a:t>Usual</a:t>
            </a:r>
            <a:r>
              <a:rPr lang="en-US" baseline="0" dirty="0" smtClean="0"/>
              <a:t> and </a:t>
            </a:r>
            <a:r>
              <a:rPr lang="en-US" i="1" u="none" baseline="0" dirty="0" smtClean="0"/>
              <a:t>unusual</a:t>
            </a:r>
            <a:r>
              <a:rPr lang="en-US" baseline="0" dirty="0" smtClean="0"/>
              <a:t> are antonyms.  Have them think about the unusual title of this book. </a:t>
            </a:r>
            <a:r>
              <a:rPr lang="en-US" dirty="0" smtClean="0"/>
              <a:t>Remind</a:t>
            </a:r>
            <a:r>
              <a:rPr lang="en-US" baseline="0" dirty="0" smtClean="0"/>
              <a:t> students to speak or write in complete sentences.  Students may complete this verbally, on paper, or via technology.  A Google Form would collect responses efficiently for sharing.  Also, this activity would be perfect for </a:t>
            </a:r>
            <a:r>
              <a:rPr lang="en-US" b="1" u="sng" baseline="0" dirty="0" smtClean="0">
                <a:solidFill>
                  <a:schemeClr val="tx2"/>
                </a:solidFill>
              </a:rPr>
              <a:t>www.todaysmeet.com</a:t>
            </a:r>
          </a:p>
          <a:p>
            <a:endParaRPr lang="en-US" baseline="0" dirty="0" smtClean="0"/>
          </a:p>
        </p:txBody>
      </p:sp>
      <p:sp>
        <p:nvSpPr>
          <p:cNvPr id="4" name="Slide Number Placeholder 3"/>
          <p:cNvSpPr>
            <a:spLocks noGrp="1"/>
          </p:cNvSpPr>
          <p:nvPr>
            <p:ph type="sldNum" sz="quarter" idx="10"/>
          </p:nvPr>
        </p:nvSpPr>
        <p:spPr/>
        <p:txBody>
          <a:bodyPr/>
          <a:lstStyle/>
          <a:p>
            <a:fld id="{21DB68DF-14C3-409E-88DB-23F1A0078DC9}" type="slidenum">
              <a:rPr lang="en-US" smtClean="0"/>
              <a:t>10</a:t>
            </a:fld>
            <a:endParaRPr lang="en-US"/>
          </a:p>
        </p:txBody>
      </p:sp>
    </p:spTree>
    <p:extLst>
      <p:ext uri="{BB962C8B-B14F-4D97-AF65-F5344CB8AC3E}">
        <p14:creationId xmlns:p14="http://schemas.microsoft.com/office/powerpoint/2010/main" val="113659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a:t>
            </a:r>
            <a:r>
              <a:rPr lang="en-US" b="1" baseline="0" dirty="0" smtClean="0"/>
              <a:t>ELACC3RL7: Explain how specific aspects of a text’s illustrations contribute to what is conveyed by the words in a story (e.g., create mood, emphasize aspects of a character or setting). </a:t>
            </a:r>
            <a:r>
              <a:rPr lang="en-US" b="0" baseline="0" dirty="0" smtClean="0"/>
              <a:t>Students should take a look at the cover art and discuss with partners or as a class. Does this picture capture our attention, build suspense, and make us want to read more?</a:t>
            </a:r>
            <a:endParaRPr lang="en-US" b="1" dirty="0"/>
          </a:p>
        </p:txBody>
      </p:sp>
      <p:sp>
        <p:nvSpPr>
          <p:cNvPr id="4" name="Slide Number Placeholder 3"/>
          <p:cNvSpPr>
            <a:spLocks noGrp="1"/>
          </p:cNvSpPr>
          <p:nvPr>
            <p:ph type="sldNum" sz="quarter" idx="10"/>
          </p:nvPr>
        </p:nvSpPr>
        <p:spPr/>
        <p:txBody>
          <a:bodyPr/>
          <a:lstStyle/>
          <a:p>
            <a:fld id="{21DB68DF-14C3-409E-88DB-23F1A0078DC9}" type="slidenum">
              <a:rPr lang="en-US" smtClean="0"/>
              <a:t>11</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a:t>
            </a:r>
            <a:r>
              <a:rPr lang="en-US" b="1" baseline="0" dirty="0" smtClean="0"/>
              <a:t>ELA.3.RL.7</a:t>
            </a:r>
            <a:r>
              <a:rPr lang="en-US" b="1" baseline="0" dirty="0" smtClean="0"/>
              <a:t>: Explain how specific aspects of a text’s illustrations contribute to what is conveyed by the words in a story (e.g., create mood, emphasize aspects of a character or setting). </a:t>
            </a:r>
            <a:r>
              <a:rPr lang="en-US" b="0" baseline="0" dirty="0" smtClean="0"/>
              <a:t> Observations?</a:t>
            </a:r>
            <a:endParaRPr lang="en-US" b="1" dirty="0"/>
          </a:p>
        </p:txBody>
      </p:sp>
      <p:sp>
        <p:nvSpPr>
          <p:cNvPr id="4" name="Slide Number Placeholder 3"/>
          <p:cNvSpPr>
            <a:spLocks noGrp="1"/>
          </p:cNvSpPr>
          <p:nvPr>
            <p:ph type="sldNum" sz="quarter" idx="10"/>
          </p:nvPr>
        </p:nvSpPr>
        <p:spPr/>
        <p:txBody>
          <a:bodyPr/>
          <a:lstStyle/>
          <a:p>
            <a:fld id="{21DB68DF-14C3-409E-88DB-23F1A0078DC9}" type="slidenum">
              <a:rPr lang="en-US" smtClean="0"/>
              <a:t>12</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a prefix</a:t>
            </a:r>
            <a:r>
              <a:rPr lang="en-US" baseline="0" dirty="0" smtClean="0"/>
              <a:t> is a word part that comes at the beginning.  By adding the prefix un- to </a:t>
            </a:r>
            <a:r>
              <a:rPr lang="en-US" i="1" baseline="0" dirty="0" smtClean="0"/>
              <a:t>usual</a:t>
            </a:r>
            <a:r>
              <a:rPr lang="en-US" baseline="0" dirty="0" smtClean="0"/>
              <a:t>, we have created a new word with a different meeting.  </a:t>
            </a:r>
            <a:r>
              <a:rPr lang="en-US" i="1" baseline="0" dirty="0" smtClean="0"/>
              <a:t>Usual</a:t>
            </a:r>
            <a:r>
              <a:rPr lang="en-US" baseline="0" dirty="0" smtClean="0"/>
              <a:t> and </a:t>
            </a:r>
            <a:r>
              <a:rPr lang="en-US" i="1" u="none" baseline="0" dirty="0" smtClean="0"/>
              <a:t>unusual</a:t>
            </a:r>
            <a:r>
              <a:rPr lang="en-US" baseline="0" dirty="0" smtClean="0"/>
              <a:t> are antonyms.  Have them think about the unusual title of this book. </a:t>
            </a:r>
            <a:r>
              <a:rPr lang="en-US" dirty="0" smtClean="0"/>
              <a:t>Remind</a:t>
            </a:r>
            <a:r>
              <a:rPr lang="en-US" baseline="0" dirty="0" smtClean="0"/>
              <a:t> students to speak or write in complete sentences.  Students may complete this verbally, on paper, or via technology.  A Google Form would collect responses efficiently for sharing.  Also, this activity would be perfect for </a:t>
            </a:r>
            <a:r>
              <a:rPr lang="en-US" b="1" u="sng" baseline="0" dirty="0" smtClean="0">
                <a:solidFill>
                  <a:schemeClr val="tx2"/>
                </a:solidFill>
              </a:rPr>
              <a:t>www.todaysmeet.com</a:t>
            </a:r>
          </a:p>
          <a:p>
            <a:endParaRPr lang="en-US" baseline="0" dirty="0" smtClean="0"/>
          </a:p>
        </p:txBody>
      </p:sp>
      <p:sp>
        <p:nvSpPr>
          <p:cNvPr id="4" name="Slide Number Placeholder 3"/>
          <p:cNvSpPr>
            <a:spLocks noGrp="1"/>
          </p:cNvSpPr>
          <p:nvPr>
            <p:ph type="sldNum" sz="quarter" idx="10"/>
          </p:nvPr>
        </p:nvSpPr>
        <p:spPr/>
        <p:txBody>
          <a:bodyPr/>
          <a:lstStyle/>
          <a:p>
            <a:fld id="{21DB68DF-14C3-409E-88DB-23F1A0078DC9}" type="slidenum">
              <a:rPr lang="en-US" smtClean="0"/>
              <a:t>13</a:t>
            </a:fld>
            <a:endParaRPr lang="en-US"/>
          </a:p>
        </p:txBody>
      </p:sp>
    </p:spTree>
    <p:extLst>
      <p:ext uri="{BB962C8B-B14F-4D97-AF65-F5344CB8AC3E}">
        <p14:creationId xmlns:p14="http://schemas.microsoft.com/office/powerpoint/2010/main" val="113659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look a the picture for a moment.  Then reveal the questions. Think about the first sentence of a story and how it can hook you and draw you in to the book.</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14</a:t>
            </a:fld>
            <a:endParaRPr lang="en-US"/>
          </a:p>
        </p:txBody>
      </p:sp>
    </p:spTree>
    <p:extLst>
      <p:ext uri="{BB962C8B-B14F-4D97-AF65-F5344CB8AC3E}">
        <p14:creationId xmlns:p14="http://schemas.microsoft.com/office/powerpoint/2010/main" val="2412637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look at this sentence.  Good readers ask questions!  What</a:t>
            </a:r>
            <a:r>
              <a:rPr lang="en-US" baseline="0" dirty="0" smtClean="0"/>
              <a:t> questions do you have after reading this sentence?  One way that authors “hook” readers is by beginning with a mystery. Now, we want to know: </a:t>
            </a:r>
            <a:r>
              <a:rPr lang="en-US" i="1" baseline="0" dirty="0" smtClean="0"/>
              <a:t>Should</a:t>
            </a:r>
            <a:r>
              <a:rPr lang="en-US" baseline="0" dirty="0" smtClean="0"/>
              <a:t>?  Why isn’t it a perfect summer now?  What happened?  What ruined the perfect summer?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15</a:t>
            </a:fld>
            <a:endParaRPr lang="en-US"/>
          </a:p>
        </p:txBody>
      </p:sp>
    </p:spTree>
    <p:extLst>
      <p:ext uri="{BB962C8B-B14F-4D97-AF65-F5344CB8AC3E}">
        <p14:creationId xmlns:p14="http://schemas.microsoft.com/office/powerpoint/2010/main" val="307080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multiple opportunities for students to practice speaking in complete sentences.  Students cannot write complete sentences unless they learn to think/speak complete sentences. </a:t>
            </a:r>
          </a:p>
        </p:txBody>
      </p:sp>
      <p:sp>
        <p:nvSpPr>
          <p:cNvPr id="4" name="Slide Number Placeholder 3"/>
          <p:cNvSpPr>
            <a:spLocks noGrp="1"/>
          </p:cNvSpPr>
          <p:nvPr>
            <p:ph type="sldNum" sz="quarter" idx="10"/>
          </p:nvPr>
        </p:nvSpPr>
        <p:spPr/>
        <p:txBody>
          <a:bodyPr/>
          <a:lstStyle/>
          <a:p>
            <a:fld id="{21DB68DF-14C3-409E-88DB-23F1A0078DC9}" type="slidenum">
              <a:rPr lang="en-US" smtClean="0"/>
              <a:t>16</a:t>
            </a:fld>
            <a:endParaRPr lang="en-US"/>
          </a:p>
        </p:txBody>
      </p:sp>
    </p:spTree>
    <p:extLst>
      <p:ext uri="{BB962C8B-B14F-4D97-AF65-F5344CB8AC3E}">
        <p14:creationId xmlns:p14="http://schemas.microsoft.com/office/powerpoint/2010/main" val="1136599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think about the question and remember our lesson/discussions. Reveal answers. Then, ask the question, “Did the author make a good first impression?” Have students discuss as partners and then as a class.</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17</a:t>
            </a:fld>
            <a:endParaRPr lang="en-US"/>
          </a:p>
        </p:txBody>
      </p:sp>
    </p:spTree>
    <p:extLst>
      <p:ext uri="{BB962C8B-B14F-4D97-AF65-F5344CB8AC3E}">
        <p14:creationId xmlns:p14="http://schemas.microsoft.com/office/powerpoint/2010/main" val="307080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overview of the unit may be helpful in the beginning and throughout the teaching to keep the focus on specific learning targets. </a:t>
            </a:r>
          </a:p>
          <a:p>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2</a:t>
            </a:fld>
            <a:endParaRPr lang="en-US"/>
          </a:p>
        </p:txBody>
      </p:sp>
    </p:spTree>
    <p:extLst>
      <p:ext uri="{BB962C8B-B14F-4D97-AF65-F5344CB8AC3E}">
        <p14:creationId xmlns:p14="http://schemas.microsoft.com/office/powerpoint/2010/main" val="24982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Activating Strategy.</a:t>
            </a:r>
            <a:r>
              <a:rPr lang="en-US" baseline="0" smtClean="0"/>
              <a:t> </a:t>
            </a:r>
            <a:r>
              <a:rPr lang="en-US" smtClean="0"/>
              <a:t>Ask </a:t>
            </a:r>
            <a:r>
              <a:rPr lang="en-US" dirty="0" smtClean="0"/>
              <a:t>students to think</a:t>
            </a:r>
            <a:r>
              <a:rPr lang="en-US" baseline="0" dirty="0" smtClean="0"/>
              <a:t> about the question, “When you go to the library or shop online, how do you choose a book?”</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3</a:t>
            </a:fld>
            <a:endParaRPr lang="en-US"/>
          </a:p>
        </p:txBody>
      </p:sp>
    </p:spTree>
    <p:extLst>
      <p:ext uri="{BB962C8B-B14F-4D97-AF65-F5344CB8AC3E}">
        <p14:creationId xmlns:p14="http://schemas.microsoft.com/office/powerpoint/2010/main" val="429263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these prompts aloud as</a:t>
            </a:r>
            <a:r>
              <a:rPr lang="en-US" baseline="0" dirty="0" smtClean="0"/>
              <a:t> a class.  Students should turn and talk, discussing their ideas with a partner.  Volunteers may share ideas.  There are several “turn and talk” opportunities in this unit and they are marked with the same icon. </a:t>
            </a:r>
          </a:p>
          <a:p>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4</a:t>
            </a:fld>
            <a:endParaRPr lang="en-US"/>
          </a:p>
        </p:txBody>
      </p:sp>
    </p:spTree>
    <p:extLst>
      <p:ext uri="{BB962C8B-B14F-4D97-AF65-F5344CB8AC3E}">
        <p14:creationId xmlns:p14="http://schemas.microsoft.com/office/powerpoint/2010/main" val="174845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 Question</a:t>
            </a:r>
            <a:r>
              <a:rPr lang="en-US" baseline="0" dirty="0" smtClean="0"/>
              <a:t> and additional prompts for Lesson 1.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5</a:t>
            </a:fld>
            <a:endParaRPr lang="en-US"/>
          </a:p>
        </p:txBody>
      </p:sp>
    </p:spTree>
    <p:extLst>
      <p:ext uri="{BB962C8B-B14F-4D97-AF65-F5344CB8AC3E}">
        <p14:creationId xmlns:p14="http://schemas.microsoft.com/office/powerpoint/2010/main" val="174322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covered in this lesson.  Click to change the standards to “I Can” statements.</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6</a:t>
            </a:fld>
            <a:endParaRPr lang="en-US"/>
          </a:p>
        </p:txBody>
      </p:sp>
    </p:spTree>
    <p:extLst>
      <p:ext uri="{BB962C8B-B14F-4D97-AF65-F5344CB8AC3E}">
        <p14:creationId xmlns:p14="http://schemas.microsoft.com/office/powerpoint/2010/main" val="299340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 to look at</a:t>
            </a:r>
            <a:r>
              <a:rPr lang="en-US" baseline="0" dirty="0" smtClean="0"/>
              <a:t> the cover for a few moments and think about what they notice.  Partners may discuss.  Then reveal the question.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7</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a:t>
            </a:r>
            <a:r>
              <a:rPr lang="en-US" baseline="0" dirty="0" smtClean="0"/>
              <a:t> when previewing anything we are about to read, the title is the first thing we should notice.  Also, this is a good time to remind them that titles should always be capitalized. Something is different about this title! What is it?</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8</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to look at the word </a:t>
            </a:r>
            <a:r>
              <a:rPr lang="en-US" i="1" baseline="0" dirty="0" smtClean="0"/>
              <a:t>usual.</a:t>
            </a:r>
            <a:r>
              <a:rPr lang="en-US" baseline="0" dirty="0" smtClean="0"/>
              <a:t> Discuss the meaning of the word as well as synonyms such as common, predictable, typical, ordinary, etc. What are some usual names for pie? Brainstorm suggestions and then reveal the preselected examples on this slide. What is true about all of these? (They are fruits, vegetables, foods, etc.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9</a:t>
            </a:fld>
            <a:endParaRPr lang="en-US"/>
          </a:p>
        </p:txBody>
      </p:sp>
    </p:spTree>
    <p:extLst>
      <p:ext uri="{BB962C8B-B14F-4D97-AF65-F5344CB8AC3E}">
        <p14:creationId xmlns:p14="http://schemas.microsoft.com/office/powerpoint/2010/main" val="113659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400168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11295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205502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410963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04795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EEE75-798E-44F5-AB2F-3FB65B6DB9E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63580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EEE75-798E-44F5-AB2F-3FB65B6DB9E1}"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275127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EEE75-798E-44F5-AB2F-3FB65B6DB9E1}"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68672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EEE75-798E-44F5-AB2F-3FB65B6DB9E1}"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13442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EEE75-798E-44F5-AB2F-3FB65B6DB9E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273782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EEE75-798E-44F5-AB2F-3FB65B6DB9E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31113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EEE75-798E-44F5-AB2F-3FB65B6DB9E1}"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21B0-D72E-4706-B857-87782BFA60A1}" type="slidenum">
              <a:rPr lang="en-US" smtClean="0"/>
              <a:t>‹#›</a:t>
            </a:fld>
            <a:endParaRPr lang="en-US"/>
          </a:p>
        </p:txBody>
      </p:sp>
    </p:spTree>
    <p:extLst>
      <p:ext uri="{BB962C8B-B14F-4D97-AF65-F5344CB8AC3E}">
        <p14:creationId xmlns:p14="http://schemas.microsoft.com/office/powerpoint/2010/main" val="216863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45806" y="0"/>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6789" y="380156"/>
            <a:ext cx="7917611" cy="2308324"/>
          </a:xfrm>
          <a:prstGeom prst="rect">
            <a:avLst/>
          </a:prstGeom>
          <a:solidFill>
            <a:schemeClr val="bg1"/>
          </a:solidFill>
          <a:ln w="38100">
            <a:solidFill>
              <a:schemeClr val="tx1"/>
            </a:solidFill>
            <a:prstDash val="dash"/>
          </a:ln>
        </p:spPr>
        <p:txBody>
          <a:bodyPr wrap="square" rtlCol="0">
            <a:spAutoFit/>
          </a:bodyPr>
          <a:lstStyle/>
          <a:p>
            <a:pPr algn="ctr"/>
            <a:r>
              <a:rPr lang="en-US" sz="4800" dirty="0" smtClean="0">
                <a:latin typeface="Bell MT" panose="02020503060305020303" pitchFamily="18" charset="0"/>
              </a:rPr>
              <a:t>First Impressions:</a:t>
            </a:r>
          </a:p>
          <a:p>
            <a:pPr algn="ctr"/>
            <a:r>
              <a:rPr lang="en-US" sz="4800" dirty="0" smtClean="0">
                <a:latin typeface="Bell MT" panose="02020503060305020303" pitchFamily="18" charset="0"/>
              </a:rPr>
              <a:t>Should you ever judge a book by its cover?</a:t>
            </a:r>
            <a:endParaRPr lang="en-US" sz="4800" dirty="0">
              <a:latin typeface="Bell MT" panose="02020503060305020303" pitchFamily="18" charset="0"/>
            </a:endParaRPr>
          </a:p>
        </p:txBody>
      </p:sp>
      <p:sp>
        <p:nvSpPr>
          <p:cNvPr id="10" name="TextBox 9"/>
          <p:cNvSpPr txBox="1"/>
          <p:nvPr/>
        </p:nvSpPr>
        <p:spPr>
          <a:xfrm>
            <a:off x="616789" y="3723144"/>
            <a:ext cx="7917611" cy="2677656"/>
          </a:xfrm>
          <a:prstGeom prst="rect">
            <a:avLst/>
          </a:prstGeom>
          <a:solidFill>
            <a:schemeClr val="bg1"/>
          </a:solidFill>
          <a:ln w="38100">
            <a:solidFill>
              <a:schemeClr val="tx1"/>
            </a:solidFill>
            <a:prstDash val="dash"/>
          </a:ln>
        </p:spPr>
        <p:txBody>
          <a:bodyPr wrap="square" rtlCol="0">
            <a:spAutoFit/>
          </a:bodyPr>
          <a:lstStyle/>
          <a:p>
            <a:pPr algn="ctr"/>
            <a:r>
              <a:rPr lang="en-US" sz="4000" dirty="0" smtClean="0">
                <a:latin typeface="Bell MT" panose="02020503060305020303" pitchFamily="18" charset="0"/>
              </a:rPr>
              <a:t>based on the book</a:t>
            </a:r>
          </a:p>
          <a:p>
            <a:pPr algn="ctr"/>
            <a:r>
              <a:rPr lang="en-US" sz="4000" i="1" dirty="0" smtClean="0">
                <a:latin typeface="Bell MT" panose="02020503060305020303" pitchFamily="18" charset="0"/>
              </a:rPr>
              <a:t>Enemy Pie</a:t>
            </a:r>
          </a:p>
          <a:p>
            <a:pPr algn="ctr"/>
            <a:r>
              <a:rPr lang="en-US" sz="4000" dirty="0" smtClean="0">
                <a:latin typeface="Bell MT" panose="02020503060305020303" pitchFamily="18" charset="0"/>
              </a:rPr>
              <a:t>by Derek Munson</a:t>
            </a:r>
          </a:p>
          <a:p>
            <a:pPr algn="ctr"/>
            <a:r>
              <a:rPr lang="en-US" sz="2400" dirty="0" smtClean="0">
                <a:latin typeface="Bell MT" panose="02020503060305020303" pitchFamily="18" charset="0"/>
              </a:rPr>
              <a:t>Unit by Michelle Davis, </a:t>
            </a:r>
          </a:p>
          <a:p>
            <a:pPr algn="ctr"/>
            <a:r>
              <a:rPr lang="en-US" sz="2400" dirty="0" smtClean="0">
                <a:latin typeface="Bell MT" panose="02020503060305020303" pitchFamily="18" charset="0"/>
              </a:rPr>
              <a:t>Kingsland Elementary School </a:t>
            </a:r>
            <a:endParaRPr lang="en-US" sz="2400" dirty="0">
              <a:latin typeface="Bell MT" panose="02020503060305020303" pitchFamily="18" charset="0"/>
            </a:endParaRPr>
          </a:p>
        </p:txBody>
      </p:sp>
      <p:pic>
        <p:nvPicPr>
          <p:cNvPr id="9"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88" y="4008435"/>
            <a:ext cx="2191317" cy="12117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968" y="4008435"/>
            <a:ext cx="2065998" cy="114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8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14400"/>
            <a:ext cx="5486400" cy="1862048"/>
          </a:xfrm>
          <a:prstGeom prst="rect">
            <a:avLst/>
          </a:prstGeom>
          <a:noFill/>
        </p:spPr>
        <p:txBody>
          <a:bodyPr wrap="square" rtlCol="0">
            <a:spAutoFit/>
          </a:bodyPr>
          <a:lstStyle/>
          <a:p>
            <a:pPr algn="ctr"/>
            <a:r>
              <a:rPr lang="en-US" sz="11500" dirty="0" smtClean="0">
                <a:solidFill>
                  <a:srgbClr val="FF0000"/>
                </a:solidFill>
                <a:latin typeface="Bell MT" panose="02020503060305020303" pitchFamily="18" charset="0"/>
              </a:rPr>
              <a:t>un</a:t>
            </a:r>
            <a:r>
              <a:rPr lang="en-US" sz="11500" dirty="0" smtClean="0">
                <a:latin typeface="Bell MT" panose="02020503060305020303" pitchFamily="18" charset="0"/>
              </a:rPr>
              <a:t>usual</a:t>
            </a:r>
            <a:endParaRPr lang="en-US" sz="11500" dirty="0">
              <a:latin typeface="Bell MT" panose="02020503060305020303" pitchFamily="18" charset="0"/>
            </a:endParaRPr>
          </a:p>
        </p:txBody>
      </p:sp>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5354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2848966" y="1438503"/>
            <a:ext cx="1418234" cy="1429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1084561"/>
            <a:ext cx="1414170" cy="707886"/>
          </a:xfrm>
          <a:prstGeom prst="rect">
            <a:avLst/>
          </a:prstGeom>
        </p:spPr>
        <p:txBody>
          <a:bodyPr wrap="none">
            <a:spAutoFit/>
          </a:bodyPr>
          <a:lstStyle/>
          <a:p>
            <a:r>
              <a:rPr lang="en-US" sz="4000" dirty="0" smtClean="0">
                <a:latin typeface="Bell MT" panose="02020503060305020303" pitchFamily="18" charset="0"/>
              </a:rPr>
              <a:t>prefix</a:t>
            </a:r>
            <a:endParaRPr lang="en-US" sz="700" dirty="0"/>
          </a:p>
        </p:txBody>
      </p:sp>
      <p:sp>
        <p:nvSpPr>
          <p:cNvPr id="12" name="Down Arrow 11"/>
          <p:cNvSpPr/>
          <p:nvPr/>
        </p:nvSpPr>
        <p:spPr>
          <a:xfrm rot="18743120">
            <a:off x="1914470" y="798963"/>
            <a:ext cx="588315" cy="990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0166" y="3810000"/>
            <a:ext cx="8458200" cy="2308324"/>
          </a:xfrm>
          <a:prstGeom prst="rect">
            <a:avLst/>
          </a:prstGeom>
          <a:ln>
            <a:solidFill>
              <a:schemeClr val="tx1"/>
            </a:solidFill>
          </a:ln>
        </p:spPr>
        <p:txBody>
          <a:bodyPr wrap="square">
            <a:spAutoFit/>
          </a:bodyPr>
          <a:lstStyle/>
          <a:p>
            <a:r>
              <a:rPr lang="en-US" sz="4800" dirty="0" smtClean="0">
                <a:solidFill>
                  <a:srgbClr val="002060"/>
                </a:solidFill>
                <a:latin typeface="Bell MT" panose="02020503060305020303" pitchFamily="18" charset="0"/>
              </a:rPr>
              <a:t>Complete this statement: </a:t>
            </a:r>
          </a:p>
          <a:p>
            <a:r>
              <a:rPr lang="en-US" sz="4800" i="1" dirty="0" smtClean="0">
                <a:latin typeface="Bell MT" panose="02020503060305020303" pitchFamily="18" charset="0"/>
              </a:rPr>
              <a:t>Enemy Pie </a:t>
            </a:r>
            <a:r>
              <a:rPr lang="en-US" sz="4800" dirty="0" smtClean="0">
                <a:latin typeface="Bell MT" panose="02020503060305020303" pitchFamily="18" charset="0"/>
              </a:rPr>
              <a:t>is an unusual title because __________________.</a:t>
            </a:r>
            <a:endParaRPr lang="en-US" sz="90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7404409" y="2681008"/>
            <a:ext cx="1739591" cy="1707293"/>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759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828801" y="31230"/>
            <a:ext cx="5638800" cy="6826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967"/>
            <a:ext cx="4800600" cy="6275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0383" y="4672408"/>
            <a:ext cx="8505092" cy="1938992"/>
          </a:xfrm>
          <a:prstGeom prst="rect">
            <a:avLst/>
          </a:prstGeom>
          <a:solidFill>
            <a:srgbClr val="FFFFFF">
              <a:alpha val="80000"/>
            </a:srgbClr>
          </a:solidFill>
        </p:spPr>
        <p:txBody>
          <a:bodyPr wrap="square">
            <a:spAutoFit/>
          </a:bodyPr>
          <a:lstStyle/>
          <a:p>
            <a:pPr algn="ctr"/>
            <a:r>
              <a:rPr lang="en-US" sz="6000" dirty="0" smtClean="0">
                <a:latin typeface="Bell MT" panose="02020503060305020303" pitchFamily="18" charset="0"/>
              </a:rPr>
              <a:t>Does the cover art grab your attention?  </a:t>
            </a:r>
            <a:endParaRPr lang="en-US" sz="6000" dirty="0"/>
          </a:p>
        </p:txBody>
      </p:sp>
    </p:spTree>
    <p:extLst>
      <p:ext uri="{BB962C8B-B14F-4D97-AF65-F5344CB8AC3E}">
        <p14:creationId xmlns:p14="http://schemas.microsoft.com/office/powerpoint/2010/main" val="283474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6200" y="1664812"/>
            <a:ext cx="8839200" cy="48883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rotWithShape="1">
          <a:blip r:embed="rId4">
            <a:extLst>
              <a:ext uri="{28A0092B-C50C-407E-A947-70E740481C1C}">
                <a14:useLocalDpi xmlns:a14="http://schemas.microsoft.com/office/drawing/2010/main" val="0"/>
              </a:ext>
            </a:extLst>
          </a:blip>
          <a:srcRect t="69535" b="-7644"/>
          <a:stretch/>
        </p:blipFill>
        <p:spPr bwMode="auto">
          <a:xfrm>
            <a:off x="296953" y="2259758"/>
            <a:ext cx="8618447" cy="429344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6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5354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81000" y="457200"/>
            <a:ext cx="8458200" cy="3046988"/>
          </a:xfrm>
          <a:prstGeom prst="rect">
            <a:avLst/>
          </a:prstGeom>
          <a:ln>
            <a:solidFill>
              <a:schemeClr val="tx1"/>
            </a:solidFill>
          </a:ln>
        </p:spPr>
        <p:txBody>
          <a:bodyPr wrap="square">
            <a:spAutoFit/>
          </a:bodyPr>
          <a:lstStyle/>
          <a:p>
            <a:r>
              <a:rPr lang="en-US" sz="4800" dirty="0" smtClean="0">
                <a:solidFill>
                  <a:srgbClr val="002060"/>
                </a:solidFill>
                <a:latin typeface="Bell MT" panose="02020503060305020303" pitchFamily="18" charset="0"/>
              </a:rPr>
              <a:t>Complete this statement: </a:t>
            </a:r>
          </a:p>
          <a:p>
            <a:r>
              <a:rPr lang="en-US" sz="4800" dirty="0" smtClean="0">
                <a:latin typeface="Bell MT" panose="02020503060305020303" pitchFamily="18" charset="0"/>
              </a:rPr>
              <a:t>When I first saw the cover art of Enemy Pie, I thought, “_______</a:t>
            </a:r>
          </a:p>
          <a:p>
            <a:r>
              <a:rPr lang="en-US" sz="4800" dirty="0" smtClean="0">
                <a:latin typeface="Bell MT" panose="02020503060305020303" pitchFamily="18" charset="0"/>
              </a:rPr>
              <a:t>_________________________.” </a:t>
            </a:r>
            <a:endParaRPr lang="en-US" sz="90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6597402" y="4191000"/>
            <a:ext cx="2241798" cy="2200176"/>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59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Rx2yMkGQFvfQ1JJTBFRFTRo3fnee0zwmricS3bwvvFZeBeqfuC:maryditson.typepad.com/.a/6a00d8341cea4653ef013487fe7318970c-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
            <a:ext cx="4365974" cy="4149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074855"/>
            <a:ext cx="8763000" cy="2554545"/>
          </a:xfrm>
          <a:prstGeom prst="rect">
            <a:avLst/>
          </a:prstGeom>
          <a:solidFill>
            <a:srgbClr val="FFFFFF">
              <a:alpha val="80000"/>
            </a:srgbClr>
          </a:solidFill>
        </p:spPr>
        <p:txBody>
          <a:bodyPr wrap="square">
            <a:spAutoFit/>
          </a:bodyPr>
          <a:lstStyle/>
          <a:p>
            <a:pPr algn="ctr"/>
            <a:r>
              <a:rPr lang="en-US" sz="4000" dirty="0" smtClean="0">
                <a:latin typeface="Bell MT" panose="02020503060305020303" pitchFamily="18" charset="0"/>
              </a:rPr>
              <a:t>How do authors hook their readers?</a:t>
            </a:r>
          </a:p>
          <a:p>
            <a:pPr algn="ctr"/>
            <a:r>
              <a:rPr lang="en-US" sz="4000" dirty="0" smtClean="0">
                <a:latin typeface="Bell MT" panose="02020503060305020303" pitchFamily="18" charset="0"/>
              </a:rPr>
              <a:t>How do they grab our attention and keep us reading?</a:t>
            </a:r>
          </a:p>
          <a:p>
            <a:pPr algn="ctr"/>
            <a:r>
              <a:rPr lang="en-US" sz="4000" dirty="0" smtClean="0">
                <a:latin typeface="Bell MT" panose="02020503060305020303" pitchFamily="18" charset="0"/>
              </a:rPr>
              <a:t>The beginnings of stories are important!</a:t>
            </a:r>
            <a:endParaRPr lang="en-US" sz="4000" dirty="0"/>
          </a:p>
        </p:txBody>
      </p:sp>
    </p:spTree>
    <p:extLst>
      <p:ext uri="{BB962C8B-B14F-4D97-AF65-F5344CB8AC3E}">
        <p14:creationId xmlns:p14="http://schemas.microsoft.com/office/powerpoint/2010/main" val="2545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65" y="609600"/>
            <a:ext cx="8763000" cy="707886"/>
          </a:xfrm>
          <a:prstGeom prst="rect">
            <a:avLst/>
          </a:prstGeom>
          <a:solidFill>
            <a:srgbClr val="FFFFFF">
              <a:alpha val="80000"/>
            </a:srgbClr>
          </a:solidFill>
        </p:spPr>
        <p:txBody>
          <a:bodyPr wrap="square">
            <a:spAutoFit/>
          </a:bodyPr>
          <a:lstStyle/>
          <a:p>
            <a:pPr algn="ctr"/>
            <a:r>
              <a:rPr lang="en-US" sz="4000" dirty="0" smtClean="0">
                <a:latin typeface="Bell MT" panose="02020503060305020303" pitchFamily="18" charset="0"/>
              </a:rPr>
              <a:t>It should have been a perfect summer. </a:t>
            </a:r>
            <a:endParaRPr lang="en-US" sz="4000" dirty="0"/>
          </a:p>
        </p:txBody>
      </p:sp>
      <p:pic>
        <p:nvPicPr>
          <p:cNvPr id="11266" name="Picture 2" descr="http://t0.gstatic.com/images?q=tbn:ANd9GcRNZEucbG3OR04H5aGCWK7o0auxgowvVfGxN1323wpOWVV_Vx3l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7" y="2057400"/>
            <a:ext cx="5700713" cy="42700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5000" y="4788230"/>
            <a:ext cx="4495800" cy="1200329"/>
          </a:xfrm>
          <a:prstGeom prst="rect">
            <a:avLst/>
          </a:prstGeom>
          <a:solidFill>
            <a:srgbClr val="FFFFFF">
              <a:alpha val="80000"/>
            </a:srgbClr>
          </a:solidFill>
        </p:spPr>
        <p:txBody>
          <a:bodyPr wrap="square">
            <a:spAutoFit/>
          </a:bodyPr>
          <a:lstStyle/>
          <a:p>
            <a:pPr algn="ctr"/>
            <a:r>
              <a:rPr lang="en-US" sz="7200" i="1" dirty="0" smtClean="0">
                <a:latin typeface="Bell MT" panose="02020503060305020303" pitchFamily="18" charset="0"/>
              </a:rPr>
              <a:t>Should?</a:t>
            </a:r>
            <a:endParaRPr lang="en-US" sz="7200" i="1" dirty="0"/>
          </a:p>
        </p:txBody>
      </p:sp>
      <p:sp>
        <p:nvSpPr>
          <p:cNvPr id="3" name="AutoShape 2" descr="data:image/jpeg;base64,/9j/4AAQSkZJRgABAQAAAQABAAD/2wCEAAkGBxQTEhQUExQVFRQWFRcXGBcXFxQXHxoYFxcXFxQcFxQcHCggGBwlHBgXITEhJSkrLi4uFx8zODMsNygtLisBCgoKDg0OGxAQGywmICY3LCwsLDYtLCwsLCwsNSwsLywwNywsLywtLCwvLCw0LC8sLSwsLCwsLCwsLCwsLCwsLP/AABEIALsBDQMBIgACEQEDEQH/xAAcAAEAAgMBAQEAAAAAAAAAAAAABgcDBAUCAQj/xABJEAABAwIDBQQGCAIGCQUAAAABAAIDBBEFITEGEkFRYQcTcYEiMlKRobEUI0JicsHR8DOSRIKissLhFSQ0Q1NUY3OTFhclg/H/xAAaAQEAAwEBAQAAAAAAAAAAAAAAAgMEBQEG/8QAMxEAAgECBAMGBQIHAAAAAAAAAAECAxEEEiExQVFhEyIycZGhFIGx0fAFwSMzQlJi4fH/2gAMAwEAAhEDEQA/ALxREQBERAEREAREQBFqTYgxvG/hmo/iG31HESHzwNcOBkaT/KM79FRLE007Xu+mv0LFTk+BK0VeTdq1EP6Q3yjlP+FY4+1miP8ASB5xTD/CofFL+2Xoe9l1XqWOihNN2lUTv6TB5u3P7ykFBtBDKN5jmub7THNePeF6sVT43XmmjzspcDrLy94AuTYdVry1zA24IPQFVZtdt857pI6aRjGxndkqn2dHGczuRM/301gbN6Z9PZ19ctPV+y8wocZaIsmrxyNmpAHNxDR8VoQbY07zZssLjybKwn3XVFPo3zDvpQBreorT3jjf2KYkRRt+6d7xWCWdjG3cylrYvtblIIbDQhtRCAGnjnyTsK71c7fJfvqM8OC9z9K01ex+hsev5FbSoLD8adSwMrKJ0k1BkyWlkdvOp3ZepIQSGjK3DMcwW23sttRFVxNex4c05X0IOXovHBwUVVnTllq8dnw+fI9cFJXj6EiREWoqCIiAIiIAiIgCIiAIiIAiIgCIiAIiIAi+ErWkrm93vtIcD6pGYPKx4jqoykoxcnsj1K7sj1VVQYM9eAVVbY9rEcbjHABO8ZOs4tjbYkWLrXeb8Bl1Ua7TdvHSvfTU7iGAlssguC5wObWEHJgIsefhrWiyqEq3enpHgvv9i66hot+Z2sZ2qq6re72Z+47WNpLGeG4NR43XFAsulgWAz1b9yCMut6ztGt/E/QeGvRWJgPZAXAGplcT7EIyHO8jhn7gpyq0qXd9keKMpalUor6h7GqS2bZXHrKR/dAC9v7G6Oxs2QHmJnH53Cdv/AIy9DzJ1XqUEs9HVyRO34nujdzY4tPw18FbuL9jcYb9VLLG774bI3zsAR71X+PbD1dKW7zBI1zgxr4zcbziGsBBALSSQNLdUjXpzeXjyegcJLU6WEbW1s0UsMlQWwgB0lTu3kjYTYNYW23nPI3Wg53JzsMtnuWQxtmqGBoblT0ozDHHMc96V26C556r7s3RgAi/1ED3Z8JZw0CaU8CxnqM6NJ1JXMnqzUymU33fVjHJl9bc3a38AttDDxXhVrlNSo3ubdO50sjZqkNlANxCc4wLWtY+sbfaPFWthVeHxNMRsywG6Mg22rbaC2iquU2AA1OQ/NSHY7ERHMIibMkIb4O+zbqdPMLoqEYrRGCpeWpuYrA2DEYjuNFNiEbqeZgADO/Fy1xZbVzSB5lVvhOLVGGVLw05seY5GHJsgYbG44HiHcLjXMGze0tp+hb/GGeGYcxZ+6bcsnA+SifaDhm/iE9st6GGotzDT3UnwBPkFz8RSTbi1oa8PUbgmXBsVtfFVxBzHcg5pOcbrX3XfkdCpavzDsZJJSYjEN4tjfL3L+Tg90jIwR+NgIPD3r9K4fJvRt93uWClenPsm7q119jVO0o5l8zZREWoqCIiAIiIAiIgCIiAIiIAiIgCx1FQ2Npe9wa0ZkkgAea+zzNY0ucQ1rRck6ADVVHtltM6qfusJEDTkL+sQT6ZHyHBW0aTqPoQnPKjqV+PvxGpjporsgc4bw0L2jNxdbhYHL39Pna9tGaWmMceT5LxR2y3Rb6x3kMh1IWt2Zxg1TnHVkTiPEloPwJ96hXbVXF1VDFfJkRf/AFpHuBPujHvVP6gl2kKK23fy/EWYfwynxK8AUm2F2TdXzEG7YWWMjgNb6MafaPwHkoyv0T2R4WyGhhJyL2d+4n2pLEe5u6PJZ8RNxSUd3p5dSyCTd3wO/h+G09FC1gYGtHqRt95J5nmSteqx6R3qWY3pa/vXSq6eCRxc57ifgByGS51bgpDd+N2+34gfmtWCWFj3YtN8eJmxHbPVqyOfJVPdq9x8yvLZ3DRzveVjRdSyMNySYBUyFr3vcXNaMgeeuv71VX9o2JmaYsY877HdywNP9Inb9Y820EcDnDxlGllZdTK2CjDnHdaGukefutG8SfL5KmcNkNRVNkc0gxxmV99e+q/TIP4I9xg6NC4s/wCLinyj9X/o6cO5RXNm3Nh3efRsOiNu8sHkfZhjzld4utbxJXV29wJkMrJowGsc3dLRluuYAAfNv9081u9nVOJairqznuOFLHloGAPlIP3nOH8q6PaJT71JI/2HMt5uDXf3l0qW9zJUetisWPu4u4AZfv8AeqGQ3v7Iv/WP+axb9gB5+fBfIzpfnc+Wn76rURsWJti7vcJnedXU4f7iw/PLyXO2qZ/reHOI/iU8zHdQGRvsfNxXvHKwjZ8k+tKGwN85i0fAE+S2ttW2qMMYBm36U49GiOOMfE/BYaz7/oWUI2iyJ7T0hbHK9uRbeVp5OY+BzfiZPerz2WqxLA140e1rx4PaCFU2Ow79NM3nE/3hpI+SsHsym3qKmPOmi+DQFgxKtWpvzXsa6WsJImCIiuIBERAEREAREQBERAEREARFGdu8c+jwbrT9bLdrbH1R9p35DqVKEXJ2R43ZXIx2gbTGRxp4jaNptIfacDp+EH3nwzhKLdwmhMr7fZGbj05eJXWhBQjZGSUr6slfZnSO7yST7JjLR1zF/LJVz2yxWrmO9qnZbykk/VW7gU4jlbwafRy4A5D42UQ7ccAc6NtQwfwC7e/7cm7mOjXAX6E8lxsfdYiE3s7r1/4a8NLNTkvmUqrWwztCZDhTN3ddUxhkPduJF7ZNkI+03dF8uOWSqlFTVoxqpKXAujNx2OvLtRWOeJDVT72uUjmj+QWb5WVrdlG3UtQ50M9jIxgcHDLvG3s7eboHC7cxa99BZUkrG7E6Fz6qaQaMjEfi6RwI9wZ8QqsTCMabklZrYlTbcrMtbHaUMly9Vw3h56/H5rSp2Xc0cCQPiuntK8d41o+ywArSwlt5ox94fDNd2nJ9mm+RyppZ7Idpk3+ruiBt3xjph0+kPbE4+TXE+SrXA6kFlVVH1ZJpZByEcd2sH8rVKu2Wq3fox9mp7zL/AKMMjx8QD5KDP9DB8v8AgAfzOAd8yuRgv659X7aHRrcF5Fn9ndJ3eH05PrStM7+rpiZPk4DyWv2l1IZRFv8AxJGN9xMh/ufFSDBm2p4ByhiHuY1Vl2hY6KicRMIMUVwCPtPPrG/EDQefNdSmtjDuyKOK+Ii0HpLsTG/RYRScZ6nvDz3I3vc63k4Lo7Uy72KhnCno2g/jmkL3f2Q33FZ8EoRJi0TALtoKGKJxPCWT0jbhfcvdRjEsUfVVc76dwDqqY2fruUtOBCHjkS4Ot4rnTleZfFd07GKSbsMrjwjef7JU47LGkUNKDr9Gj+QKoDHKnde6GGeeRgu1xe/eDiNQ0D7Pjr85x2S7XujeaWoksAN6EyOta2To7u4WzA6Eclixbfdml4Xdl9FbrmX2i0IMWjdbUA6HIj3hbrJAdCD4KyFaE/C7kZQlHdHpERWEQiIgCIiAIiIAiIgPhNszoqV2txX6TUveCdwegz8LcrjxNz5qzdt8RMFJIQbOf9W0jgXam/QXVNLdhIbyKKr4H0DkpphVH3UYbxObvE/poo/s5Sb8u8dGZ+Z9X8z5KWLVJ8DNJhSOmnZUx7j7d4ARnazgdcuOWoUcX1jiCCDYjQhZq9CNaGWRKlVdOV0V9th2Vyxuc+kG80m/cmwLR9x5NnjobHxUPfsjXDWkn8mE/JfoiDHjYNkYHjnoVstxGmOrXDp+yuW8NioaRtJdd/Y3qvRlq9CgsC7Oqyd1pGfR2cXSDM9Gxg3J8bBXlsxgEOHU7WjINzz9Z7zq53U8uAtyWw/G42/w48+bv3dcmoqHzOzJcSch48grKWCqTkpVnouC2IVMTFK1P1MdTMXuc46kkrdwKncZWODTutOZ4DLmtylwdrAHTnwYPz5rhbWdodPRju7+mBlFFYu6bztGDxz11V2Ix0Ifw46vkiqjhpS70tEcDtr0iP36ge+llsohXD/4gf8AYj+bVp4ptbLiVTTRSNbFCZ427rbkjvHCNxc86+i52VhqtqnJfhs0LhaSna+J4HtRZ/ks2DhKEGpb6mqq03ddCR7Q7bmSFsNPcNMbQ+TQu9EbzWch14+GZhax059Bp+6PkFkXYikloYgu/sdRNMpnlygpmmWRx09EEsHjcXt91c/BMIkqpRHEM/tOOjW83H8uKnGNYM3dp8JgB+vIkqJBke6jILi48C9wDRyCjVnlR6ld2NTDKmSjwuprSCKmulc5gOZa+pNoRe2e6z0vMhQbDK1sf0wx/wC5pRDHn61nFrnjxed7+spV2j4210xZFY09A0xgDR1Y/wBCwHHu25dDdVph+GSSvEbBnY3ubBrQbOLjwFxZc65psd/YaFnpPdqHbt+gANumamtVRxyttIxrx94A+4qusIZUxRvnZE6SnDi17hctu21zfhqPStZSbBsfY/1HZ6lhyPlz8lz5txm5cOfI6NLLOCjx5czp02DmH/ZJ5aY+yHF7D4xvuPkujBtNiNP/ABImVbeD4z3L/NubT5LzBOHjL3LM11tF44wnq0n+c9yOW2mx2sK7VKcncnc6nkAzZUNLfdIPRPmVNKDH4pWh7XBzTo5jg8e8KramCOUbssbHjq0H4HJcd2ybGuL6SeWmede7e5oPuIPldEpR8Mn89V9yDp34fsX5HO12hBWRUNBj2LUn8RrKtg46P97QD7wT1XcwbtghPoziWB4sCHNMjfeBvDzAVqr1F4o36rX23KXSXO3mW6ij+D7WQVDd6J7JG82OBt4t1HmuzDVsdo7y0VkMRTk7J68tn7kHTkuBnREV5AIiICvO1WszhiH3nn+63/Eq/Uq7SnXrT0jYPmfzUWAvkOK61BWpoyzfeZLdn6bchB4v9I+H2fh81014hj3WtbyAHuFl7RmdhERAEREAAUjpYW00e++3eEXztZo8eHVaGz1MHSFzvVYN7z4fr5KvO2jal1xSxutvt3pfwH+Gy/C9iT5c1zMfXkmqUN37I24Wkn35bI5W3faXJO50VI4ti0dLmHPN8+7IPostx1N+HGuD/n+t0Xb2V2ZmrpdyMbrB68pBLW9MtXHg2/uWWMYUY39Wam3NnHilLHNe02c1zXNPJzTdp94Csozj6QyoH8DEow+xt6E7W2kYTpnn1Vg7N9nNNTNDmRAyNGT5PScSM7gHJmfIBQbGsKjpJJaWoaW0FVJ3kMrd4ClmHAk5NF7W6X4Xso4lOaTTV9r8ROnpuQ+GExufEdY5HNA1Jbe7D5tIU02d2Elm3XzfVRHO32yOjSPRvzPuXHrfp1BUxVPc985jd0zRtL45oT6pcQCYn24+FrjWYf8AuYJGNFNRVU07gfq9yzWHRu/IL5E8Rw1sulGtZWMkoO+hIMVr6bC6Uu3Q1rfRZG31pHn1Wji5xOpzsLlR12ISYdRyVctnYnXuHdx67pOTWNGoZG08TYnjmsRDaNwrsYlE9aRano48zHfgxgOpvm45aZk2vx5al0kxra97GSEEQxlwAgjN7Mbpd1jmbXVEpZ2TjHKjAzAi2OKO+8QTI9zsy6Z3rSO9q13WGdyW30WrBQGolNFSZZg1M2gbGLN3GHPO2QHQ3v6RWxT1VRiLzDRAxxA2kqXA2A4hvUgg21/DqrW2Y2dgoKcBrd1jc8/We/2ncybachyCzVqzv2VLWT9i2ELLPPY2cHwWGnp4477kYAYwE/FxOpOp81Edsey6Gculi+plOe+wXY431fHzPNpGud128SrjK7eOQGg5BalLj0sR9A3YPsnMHn1HkrF+lWinCVpc+fmVfG97VaFUVorcPcG1TC5nCVlyPKSwBPRwBUgwnHI5hk4X93vHD5K0oqqnqmlpAY52RY+xa6/jkfmq+2q7KAHd5Ru7h4+wS4sJtluv1ZfzHQLBUhKi7VFl6rwv7G+nXU1o7/UyL4obDjtRRv7qtie3kS21wNS0+q8dWlSuirY5W70bg4dDp0I4HoVMmmnsbbJSEqaCKdtpY2uHUfI6heFlbLbx+Si1yJJ8yNVuwMd96nlfE/hc7wHS+TvivlPW4zRiwc2oYNA762w53O7J5XKlLJeJ8hzWVr/315BeSd1aSTHZx4aHNwjtf3PRqoZYXDiz0wf6jrOb4Zqe4Dt3TVP8OVjzxaDuuHjG7NV1tVWxsYGujEr3uDGR2B3nnIDPQcyuVh/Z0wsvUPPeEE7sdg2MnS1wS63uyRQUVeMnH3XoypwbdtH7H6Bp6lrxcHyWZUzsPjdRS1QoKl5ku3ep5j9poabsN8z6rtSSLHhZXHDJvNBHELRRquTcJ77+a5mepDLqip+0f/bnfgZ8lH8OZeWMffb81Je02IirDjo6JtvIuBUdwr+NH+MLv0v5aME92TZEReFAREQBERASDCm7lM53F7reWn6r85bd1XeYhVOBuBKWD/6wI7e9pX6OpR/qrejz8yvy/jIP0io3vW7+a/j3jr/FcKpd4ubfBJHUp6UYmmdOa/Tew+Bx0dI0WFmN3nH2pCAXuPnkPLkvzngFKZaqnjAvvTRi3QOBd/ZBX6drTalPV4/fwUZRVSvCm9tWScnGnKSOZJi0hkD76HIcLcrLpVtFDXROa5rXbw9ON2h4/Pio+vUchabtJB5hdXEYWFaOV/Loc+lXlTdzhHYyuo/Roa58UQJIhmYJGtvwa4g5eX5rVmocekNnVkEbfajAafhDf4qdQ4/KBY7rupH6WWT/ANRP9hnuP6rB8FiVopr0NfxNJ7xKxo+yad0nezVbjITcuY17nX59451ybdF1Iextjnh0s1RLnmDuNuORcbn3EKcP2hlOgaPL9StWTFpjq8+Vh8lJYCu/FU9EkePF01tE6FFh9PQxtYGtaALtiYOJ4nmb8SuXXVz5XXccuAGgWB7yTckk8zmsTydBr8ltw2EhQXd35mWtXlUeuxhncXHdb5lajyNBoPj1WxUOsN1vmvIZuC59bgFsRQYXNtrquxhm0ckfov8ArGcnajwPHzXGAJPMlHCy8lCM1aSPYycXdEtq8OpK+Mtsx41MbwMjzHEHqFV20PZlPTPMtA99/wDhOIDgD7MhNngcne8qSMeQbgkEaEZKQ4dtKbBk432+1b0h48/muTW/TXDvUHbpw/PI308YnpU9SocP2ucx5iq2GN7ci7dcCD9+O1x4j3KVwTNe0OY4OacwQbg+BU1x/ZKlxCLQSDg8Wa9h6Otf+qcuhVV4tsXW4c50lK500IzLftWGu/F9rxbn0CwOSTyzWV+z+ZujLS61RJAVka/jy08TxUXwXayOWzJfqpL2zvuk9HHTwPxXdrp9yJ7/AGWOcPJpP5L1xezLFJNXRysHcJZ31brEd4KalBG96ZO654Hje/QOViwxWsB7zx8VXGwpBmpIXaR0ZqGj/qTO9Inwa4gfiKs6ncLlRqb2PaexC9uKfu56CVuT21kTQR7Mhs8DobK28IP1fmVVeMvFTitJA3NtODUSW4OFxECeGZGXVW1Qx7rGjp8817SV6y6L6sprPR+ZDO1SivHFKPsuLD4OFx8W/FV1TSbr2u5OB9xV3bQ4cKinki4lvo9HDNvxVHOFsjkRkvoMLK8Lcjm1VqWAi1cLm34mOvc7oB8RkfktpWGUIiIAiIgO1gFQCHQuNg7Nvj+7Kv8AbjsvfNUOmhe1jnm8jXh26XabzHAG1+IKl1DSPkdZg8Ty63Upp5O7FpJd88rafvquTjqUVLtFNRexvws5NZbXRWPZ92bOppu+leHyAEM3A7daCLOcSQCXWuAOHW+U1x+rad2JmbWa+On78V16qZsjd1spj8vn/wDoUdxDDXxZnNp0cNPPkV5gIU3Jzc1KQxUp5cuWyNJERdcwBERAEREAWOV9hlmTosi+WGqAwMjDAXOzP70Wqbvd+8lmdeQ5eqOK9TPDBZuqkeGKQhvojXifyWFjCdFkhgLug5r7LIPVbpz5r0GJ1uC+L0xl/DiV8d0QGSlqXxu3mOLXDiPz5joVJKHaNkgDahtjoHt/McFFl4nlDWlx0Cqq0IVVaauTp1JQd4s7G1nZ5TVoMgA3yMporb3C2+3STlnnnqFVeLYNX4cx7HDv6ZzXN3mguDQ5pab/AGora+z1UpotoZ4ZC+J5bc5tObSBoC3jrrqrE2cxZtex5MRje2wLhm03HA5Z9CNLZrkVsDUoK9N3jyf7HSp4hT8Wj5lG4FVP3YKimdH9JgZ3Ekcr2tD4gbxlu8RwyyIz8M96v29rpZRDTxMY8mwazdncXdHepbyy4lWhXdltFI4k08dyb+i6SO/9VpsuxgWxdPTfwoo472vuDMgaAvOZWTPKT0pu/Xb6l90l4jidm+yTqdj3zO7yeZ3eTv5uz3WA8hc+ZNrCwVgrzGwAWAsF6WijSyJt6t7/AJyRTOeZ9Aqp7RMFMM/fNAEcpvlwfb0hbr63mVay0sZw1lRC+J+jhkeR+yR1BWujU7OVymccyKp2Wqh6UZP3m/4vy+KkKhlXTSUs5a4WfG7rYjgRzBHzUtpagSMDm6Ee48Quk+aMUlZmZEReEQvoF18WxhwvLHf22/MLxuyCVzrYtXx0NM5zjuhjC6RwGfgOZJyA8FQe0XaBV1L7se6CMH0WRuIPi94zcfDL5qw+3yR/0dgF90zsDvARvLb9N63mAqPXz8IqrOVSeurS6WOx4IqMSQYbtpWwvDxUPfzbI5z2kciCcvEWKvXYLahlfT3Itclj2Gx3H2ByPI3BB687r81Kyew2Vwqp2jNpjY4/ia+zfg53uXleCgu1ho179D2Dzd17Msmvpu7e5mtjl4cFgXW2mA77+qL/AB/yXJXfg7xTORNWk0ERFMiEREAWORu9loOPXosi8vdbqgMc0oaMvILFDTEm7vd+qzRxZ3Obvl4LDPKT6LfNeo8PFTPwGn7+C+RU+V3ZBZooA3N2vwWGR5ebDT96r3yB5lkvkBYcAvD2211+X+azuswZZuPHksbIsi5xs0akr0GF7gGlxNgBmf3xUerKwyHkOA/Xqs+LYh3ps3KNug5nmVoxsLiA0EkmwAzJJ0AC9RZGNjNh9E+aRscYu9xsPzJPAAXPkrrwHCWU0LYmcM3H2nHUn98AuRsVsyKVm+8XnePS+4PZB+Z6dFJ1zsRWzvKtjXThbVhERZiwIiIAiIgI9tds02rZcWbM0eg7mPZd0+XvvWuG1bqaR0UoLRvWcDq12l/BXWo9tVstHVt3hZkwHovtqODXDiOuo+C1UK+Xuy2KqlPNqiOtN9NF9UegqJaR/c1DSAPOwPFpHrN/fRd9jwQCDcHMELYY2rHpeo32II4EH3LyiHh1Ns8GZX0jm3s2RuRtfce3NjiBrZ1rjjpxX5xx3BJqSQxzsLcyGuz3XgcWO4/NfofDsSdFcesw6tP5LpTMpJxZ27Y6se0Ee4ghcWrhatGblTV4vW3U6VOvCcUpaNH5apad8rwyNrnvOjWguJ8gr87KdjjSRF0tu9kIdIeDWtHoMvobXcSfvdApLS0FDAbs7tt9e7Y1t/EtasWI4xvDcjG4zjzP6BRWGrV2lNZY8ep7KvTprR3ZqYrU95K5w0vYeAyWoiLtpWVjmN3dwiIvQEREARF8IQGKQl2QyHE/kF6YwNHLmV6JAHQLHuF2ZyHAc/FAYSDIeTVle4MFmjM/vNZXG2g8AufXYgyG9zvScvlfkF6LGUtawF8pAHX95noo5i2KulNhkwaDn1P6LXrq58rruOXAcB4LLhGES1L9yFu8eJOQaPvO4fNS0WrJxiasELnuDGNLnONgALknoFamx+yLaYCSUB0504iPo3meZ93Xe2Z2YipG3HpykelIRnwuGj7IXdWGviM3djsaoU7asIiLIWhERAEREAREQBERAaGMYPFUs3JW35EZEHmHKvsQ2fqaEl0f10F+F7gdW8PEXHOytBFbTrSh5EJwUisaDEmSj0TZ3snXy5jwW4u9jmxlPOS9oMUpz32aX5lmnmLFRiqw6tpjZ8Znj9uPM+Y19481thVhPYyyotGyi0aTFopNHbp9l2R/QreVhUEREAREQBERAEREARfHG2ZyHVc+rxmJnHePJufx0QHQ3Vhq6xkYu9wHTifAaqO1e0EjsmAMHvP6BaNLRzTuPdsfI4nMgE5nmeHmpZeZJROjX7QOdcRjdHM6+XALjxsc82ALnHgAST5alTjCOzp5INQ8NHsMzd4F2g8rqcYTgsFMCIYw2+pzJPi45+SpniYR0jqXxpMgez/Z+99n1J3G67g9Y/iOjfifBWJQ0UcLAyNoY0cB+fM9VsIsNSrKe5fGKjsERFWSCIiAIiIAiIgCIiAIiIAiIgCIiA5uJYDTz372JjiRbetZ384zUeqNhN2/0eokj5Nd6Y/L81M0Vkas47Mi4Re6K6nwXEIvsRzjm0gH3G3yWnNUzx/xaSVo5gFw99rfFWiiuWKfFFboRKn/APUEXEPB5Fo/Vexj0PtH+Uqz5qZjxZzGuHJzQfmtb/QlN/y8P/ij/RT+KjyIfD9SuDj0PtH+UrDJtHGNGvPuH5qzP9CU3/Lw/wDjZ+i+/wChKb/l4f8AxR/onxUeQ+HKqftMeEY83flZYxX1UuUbHZ+wwn42Kt6HDYWerFG38LGj5BbICPFrhE9VBFOt2XrpiN6J/jI4C3kTce5duh7NnnOWZrejAXf2jb5KyEVcsVN7aFipRRGcN2GpIvWYZXc5Df8Asiw+CkUEDWNDWNDWjQNAAHkFkRUSnKW7JpJbBERRPQ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QUExQVFRQWFRcXGBcXFxQXHxoYFxcXFxQcFxQcHCggGBwlHBgXITEhJSkrLi4uFx8zODMsNygtLisBCgoKDg0OGxAQGywmICY3LCwsLDYtLCwsLCwsNSwsLywwNywsLywtLCwvLCw0LC8sLSwsLCwsLCwsLCwsLCwsLP/AABEIALsBDQMBIgACEQEDEQH/xAAcAAEAAgMBAQEAAAAAAAAAAAAABgcDBAUCAQj/xABJEAABAwIDBQQGCAIGCQUAAAABAAIDBBEFITEGEkFRYQcTcYEiMlKRobEUI0JicsHR8DOSRIKissLhFSQ0Q1NUY3OTFhclg/H/xAAaAQEAAwEBAQAAAAAAAAAAAAAAAgMEBQEG/8QAMxEAAgECBAMGBQIHAAAAAAAAAAECAxEEEiExQVFhEyIycZGhFIGx0fAFwSMzQlJi4fH/2gAMAwEAAhEDEQA/ALxREQBERAEREAREQBFqTYgxvG/hmo/iG31HESHzwNcOBkaT/KM79FRLE007Xu+mv0LFTk+BK0VeTdq1EP6Q3yjlP+FY4+1miP8ASB5xTD/CofFL+2Xoe9l1XqWOihNN2lUTv6TB5u3P7ykFBtBDKN5jmub7THNePeF6sVT43XmmjzspcDrLy94AuTYdVry1zA24IPQFVZtdt857pI6aRjGxndkqn2dHGczuRM/301gbN6Z9PZ19ctPV+y8wocZaIsmrxyNmpAHNxDR8VoQbY07zZssLjybKwn3XVFPo3zDvpQBreorT3jjf2KYkRRt+6d7xWCWdjG3cylrYvtblIIbDQhtRCAGnjnyTsK71c7fJfvqM8OC9z9K01ex+hsev5FbSoLD8adSwMrKJ0k1BkyWlkdvOp3ZepIQSGjK3DMcwW23sttRFVxNex4c05X0IOXovHBwUVVnTllq8dnw+fI9cFJXj6EiREWoqCIiAIiIAiIgCIiAIiIAiIgCIiAIiIAi+ErWkrm93vtIcD6pGYPKx4jqoykoxcnsj1K7sj1VVQYM9eAVVbY9rEcbjHABO8ZOs4tjbYkWLrXeb8Bl1Ua7TdvHSvfTU7iGAlssguC5wObWEHJgIsefhrWiyqEq3enpHgvv9i66hot+Z2sZ2qq6re72Z+47WNpLGeG4NR43XFAsulgWAz1b9yCMut6ztGt/E/QeGvRWJgPZAXAGplcT7EIyHO8jhn7gpyq0qXd9keKMpalUor6h7GqS2bZXHrKR/dAC9v7G6Oxs2QHmJnH53Cdv/AIy9DzJ1XqUEs9HVyRO34nujdzY4tPw18FbuL9jcYb9VLLG774bI3zsAR71X+PbD1dKW7zBI1zgxr4zcbziGsBBALSSQNLdUjXpzeXjyegcJLU6WEbW1s0UsMlQWwgB0lTu3kjYTYNYW23nPI3Wg53JzsMtnuWQxtmqGBoblT0ozDHHMc96V26C556r7s3RgAi/1ED3Z8JZw0CaU8CxnqM6NJ1JXMnqzUymU33fVjHJl9bc3a38AttDDxXhVrlNSo3ubdO50sjZqkNlANxCc4wLWtY+sbfaPFWthVeHxNMRsywG6Mg22rbaC2iquU2AA1OQ/NSHY7ERHMIibMkIb4O+zbqdPMLoqEYrRGCpeWpuYrA2DEYjuNFNiEbqeZgADO/Fy1xZbVzSB5lVvhOLVGGVLw05seY5GHJsgYbG44HiHcLjXMGze0tp+hb/GGeGYcxZ+6bcsnA+SifaDhm/iE9st6GGotzDT3UnwBPkFz8RSTbi1oa8PUbgmXBsVtfFVxBzHcg5pOcbrX3XfkdCpavzDsZJJSYjEN4tjfL3L+Tg90jIwR+NgIPD3r9K4fJvRt93uWClenPsm7q119jVO0o5l8zZREWoqCIiAIiIAiIgCIiAIiIAiIgCx1FQ2Npe9wa0ZkkgAea+zzNY0ucQ1rRck6ADVVHtltM6qfusJEDTkL+sQT6ZHyHBW0aTqPoQnPKjqV+PvxGpjporsgc4bw0L2jNxdbhYHL39Pna9tGaWmMceT5LxR2y3Rb6x3kMh1IWt2Zxg1TnHVkTiPEloPwJ96hXbVXF1VDFfJkRf/AFpHuBPujHvVP6gl2kKK23fy/EWYfwynxK8AUm2F2TdXzEG7YWWMjgNb6MafaPwHkoyv0T2R4WyGhhJyL2d+4n2pLEe5u6PJZ8RNxSUd3p5dSyCTd3wO/h+G09FC1gYGtHqRt95J5nmSteqx6R3qWY3pa/vXSq6eCRxc57ifgByGS51bgpDd+N2+34gfmtWCWFj3YtN8eJmxHbPVqyOfJVPdq9x8yvLZ3DRzveVjRdSyMNySYBUyFr3vcXNaMgeeuv71VX9o2JmaYsY877HdywNP9Inb9Y820EcDnDxlGllZdTK2CjDnHdaGukefutG8SfL5KmcNkNRVNkc0gxxmV99e+q/TIP4I9xg6NC4s/wCLinyj9X/o6cO5RXNm3Nh3efRsOiNu8sHkfZhjzld4utbxJXV29wJkMrJowGsc3dLRluuYAAfNv9081u9nVOJairqznuOFLHloGAPlIP3nOH8q6PaJT71JI/2HMt5uDXf3l0qW9zJUetisWPu4u4AZfv8AeqGQ3v7Iv/WP+axb9gB5+fBfIzpfnc+Wn76rURsWJti7vcJnedXU4f7iw/PLyXO2qZ/reHOI/iU8zHdQGRvsfNxXvHKwjZ8k+tKGwN85i0fAE+S2ttW2qMMYBm36U49GiOOMfE/BYaz7/oWUI2iyJ7T0hbHK9uRbeVp5OY+BzfiZPerz2WqxLA140e1rx4PaCFU2Ow79NM3nE/3hpI+SsHsym3qKmPOmi+DQFgxKtWpvzXsa6WsJImCIiuIBERAEREAREQBERAEREARFGdu8c+jwbrT9bLdrbH1R9p35DqVKEXJ2R43ZXIx2gbTGRxp4jaNptIfacDp+EH3nwzhKLdwmhMr7fZGbj05eJXWhBQjZGSUr6slfZnSO7yST7JjLR1zF/LJVz2yxWrmO9qnZbykk/VW7gU4jlbwafRy4A5D42UQ7ccAc6NtQwfwC7e/7cm7mOjXAX6E8lxsfdYiE3s7r1/4a8NLNTkvmUqrWwztCZDhTN3ddUxhkPduJF7ZNkI+03dF8uOWSqlFTVoxqpKXAujNx2OvLtRWOeJDVT72uUjmj+QWb5WVrdlG3UtQ50M9jIxgcHDLvG3s7eboHC7cxa99BZUkrG7E6Fz6qaQaMjEfi6RwI9wZ8QqsTCMabklZrYlTbcrMtbHaUMly9Vw3h56/H5rSp2Xc0cCQPiuntK8d41o+ywArSwlt5ox94fDNd2nJ9mm+RyppZ7Idpk3+ruiBt3xjph0+kPbE4+TXE+SrXA6kFlVVH1ZJpZByEcd2sH8rVKu2Wq3fox9mp7zL/AKMMjx8QD5KDP9DB8v8AgAfzOAd8yuRgv659X7aHRrcF5Fn9ndJ3eH05PrStM7+rpiZPk4DyWv2l1IZRFv8AxJGN9xMh/ufFSDBm2p4ByhiHuY1Vl2hY6KicRMIMUVwCPtPPrG/EDQefNdSmtjDuyKOK+Ii0HpLsTG/RYRScZ6nvDz3I3vc63k4Lo7Uy72KhnCno2g/jmkL3f2Q33FZ8EoRJi0TALtoKGKJxPCWT0jbhfcvdRjEsUfVVc76dwDqqY2fruUtOBCHjkS4Ot4rnTleZfFd07GKSbsMrjwjef7JU47LGkUNKDr9Gj+QKoDHKnde6GGeeRgu1xe/eDiNQ0D7Pjr85x2S7XujeaWoksAN6EyOta2To7u4WzA6Eclixbfdml4Xdl9FbrmX2i0IMWjdbUA6HIj3hbrJAdCD4KyFaE/C7kZQlHdHpERWEQiIgCIiAIiIAiIgPhNszoqV2txX6TUveCdwegz8LcrjxNz5qzdt8RMFJIQbOf9W0jgXam/QXVNLdhIbyKKr4H0DkpphVH3UYbxObvE/poo/s5Sb8u8dGZ+Z9X8z5KWLVJ8DNJhSOmnZUx7j7d4ARnazgdcuOWoUcX1jiCCDYjQhZq9CNaGWRKlVdOV0V9th2Vyxuc+kG80m/cmwLR9x5NnjobHxUPfsjXDWkn8mE/JfoiDHjYNkYHjnoVstxGmOrXDp+yuW8NioaRtJdd/Y3qvRlq9CgsC7Oqyd1pGfR2cXSDM9Gxg3J8bBXlsxgEOHU7WjINzz9Z7zq53U8uAtyWw/G42/w48+bv3dcmoqHzOzJcSch48grKWCqTkpVnouC2IVMTFK1P1MdTMXuc46kkrdwKncZWODTutOZ4DLmtylwdrAHTnwYPz5rhbWdodPRju7+mBlFFYu6bztGDxz11V2Ix0Ifw46vkiqjhpS70tEcDtr0iP36ge+llsohXD/4gf8AYj+bVp4ptbLiVTTRSNbFCZ427rbkjvHCNxc86+i52VhqtqnJfhs0LhaSna+J4HtRZ/ks2DhKEGpb6mqq03ddCR7Q7bmSFsNPcNMbQ+TQu9EbzWch14+GZhax059Bp+6PkFkXYikloYgu/sdRNMpnlygpmmWRx09EEsHjcXt91c/BMIkqpRHEM/tOOjW83H8uKnGNYM3dp8JgB+vIkqJBke6jILi48C9wDRyCjVnlR6ld2NTDKmSjwuprSCKmulc5gOZa+pNoRe2e6z0vMhQbDK1sf0wx/wC5pRDHn61nFrnjxed7+spV2j4210xZFY09A0xgDR1Y/wBCwHHu25dDdVph+GSSvEbBnY3ubBrQbOLjwFxZc65psd/YaFnpPdqHbt+gANumamtVRxyttIxrx94A+4qusIZUxRvnZE6SnDi17hctu21zfhqPStZSbBsfY/1HZ6lhyPlz8lz5txm5cOfI6NLLOCjx5czp02DmH/ZJ5aY+yHF7D4xvuPkujBtNiNP/ABImVbeD4z3L/NubT5LzBOHjL3LM11tF44wnq0n+c9yOW2mx2sK7VKcncnc6nkAzZUNLfdIPRPmVNKDH4pWh7XBzTo5jg8e8KramCOUbssbHjq0H4HJcd2ybGuL6SeWmede7e5oPuIPldEpR8Mn89V9yDp34fsX5HO12hBWRUNBj2LUn8RrKtg46P97QD7wT1XcwbtghPoziWB4sCHNMjfeBvDzAVqr1F4o36rX23KXSXO3mW6ij+D7WQVDd6J7JG82OBt4t1HmuzDVsdo7y0VkMRTk7J68tn7kHTkuBnREV5AIiICvO1WszhiH3nn+63/Eq/Uq7SnXrT0jYPmfzUWAvkOK61BWpoyzfeZLdn6bchB4v9I+H2fh81014hj3WtbyAHuFl7RmdhERAEREAAUjpYW00e++3eEXztZo8eHVaGz1MHSFzvVYN7z4fr5KvO2jal1xSxutvt3pfwH+Gy/C9iT5c1zMfXkmqUN37I24Wkn35bI5W3faXJO50VI4ti0dLmHPN8+7IPostx1N+HGuD/n+t0Xb2V2ZmrpdyMbrB68pBLW9MtXHg2/uWWMYUY39Wam3NnHilLHNe02c1zXNPJzTdp94Csozj6QyoH8DEow+xt6E7W2kYTpnn1Vg7N9nNNTNDmRAyNGT5PScSM7gHJmfIBQbGsKjpJJaWoaW0FVJ3kMrd4ClmHAk5NF7W6X4Xso4lOaTTV9r8ROnpuQ+GExufEdY5HNA1Jbe7D5tIU02d2Elm3XzfVRHO32yOjSPRvzPuXHrfp1BUxVPc985jd0zRtL45oT6pcQCYn24+FrjWYf8AuYJGNFNRVU07gfq9yzWHRu/IL5E8Rw1sulGtZWMkoO+hIMVr6bC6Uu3Q1rfRZG31pHn1Wji5xOpzsLlR12ISYdRyVctnYnXuHdx67pOTWNGoZG08TYnjmsRDaNwrsYlE9aRano48zHfgxgOpvm45aZk2vx5al0kxra97GSEEQxlwAgjN7Mbpd1jmbXVEpZ2TjHKjAzAi2OKO+8QTI9zsy6Z3rSO9q13WGdyW30WrBQGolNFSZZg1M2gbGLN3GHPO2QHQ3v6RWxT1VRiLzDRAxxA2kqXA2A4hvUgg21/DqrW2Y2dgoKcBrd1jc8/We/2ncybachyCzVqzv2VLWT9i2ELLPPY2cHwWGnp4477kYAYwE/FxOpOp81Edsey6Gculi+plOe+wXY431fHzPNpGud128SrjK7eOQGg5BalLj0sR9A3YPsnMHn1HkrF+lWinCVpc+fmVfG97VaFUVorcPcG1TC5nCVlyPKSwBPRwBUgwnHI5hk4X93vHD5K0oqqnqmlpAY52RY+xa6/jkfmq+2q7KAHd5Ru7h4+wS4sJtluv1ZfzHQLBUhKi7VFl6rwv7G+nXU1o7/UyL4obDjtRRv7qtie3kS21wNS0+q8dWlSuirY5W70bg4dDp0I4HoVMmmnsbbJSEqaCKdtpY2uHUfI6heFlbLbx+Si1yJJ8yNVuwMd96nlfE/hc7wHS+TvivlPW4zRiwc2oYNA762w53O7J5XKlLJeJ8hzWVr/315BeSd1aSTHZx4aHNwjtf3PRqoZYXDiz0wf6jrOb4Zqe4Dt3TVP8OVjzxaDuuHjG7NV1tVWxsYGujEr3uDGR2B3nnIDPQcyuVh/Z0wsvUPPeEE7sdg2MnS1wS63uyRQUVeMnH3XoypwbdtH7H6Bp6lrxcHyWZUzsPjdRS1QoKl5ku3ep5j9poabsN8z6rtSSLHhZXHDJvNBHELRRquTcJ77+a5mepDLqip+0f/bnfgZ8lH8OZeWMffb81Je02IirDjo6JtvIuBUdwr+NH+MLv0v5aME92TZEReFAREQBERASDCm7lM53F7reWn6r85bd1XeYhVOBuBKWD/6wI7e9pX6OpR/qrejz8yvy/jIP0io3vW7+a/j3jr/FcKpd4ubfBJHUp6UYmmdOa/Tew+Bx0dI0WFmN3nH2pCAXuPnkPLkvzngFKZaqnjAvvTRi3QOBd/ZBX6drTalPV4/fwUZRVSvCm9tWScnGnKSOZJi0hkD76HIcLcrLpVtFDXROa5rXbw9ON2h4/Pio+vUchabtJB5hdXEYWFaOV/Loc+lXlTdzhHYyuo/Roa58UQJIhmYJGtvwa4g5eX5rVmocekNnVkEbfajAafhDf4qdQ4/KBY7rupH6WWT/ANRP9hnuP6rB8FiVopr0NfxNJ7xKxo+yad0nezVbjITcuY17nX59451ybdF1Iextjnh0s1RLnmDuNuORcbn3EKcP2hlOgaPL9StWTFpjq8+Vh8lJYCu/FU9EkePF01tE6FFh9PQxtYGtaALtiYOJ4nmb8SuXXVz5XXccuAGgWB7yTckk8zmsTydBr8ltw2EhQXd35mWtXlUeuxhncXHdb5lajyNBoPj1WxUOsN1vmvIZuC59bgFsRQYXNtrquxhm0ckfov8ArGcnajwPHzXGAJPMlHCy8lCM1aSPYycXdEtq8OpK+Mtsx41MbwMjzHEHqFV20PZlPTPMtA99/wDhOIDgD7MhNngcne8qSMeQbgkEaEZKQ4dtKbBk432+1b0h48/muTW/TXDvUHbpw/PI308YnpU9SocP2ucx5iq2GN7ci7dcCD9+O1x4j3KVwTNe0OY4OacwQbg+BU1x/ZKlxCLQSDg8Wa9h6Otf+qcuhVV4tsXW4c50lK500IzLftWGu/F9rxbn0CwOSTyzWV+z+ZujLS61RJAVka/jy08TxUXwXayOWzJfqpL2zvuk9HHTwPxXdrp9yJ7/AGWOcPJpP5L1xezLFJNXRysHcJZ31brEd4KalBG96ZO654Hje/QOViwxWsB7zx8VXGwpBmpIXaR0ZqGj/qTO9Inwa4gfiKs6ncLlRqb2PaexC9uKfu56CVuT21kTQR7Mhs8DobK28IP1fmVVeMvFTitJA3NtODUSW4OFxECeGZGXVW1Qx7rGjp8817SV6y6L6sprPR+ZDO1SivHFKPsuLD4OFx8W/FV1TSbr2u5OB9xV3bQ4cKinki4lvo9HDNvxVHOFsjkRkvoMLK8Lcjm1VqWAi1cLm34mOvc7oB8RkfktpWGUIiIAiIgO1gFQCHQuNg7Nvj+7Kv8AbjsvfNUOmhe1jnm8jXh26XabzHAG1+IKl1DSPkdZg8Ty63Upp5O7FpJd88rafvquTjqUVLtFNRexvws5NZbXRWPZ92bOppu+leHyAEM3A7daCLOcSQCXWuAOHW+U1x+rad2JmbWa+On78V16qZsjd1spj8vn/wDoUdxDDXxZnNp0cNPPkV5gIU3Jzc1KQxUp5cuWyNJERdcwBERAEREAWOV9hlmTosi+WGqAwMjDAXOzP70Wqbvd+8lmdeQ5eqOK9TPDBZuqkeGKQhvojXifyWFjCdFkhgLug5r7LIPVbpz5r0GJ1uC+L0xl/DiV8d0QGSlqXxu3mOLXDiPz5joVJKHaNkgDahtjoHt/McFFl4nlDWlx0Cqq0IVVaauTp1JQd4s7G1nZ5TVoMgA3yMporb3C2+3STlnnnqFVeLYNX4cx7HDv6ZzXN3mguDQ5pab/AGora+z1UpotoZ4ZC+J5bc5tObSBoC3jrrqrE2cxZtex5MRje2wLhm03HA5Z9CNLZrkVsDUoK9N3jyf7HSp4hT8Wj5lG4FVP3YKimdH9JgZ3Ekcr2tD4gbxlu8RwyyIz8M96v29rpZRDTxMY8mwazdncXdHepbyy4lWhXdltFI4k08dyb+i6SO/9VpsuxgWxdPTfwoo472vuDMgaAvOZWTPKT0pu/Xb6l90l4jidm+yTqdj3zO7yeZ3eTv5uz3WA8hc+ZNrCwVgrzGwAWAsF6WijSyJt6t7/AJyRTOeZ9Aqp7RMFMM/fNAEcpvlwfb0hbr63mVay0sZw1lRC+J+jhkeR+yR1BWujU7OVymccyKp2Wqh6UZP3m/4vy+KkKhlXTSUs5a4WfG7rYjgRzBHzUtpagSMDm6Ee48Quk+aMUlZmZEReEQvoF18WxhwvLHf22/MLxuyCVzrYtXx0NM5zjuhjC6RwGfgOZJyA8FQe0XaBV1L7se6CMH0WRuIPi94zcfDL5qw+3yR/0dgF90zsDvARvLb9N63mAqPXz8IqrOVSeurS6WOx4IqMSQYbtpWwvDxUPfzbI5z2kciCcvEWKvXYLahlfT3Itclj2Gx3H2ByPI3BB687r81Kyew2Vwqp2jNpjY4/ia+zfg53uXleCgu1ho179D2Dzd17Msmvpu7e5mtjl4cFgXW2mA77+qL/AB/yXJXfg7xTORNWk0ERFMiEREAWORu9loOPXosi8vdbqgMc0oaMvILFDTEm7vd+qzRxZ3Obvl4LDPKT6LfNeo8PFTPwGn7+C+RU+V3ZBZooA3N2vwWGR5ebDT96r3yB5lkvkBYcAvD2211+X+azuswZZuPHksbIsi5xs0akr0GF7gGlxNgBmf3xUerKwyHkOA/Xqs+LYh3ps3KNug5nmVoxsLiA0EkmwAzJJ0AC9RZGNjNh9E+aRscYu9xsPzJPAAXPkrrwHCWU0LYmcM3H2nHUn98AuRsVsyKVm+8XnePS+4PZB+Z6dFJ1zsRWzvKtjXThbVhERZiwIiIAiIgI9tds02rZcWbM0eg7mPZd0+XvvWuG1bqaR0UoLRvWcDq12l/BXWo9tVstHVt3hZkwHovtqODXDiOuo+C1UK+Xuy2KqlPNqiOtN9NF9UegqJaR/c1DSAPOwPFpHrN/fRd9jwQCDcHMELYY2rHpeo32II4EH3LyiHh1Ns8GZX0jm3s2RuRtfce3NjiBrZ1rjjpxX5xx3BJqSQxzsLcyGuz3XgcWO4/NfofDsSdFcesw6tP5LpTMpJxZ27Y6se0Ee4ghcWrhatGblTV4vW3U6VOvCcUpaNH5apad8rwyNrnvOjWguJ8gr87KdjjSRF0tu9kIdIeDWtHoMvobXcSfvdApLS0FDAbs7tt9e7Y1t/EtasWI4xvDcjG4zjzP6BRWGrV2lNZY8ep7KvTprR3ZqYrU95K5w0vYeAyWoiLtpWVjmN3dwiIvQEREARF8IQGKQl2QyHE/kF6YwNHLmV6JAHQLHuF2ZyHAc/FAYSDIeTVle4MFmjM/vNZXG2g8AufXYgyG9zvScvlfkF6LGUtawF8pAHX95noo5i2KulNhkwaDn1P6LXrq58rruOXAcB4LLhGES1L9yFu8eJOQaPvO4fNS0WrJxiasELnuDGNLnONgALknoFamx+yLaYCSUB0504iPo3meZ93Xe2Z2YipG3HpykelIRnwuGj7IXdWGviM3djsaoU7asIiLIWhERAEREAREQBERAaGMYPFUs3JW35EZEHmHKvsQ2fqaEl0f10F+F7gdW8PEXHOytBFbTrSh5EJwUisaDEmSj0TZ3snXy5jwW4u9jmxlPOS9oMUpz32aX5lmnmLFRiqw6tpjZ8Znj9uPM+Y19481thVhPYyyotGyi0aTFopNHbp9l2R/QreVhUEREAREQBERAEREARfHG2ZyHVc+rxmJnHePJufx0QHQ3Vhq6xkYu9wHTifAaqO1e0EjsmAMHvP6BaNLRzTuPdsfI4nMgE5nmeHmpZeZJROjX7QOdcRjdHM6+XALjxsc82ALnHgAST5alTjCOzp5INQ8NHsMzd4F2g8rqcYTgsFMCIYw2+pzJPi45+SpniYR0jqXxpMgez/Z+99n1J3G67g9Y/iOjfifBWJQ0UcLAyNoY0cB+fM9VsIsNSrKe5fGKjsERFWSCIiAIiIAiIgCIiAIiIAiIgCIiA5uJYDTz372JjiRbetZ384zUeqNhN2/0eokj5Nd6Y/L81M0Vkas47Mi4Re6K6nwXEIvsRzjm0gH3G3yWnNUzx/xaSVo5gFw99rfFWiiuWKfFFboRKn/APUEXEPB5Fo/Vexj0PtH+Uqz5qZjxZzGuHJzQfmtb/QlN/y8P/ij/RT+KjyIfD9SuDj0PtH+UrDJtHGNGvPuH5qzP9CU3/Lw/wDjZ+i+/wChKb/l4f8AxR/onxUeQ+HKqftMeEY83flZYxX1UuUbHZ+wwn42Kt6HDYWerFG38LGj5BbICPFrhE9VBFOt2XrpiN6J/jI4C3kTce5duh7NnnOWZrejAXf2jb5KyEVcsVN7aFipRRGcN2GpIvWYZXc5Df8Asiw+CkUEDWNDWNDWjQNAAHkFkRUSnKW7JpJbBERRPQ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tadikapandanindah.com.my/images/mystery%20clipart%5B2%5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465" y="5012233"/>
            <a:ext cx="1891525" cy="13152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85528" y="5248870"/>
            <a:ext cx="4824872" cy="923330"/>
          </a:xfrm>
          <a:prstGeom prst="rect">
            <a:avLst/>
          </a:prstGeom>
          <a:solidFill>
            <a:srgbClr val="FFFFFF">
              <a:alpha val="80000"/>
            </a:srgbClr>
          </a:solidFill>
        </p:spPr>
        <p:txBody>
          <a:bodyPr wrap="square">
            <a:spAutoFit/>
          </a:bodyPr>
          <a:lstStyle/>
          <a:p>
            <a:pPr algn="ctr"/>
            <a:r>
              <a:rPr lang="en-US" sz="5400" dirty="0" smtClean="0">
                <a:latin typeface="Bell MT" panose="02020503060305020303" pitchFamily="18" charset="0"/>
              </a:rPr>
              <a:t>Adds mystery!</a:t>
            </a:r>
            <a:endParaRPr lang="en-US" sz="5400" dirty="0"/>
          </a:p>
        </p:txBody>
      </p:sp>
    </p:spTree>
    <p:extLst>
      <p:ext uri="{BB962C8B-B14F-4D97-AF65-F5344CB8AC3E}">
        <p14:creationId xmlns:p14="http://schemas.microsoft.com/office/powerpoint/2010/main" val="26040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5354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97873" y="457200"/>
            <a:ext cx="8458200" cy="3046988"/>
          </a:xfrm>
          <a:prstGeom prst="rect">
            <a:avLst/>
          </a:prstGeom>
          <a:ln>
            <a:solidFill>
              <a:schemeClr val="tx1"/>
            </a:solidFill>
          </a:ln>
        </p:spPr>
        <p:txBody>
          <a:bodyPr wrap="square">
            <a:spAutoFit/>
          </a:bodyPr>
          <a:lstStyle/>
          <a:p>
            <a:r>
              <a:rPr lang="en-US" sz="4800" dirty="0" smtClean="0">
                <a:solidFill>
                  <a:srgbClr val="002060"/>
                </a:solidFill>
                <a:latin typeface="Bell MT" panose="02020503060305020303" pitchFamily="18" charset="0"/>
              </a:rPr>
              <a:t>Complete this statement: </a:t>
            </a:r>
          </a:p>
          <a:p>
            <a:r>
              <a:rPr lang="en-US" sz="4800" dirty="0" smtClean="0">
                <a:latin typeface="Bell MT" panose="02020503060305020303" pitchFamily="18" charset="0"/>
              </a:rPr>
              <a:t>The first sentence of </a:t>
            </a:r>
            <a:r>
              <a:rPr lang="en-US" sz="4800" i="1" dirty="0" smtClean="0">
                <a:latin typeface="Bell MT" panose="02020503060305020303" pitchFamily="18" charset="0"/>
              </a:rPr>
              <a:t>Enemy Pie </a:t>
            </a:r>
            <a:r>
              <a:rPr lang="en-US" sz="4800" dirty="0" smtClean="0">
                <a:latin typeface="Bell MT" panose="02020503060305020303" pitchFamily="18" charset="0"/>
              </a:rPr>
              <a:t>creates a mystery because __________________.</a:t>
            </a:r>
            <a:endParaRPr lang="en-US" sz="90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6955045" y="4724400"/>
            <a:ext cx="1835664" cy="1801582"/>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59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65" y="609600"/>
            <a:ext cx="8763000" cy="707886"/>
          </a:xfrm>
          <a:prstGeom prst="rect">
            <a:avLst/>
          </a:prstGeom>
          <a:solidFill>
            <a:srgbClr val="FFFFFF">
              <a:alpha val="80000"/>
            </a:srgbClr>
          </a:solidFill>
        </p:spPr>
        <p:txBody>
          <a:bodyPr wrap="square">
            <a:spAutoFit/>
          </a:bodyPr>
          <a:lstStyle/>
          <a:p>
            <a:pPr algn="ctr"/>
            <a:r>
              <a:rPr lang="en-US" sz="4000" dirty="0" smtClean="0">
                <a:latin typeface="Bell MT" panose="02020503060305020303" pitchFamily="18" charset="0"/>
              </a:rPr>
              <a:t> </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968596783"/>
              </p:ext>
            </p:extLst>
          </p:nvPr>
        </p:nvGraphicFramePr>
        <p:xfrm>
          <a:off x="155917" y="152400"/>
          <a:ext cx="8911883" cy="6504708"/>
        </p:xfrm>
        <a:graphic>
          <a:graphicData uri="http://schemas.openxmlformats.org/drawingml/2006/table">
            <a:tbl>
              <a:tblPr firstRow="1" bandRow="1">
                <a:tableStyleId>{5C22544A-7EE6-4342-B048-85BDC9FD1C3A}</a:tableStyleId>
              </a:tblPr>
              <a:tblGrid>
                <a:gridCol w="8911883"/>
              </a:tblGrid>
              <a:tr h="1148117">
                <a:tc>
                  <a:txBody>
                    <a:bodyPr/>
                    <a:lstStyle/>
                    <a:p>
                      <a:pPr algn="ctr"/>
                      <a:r>
                        <a:rPr lang="en-US" sz="7200" dirty="0" smtClean="0">
                          <a:latin typeface="Bell MT" panose="02020503060305020303" pitchFamily="18" charset="0"/>
                        </a:rPr>
                        <a:t>Summarize</a:t>
                      </a:r>
                      <a:endParaRPr lang="en-US" sz="7200" dirty="0">
                        <a:latin typeface="Bell MT" panose="02020503060305020303" pitchFamily="18" charset="0"/>
                      </a:endParaRPr>
                    </a:p>
                  </a:txBody>
                  <a:tcPr/>
                </a:tc>
              </a:tr>
              <a:tr h="1194541">
                <a:tc>
                  <a:txBody>
                    <a:bodyPr/>
                    <a:lstStyle/>
                    <a:p>
                      <a:pPr algn="ctr"/>
                      <a:r>
                        <a:rPr lang="en-US" sz="3200" dirty="0" smtClean="0">
                          <a:latin typeface="Bell MT" panose="02020503060305020303" pitchFamily="18" charset="0"/>
                        </a:rPr>
                        <a:t>How did the book </a:t>
                      </a:r>
                      <a:r>
                        <a:rPr lang="en-US" sz="3200" i="1" dirty="0" smtClean="0">
                          <a:latin typeface="Bell MT" panose="02020503060305020303" pitchFamily="18" charset="0"/>
                        </a:rPr>
                        <a:t>Enemy Pie </a:t>
                      </a:r>
                      <a:r>
                        <a:rPr lang="en-US" sz="3200" dirty="0" smtClean="0">
                          <a:latin typeface="Bell MT" panose="02020503060305020303" pitchFamily="18" charset="0"/>
                        </a:rPr>
                        <a:t>capture our interest right away?</a:t>
                      </a:r>
                      <a:endParaRPr lang="en-US" sz="3200" dirty="0">
                        <a:latin typeface="Bell MT" panose="02020503060305020303" pitchFamily="18" charset="0"/>
                      </a:endParaRPr>
                    </a:p>
                  </a:txBody>
                  <a:tcPr/>
                </a:tc>
              </a:tr>
              <a:tr h="4121447">
                <a:tc>
                  <a:txBody>
                    <a:bodyPr/>
                    <a:lstStyle/>
                    <a:p>
                      <a:pPr algn="ctr"/>
                      <a:endParaRPr lang="en-US" sz="3200" dirty="0">
                        <a:latin typeface="Bell MT" panose="02020503060305020303" pitchFamily="18" charset="0"/>
                      </a:endParaRPr>
                    </a:p>
                  </a:txBody>
                  <a:tcPr/>
                </a:tc>
              </a:tr>
            </a:tbl>
          </a:graphicData>
        </a:graphic>
      </p:graphicFrame>
      <p:grpSp>
        <p:nvGrpSpPr>
          <p:cNvPr id="9" name="Group 8"/>
          <p:cNvGrpSpPr/>
          <p:nvPr/>
        </p:nvGrpSpPr>
        <p:grpSpPr>
          <a:xfrm>
            <a:off x="0" y="2819399"/>
            <a:ext cx="3048000" cy="2898649"/>
            <a:chOff x="0" y="2819399"/>
            <a:chExt cx="3048000" cy="2898649"/>
          </a:xfrm>
        </p:grpSpPr>
        <p:pic>
          <p:nvPicPr>
            <p:cNvPr id="10242" name="Picture 2" descr="http://jmc.hksyu.edu/ourvoice/2013%20ourvoice/Oct/editing%20page/P.6/%E5%81%A5%E5%BA%B7/post-it-note-pink.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2819399"/>
              <a:ext cx="3048000" cy="28986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676" y="3657600"/>
              <a:ext cx="1675459" cy="1384995"/>
            </a:xfrm>
            <a:prstGeom prst="rect">
              <a:avLst/>
            </a:prstGeom>
            <a:noFill/>
          </p:spPr>
          <p:txBody>
            <a:bodyPr wrap="none" rtlCol="0">
              <a:spAutoFit/>
            </a:bodyPr>
            <a:lstStyle/>
            <a:p>
              <a:pPr algn="ctr"/>
              <a:r>
                <a:rPr lang="en-US" sz="2800" dirty="0" smtClean="0">
                  <a:latin typeface="Beautiful Every Time" panose="02000000000000000000" pitchFamily="2" charset="0"/>
                </a:rPr>
                <a:t>a unique, </a:t>
              </a:r>
            </a:p>
            <a:p>
              <a:pPr algn="ctr"/>
              <a:r>
                <a:rPr lang="en-US" sz="2800" dirty="0" smtClean="0">
                  <a:latin typeface="Beautiful Every Time" panose="02000000000000000000" pitchFamily="2" charset="0"/>
                </a:rPr>
                <a:t>unusual </a:t>
              </a:r>
            </a:p>
            <a:p>
              <a:pPr algn="ctr"/>
              <a:r>
                <a:rPr lang="en-US" sz="2800" dirty="0" smtClean="0">
                  <a:latin typeface="Beautiful Every Time" panose="02000000000000000000" pitchFamily="2" charset="0"/>
                </a:rPr>
                <a:t>title</a:t>
              </a:r>
              <a:endParaRPr lang="en-US" sz="2800" dirty="0">
                <a:latin typeface="Beautiful Every Time" panose="02000000000000000000" pitchFamily="2" charset="0"/>
              </a:endParaRPr>
            </a:p>
          </p:txBody>
        </p:sp>
      </p:grpSp>
      <p:grpSp>
        <p:nvGrpSpPr>
          <p:cNvPr id="12" name="Group 11"/>
          <p:cNvGrpSpPr/>
          <p:nvPr/>
        </p:nvGrpSpPr>
        <p:grpSpPr>
          <a:xfrm>
            <a:off x="3200400" y="2819398"/>
            <a:ext cx="3048000" cy="2898649"/>
            <a:chOff x="3200400" y="2819398"/>
            <a:chExt cx="3048000" cy="2898649"/>
          </a:xfrm>
        </p:grpSpPr>
        <p:pic>
          <p:nvPicPr>
            <p:cNvPr id="8" name="Picture 2" descr="http://jmc.hksyu.edu/ourvoice/2013%20ourvoice/Oct/editing%20page/P.6/%E5%81%A5%E5%BA%B7/post-it-note-pink.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0400" y="2819398"/>
              <a:ext cx="3048000" cy="28986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86954" y="3576225"/>
              <a:ext cx="1875834" cy="1384995"/>
            </a:xfrm>
            <a:prstGeom prst="rect">
              <a:avLst/>
            </a:prstGeom>
            <a:noFill/>
          </p:spPr>
          <p:txBody>
            <a:bodyPr wrap="none" rtlCol="0">
              <a:spAutoFit/>
            </a:bodyPr>
            <a:lstStyle/>
            <a:p>
              <a:pPr algn="ctr"/>
              <a:r>
                <a:rPr lang="en-US" sz="2800" dirty="0" smtClean="0">
                  <a:latin typeface="Beautiful Every Time" panose="02000000000000000000" pitchFamily="2" charset="0"/>
                </a:rPr>
                <a:t>interesting</a:t>
              </a:r>
            </a:p>
            <a:p>
              <a:pPr algn="ctr"/>
              <a:r>
                <a:rPr lang="en-US" sz="2800" dirty="0" smtClean="0">
                  <a:latin typeface="Beautiful Every Time" panose="02000000000000000000" pitchFamily="2" charset="0"/>
                </a:rPr>
                <a:t>(disgusting)</a:t>
              </a:r>
            </a:p>
            <a:p>
              <a:pPr algn="ctr"/>
              <a:r>
                <a:rPr lang="en-US" sz="2800" dirty="0" smtClean="0">
                  <a:latin typeface="Beautiful Every Time" panose="02000000000000000000" pitchFamily="2" charset="0"/>
                </a:rPr>
                <a:t>cover art</a:t>
              </a:r>
              <a:endParaRPr lang="en-US" sz="2800" dirty="0">
                <a:latin typeface="Beautiful Every Time" panose="02000000000000000000" pitchFamily="2" charset="0"/>
              </a:endParaRPr>
            </a:p>
          </p:txBody>
        </p:sp>
      </p:grpSp>
      <p:grpSp>
        <p:nvGrpSpPr>
          <p:cNvPr id="13" name="Group 12"/>
          <p:cNvGrpSpPr/>
          <p:nvPr/>
        </p:nvGrpSpPr>
        <p:grpSpPr>
          <a:xfrm>
            <a:off x="6282267" y="2819399"/>
            <a:ext cx="3048000" cy="2898649"/>
            <a:chOff x="6282267" y="2819399"/>
            <a:chExt cx="3048000" cy="2898649"/>
          </a:xfrm>
        </p:grpSpPr>
        <p:pic>
          <p:nvPicPr>
            <p:cNvPr id="7" name="Picture 2" descr="http://jmc.hksyu.edu/ourvoice/2013%20ourvoice/Oct/editing%20page/P.6/%E5%81%A5%E5%BA%B7/post-it-note-pink.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82267" y="2819399"/>
              <a:ext cx="3048000" cy="28986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89513" y="3581400"/>
              <a:ext cx="1797287" cy="1384995"/>
            </a:xfrm>
            <a:prstGeom prst="rect">
              <a:avLst/>
            </a:prstGeom>
            <a:noFill/>
          </p:spPr>
          <p:txBody>
            <a:bodyPr wrap="none" rtlCol="0">
              <a:spAutoFit/>
            </a:bodyPr>
            <a:lstStyle/>
            <a:p>
              <a:pPr algn="ctr"/>
              <a:r>
                <a:rPr lang="en-US" sz="2800" dirty="0" smtClean="0">
                  <a:latin typeface="Beautiful Every Time" panose="02000000000000000000" pitchFamily="2" charset="0"/>
                </a:rPr>
                <a:t>mysterious</a:t>
              </a:r>
            </a:p>
            <a:p>
              <a:pPr algn="ctr"/>
              <a:r>
                <a:rPr lang="en-US" sz="2800" dirty="0" smtClean="0">
                  <a:latin typeface="Beautiful Every Time" panose="02000000000000000000" pitchFamily="2" charset="0"/>
                </a:rPr>
                <a:t>first</a:t>
              </a:r>
            </a:p>
            <a:p>
              <a:pPr algn="ctr"/>
              <a:r>
                <a:rPr lang="en-US" sz="2800" dirty="0" smtClean="0">
                  <a:latin typeface="Beautiful Every Time" panose="02000000000000000000" pitchFamily="2" charset="0"/>
                </a:rPr>
                <a:t>sentence</a:t>
              </a:r>
              <a:endParaRPr lang="en-US" sz="2800" dirty="0">
                <a:latin typeface="Beautiful Every Time" panose="02000000000000000000" pitchFamily="2" charset="0"/>
              </a:endParaRPr>
            </a:p>
          </p:txBody>
        </p:sp>
      </p:grpSp>
      <p:sp>
        <p:nvSpPr>
          <p:cNvPr id="3" name="Rectangle 2"/>
          <p:cNvSpPr/>
          <p:nvPr/>
        </p:nvSpPr>
        <p:spPr>
          <a:xfrm>
            <a:off x="457200" y="5986716"/>
            <a:ext cx="7872677" cy="523220"/>
          </a:xfrm>
          <a:prstGeom prst="rect">
            <a:avLst/>
          </a:prstGeom>
        </p:spPr>
        <p:txBody>
          <a:bodyPr wrap="square">
            <a:spAutoFit/>
          </a:bodyPr>
          <a:lstStyle/>
          <a:p>
            <a:pPr algn="ctr"/>
            <a:r>
              <a:rPr lang="en-US" sz="2800" dirty="0" smtClean="0">
                <a:latin typeface="Bell MT" panose="02020503060305020303" pitchFamily="18" charset="0"/>
              </a:rPr>
              <a:t>Did the author make a good first impression?</a:t>
            </a:r>
            <a:endParaRPr lang="en-US" sz="2800" dirty="0">
              <a:latin typeface="Bell MT" panose="02020503060305020303" pitchFamily="18" charset="0"/>
            </a:endParaRPr>
          </a:p>
        </p:txBody>
      </p:sp>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538" t="2497" r="17721" b="29687"/>
          <a:stretch/>
        </p:blipFill>
        <p:spPr bwMode="auto">
          <a:xfrm>
            <a:off x="7967489" y="5718046"/>
            <a:ext cx="823219" cy="807935"/>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46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76200" y="-13270"/>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049" y="87868"/>
            <a:ext cx="9000951" cy="954107"/>
          </a:xfrm>
          <a:prstGeom prst="rect">
            <a:avLst/>
          </a:prstGeom>
          <a:solidFill>
            <a:schemeClr val="bg1"/>
          </a:solidFill>
          <a:ln w="38100">
            <a:solidFill>
              <a:schemeClr val="tx1"/>
            </a:solidFill>
            <a:prstDash val="dash"/>
          </a:ln>
        </p:spPr>
        <p:txBody>
          <a:bodyPr wrap="square" rtlCol="0">
            <a:spAutoFit/>
          </a:bodyPr>
          <a:lstStyle/>
          <a:p>
            <a:pPr algn="ctr"/>
            <a:r>
              <a:rPr lang="en-US" sz="2800" dirty="0" smtClean="0">
                <a:latin typeface="Bell MT" panose="02020503060305020303" pitchFamily="18" charset="0"/>
              </a:rPr>
              <a:t>Unit EQ: Should you always judge a book by its cover? </a:t>
            </a:r>
          </a:p>
          <a:p>
            <a:pPr algn="ctr"/>
            <a:r>
              <a:rPr lang="en-US" sz="2800" dirty="0" smtClean="0">
                <a:latin typeface="Bell MT" panose="02020503060305020303" pitchFamily="18" charset="0"/>
              </a:rPr>
              <a:t>How important are first impressions?</a:t>
            </a:r>
            <a:endParaRPr lang="en-US" sz="2800" dirty="0">
              <a:latin typeface="Bell MT" panose="02020503060305020303" pitchFamily="18" charset="0"/>
            </a:endParaRPr>
          </a:p>
        </p:txBody>
      </p:sp>
      <p:sp>
        <p:nvSpPr>
          <p:cNvPr id="23" name="TextBox 22"/>
          <p:cNvSpPr txBox="1"/>
          <p:nvPr/>
        </p:nvSpPr>
        <p:spPr>
          <a:xfrm>
            <a:off x="801530" y="1143000"/>
            <a:ext cx="1071127" cy="369332"/>
          </a:xfrm>
          <a:prstGeom prst="rect">
            <a:avLst/>
          </a:prstGeom>
          <a:solidFill>
            <a:schemeClr val="bg1"/>
          </a:solidFill>
          <a:ln w="38100">
            <a:solidFill>
              <a:schemeClr val="tx1"/>
            </a:solidFill>
            <a:prstDash val="dash"/>
          </a:ln>
        </p:spPr>
        <p:txBody>
          <a:bodyPr wrap="none" rtlCol="0">
            <a:spAutoFit/>
          </a:bodyPr>
          <a:lstStyle/>
          <a:p>
            <a:r>
              <a:rPr lang="en-US" dirty="0" smtClean="0">
                <a:latin typeface="Bell MT" panose="02020503060305020303" pitchFamily="18" charset="0"/>
              </a:rPr>
              <a:t>Lesson 1:</a:t>
            </a:r>
            <a:endParaRPr lang="en-US" dirty="0">
              <a:latin typeface="Bell MT" panose="02020503060305020303" pitchFamily="18" charset="0"/>
            </a:endParaRPr>
          </a:p>
        </p:txBody>
      </p:sp>
      <p:sp>
        <p:nvSpPr>
          <p:cNvPr id="24" name="TextBox 23"/>
          <p:cNvSpPr txBox="1"/>
          <p:nvPr/>
        </p:nvSpPr>
        <p:spPr>
          <a:xfrm>
            <a:off x="3733800" y="1170493"/>
            <a:ext cx="1071127" cy="369332"/>
          </a:xfrm>
          <a:prstGeom prst="rect">
            <a:avLst/>
          </a:prstGeom>
          <a:solidFill>
            <a:schemeClr val="bg1"/>
          </a:solidFill>
          <a:ln w="38100">
            <a:solidFill>
              <a:schemeClr val="tx1"/>
            </a:solidFill>
            <a:prstDash val="dash"/>
          </a:ln>
        </p:spPr>
        <p:txBody>
          <a:bodyPr wrap="none" rtlCol="0">
            <a:spAutoFit/>
          </a:bodyPr>
          <a:lstStyle/>
          <a:p>
            <a:r>
              <a:rPr lang="en-US" dirty="0" smtClean="0">
                <a:latin typeface="Bell MT" panose="02020503060305020303" pitchFamily="18" charset="0"/>
              </a:rPr>
              <a:t>Lesson 2:</a:t>
            </a:r>
            <a:endParaRPr lang="en-US" dirty="0">
              <a:latin typeface="Bell MT" panose="02020503060305020303" pitchFamily="18" charset="0"/>
            </a:endParaRPr>
          </a:p>
        </p:txBody>
      </p:sp>
      <p:sp>
        <p:nvSpPr>
          <p:cNvPr id="25" name="TextBox 24"/>
          <p:cNvSpPr txBox="1"/>
          <p:nvPr/>
        </p:nvSpPr>
        <p:spPr>
          <a:xfrm>
            <a:off x="6934200" y="1143000"/>
            <a:ext cx="1071127" cy="369332"/>
          </a:xfrm>
          <a:prstGeom prst="rect">
            <a:avLst/>
          </a:prstGeom>
          <a:solidFill>
            <a:schemeClr val="bg1"/>
          </a:solidFill>
          <a:ln w="38100">
            <a:solidFill>
              <a:schemeClr val="tx1"/>
            </a:solidFill>
            <a:prstDash val="dash"/>
          </a:ln>
        </p:spPr>
        <p:txBody>
          <a:bodyPr wrap="none" rtlCol="0">
            <a:spAutoFit/>
          </a:bodyPr>
          <a:lstStyle/>
          <a:p>
            <a:r>
              <a:rPr lang="en-US" dirty="0" smtClean="0">
                <a:latin typeface="Bell MT" panose="02020503060305020303" pitchFamily="18" charset="0"/>
              </a:rPr>
              <a:t>Lesson 3:</a:t>
            </a:r>
            <a:endParaRPr lang="en-US" dirty="0">
              <a:latin typeface="Bell MT" panose="02020503060305020303" pitchFamily="18" charset="0"/>
            </a:endParaRPr>
          </a:p>
        </p:txBody>
      </p:sp>
      <p:sp>
        <p:nvSpPr>
          <p:cNvPr id="27" name="TextBox 26"/>
          <p:cNvSpPr txBox="1"/>
          <p:nvPr/>
        </p:nvSpPr>
        <p:spPr>
          <a:xfrm>
            <a:off x="222640" y="1600200"/>
            <a:ext cx="2355011" cy="1369606"/>
          </a:xfrm>
          <a:prstGeom prst="rect">
            <a:avLst/>
          </a:prstGeom>
          <a:solidFill>
            <a:schemeClr val="bg1"/>
          </a:solidFill>
          <a:ln w="38100">
            <a:solidFill>
              <a:schemeClr val="tx1"/>
            </a:solidFill>
            <a:prstDash val="dash"/>
          </a:ln>
        </p:spPr>
        <p:txBody>
          <a:bodyPr wrap="square" rtlCol="0">
            <a:spAutoFit/>
          </a:bodyPr>
          <a:lstStyle/>
          <a:p>
            <a:pPr algn="ctr"/>
            <a:endParaRPr lang="en-US" sz="1100" dirty="0" smtClean="0">
              <a:latin typeface="Bell MT" panose="02020503060305020303" pitchFamily="18" charset="0"/>
            </a:endParaRPr>
          </a:p>
          <a:p>
            <a:pPr algn="ctr"/>
            <a:r>
              <a:rPr lang="en-US" dirty="0" smtClean="0">
                <a:latin typeface="Bell MT" panose="02020503060305020303" pitchFamily="18" charset="0"/>
              </a:rPr>
              <a:t>Lesson EQ:</a:t>
            </a:r>
          </a:p>
          <a:p>
            <a:pPr algn="ctr"/>
            <a:r>
              <a:rPr lang="en-US" dirty="0" smtClean="0">
                <a:latin typeface="Bell MT" panose="02020503060305020303" pitchFamily="18" charset="0"/>
              </a:rPr>
              <a:t>How do writers make a good first impression?</a:t>
            </a:r>
          </a:p>
          <a:p>
            <a:pPr algn="ctr"/>
            <a:endParaRPr lang="en-US" dirty="0">
              <a:latin typeface="Bell MT" panose="02020503060305020303" pitchFamily="18" charset="0"/>
            </a:endParaRPr>
          </a:p>
        </p:txBody>
      </p:sp>
      <p:sp>
        <p:nvSpPr>
          <p:cNvPr id="28" name="TextBox 27"/>
          <p:cNvSpPr txBox="1"/>
          <p:nvPr/>
        </p:nvSpPr>
        <p:spPr>
          <a:xfrm>
            <a:off x="2912456" y="1624478"/>
            <a:ext cx="2819400" cy="1323439"/>
          </a:xfrm>
          <a:prstGeom prst="rect">
            <a:avLst/>
          </a:prstGeom>
          <a:solidFill>
            <a:schemeClr val="bg1"/>
          </a:solidFill>
          <a:ln w="38100">
            <a:solidFill>
              <a:schemeClr val="tx1"/>
            </a:solidFill>
            <a:prstDash val="dash"/>
          </a:ln>
        </p:spPr>
        <p:txBody>
          <a:bodyPr wrap="square" rtlCol="0">
            <a:spAutoFit/>
          </a:bodyPr>
          <a:lstStyle/>
          <a:p>
            <a:pPr algn="ctr"/>
            <a:r>
              <a:rPr lang="en-US" sz="2000" dirty="0" smtClean="0">
                <a:latin typeface="Bell MT" panose="02020503060305020303" pitchFamily="18" charset="0"/>
              </a:rPr>
              <a:t>Lesson EQ:</a:t>
            </a:r>
          </a:p>
          <a:p>
            <a:pPr algn="ctr"/>
            <a:r>
              <a:rPr lang="en-US" sz="2000" dirty="0" smtClean="0">
                <a:latin typeface="Bell MT" panose="02020503060305020303" pitchFamily="18" charset="0"/>
              </a:rPr>
              <a:t>How do people form impressions about the world around them?</a:t>
            </a:r>
            <a:endParaRPr lang="en-US" sz="2000" dirty="0">
              <a:latin typeface="Bell MT" panose="02020503060305020303" pitchFamily="18" charset="0"/>
            </a:endParaRPr>
          </a:p>
        </p:txBody>
      </p:sp>
      <p:sp>
        <p:nvSpPr>
          <p:cNvPr id="29" name="TextBox 28"/>
          <p:cNvSpPr txBox="1"/>
          <p:nvPr/>
        </p:nvSpPr>
        <p:spPr>
          <a:xfrm>
            <a:off x="6184413" y="1648361"/>
            <a:ext cx="2654787" cy="1323439"/>
          </a:xfrm>
          <a:prstGeom prst="rect">
            <a:avLst/>
          </a:prstGeom>
          <a:solidFill>
            <a:schemeClr val="bg1"/>
          </a:solidFill>
          <a:ln w="38100">
            <a:solidFill>
              <a:schemeClr val="tx1"/>
            </a:solidFill>
            <a:prstDash val="dash"/>
          </a:ln>
        </p:spPr>
        <p:txBody>
          <a:bodyPr wrap="square" rtlCol="0">
            <a:spAutoFit/>
          </a:bodyPr>
          <a:lstStyle/>
          <a:p>
            <a:pPr algn="ctr"/>
            <a:r>
              <a:rPr lang="en-US" sz="2000" dirty="0" smtClean="0">
                <a:latin typeface="Bell MT" panose="02020503060305020303" pitchFamily="18" charset="0"/>
              </a:rPr>
              <a:t>Lesson EQ:</a:t>
            </a:r>
          </a:p>
          <a:p>
            <a:pPr algn="ctr"/>
            <a:r>
              <a:rPr lang="en-US" sz="2000" dirty="0" smtClean="0">
                <a:latin typeface="Bell MT" panose="02020503060305020303" pitchFamily="18" charset="0"/>
              </a:rPr>
              <a:t>What factors can cause a person’s first impression to change?</a:t>
            </a:r>
            <a:endParaRPr lang="en-US" sz="2000" dirty="0">
              <a:latin typeface="Bell MT" panose="02020503060305020303" pitchFamily="18" charset="0"/>
            </a:endParaRPr>
          </a:p>
        </p:txBody>
      </p:sp>
      <p:sp>
        <p:nvSpPr>
          <p:cNvPr id="31" name="TextBox 30"/>
          <p:cNvSpPr txBox="1"/>
          <p:nvPr/>
        </p:nvSpPr>
        <p:spPr>
          <a:xfrm>
            <a:off x="128153" y="3098867"/>
            <a:ext cx="2438400" cy="3170099"/>
          </a:xfrm>
          <a:prstGeom prst="rect">
            <a:avLst/>
          </a:prstGeom>
          <a:solidFill>
            <a:schemeClr val="bg1"/>
          </a:solidFill>
          <a:ln w="38100">
            <a:solidFill>
              <a:schemeClr val="tx1"/>
            </a:solidFill>
            <a:prstDash val="sysDash"/>
          </a:ln>
        </p:spPr>
        <p:txBody>
          <a:bodyPr wrap="square" rtlCol="0">
            <a:spAutoFit/>
          </a:bodyPr>
          <a:lstStyle/>
          <a:p>
            <a:pPr algn="ctr"/>
            <a:r>
              <a:rPr lang="en-US" sz="2000" dirty="0" smtClean="0">
                <a:latin typeface="Bell MT" panose="02020503060305020303" pitchFamily="18" charset="0"/>
              </a:rPr>
              <a:t>How do authors “hook” us or  capture our interest?</a:t>
            </a:r>
          </a:p>
          <a:p>
            <a:pPr algn="ctr"/>
            <a:r>
              <a:rPr lang="en-US" sz="2000" dirty="0" smtClean="0">
                <a:latin typeface="Bell MT" panose="02020503060305020303" pitchFamily="18" charset="0"/>
              </a:rPr>
              <a:t>How do authors build suspense?</a:t>
            </a:r>
          </a:p>
          <a:p>
            <a:pPr algn="ctr"/>
            <a:r>
              <a:rPr lang="en-US" sz="2000" dirty="0" smtClean="0">
                <a:latin typeface="Bell MT" panose="02020503060305020303" pitchFamily="18" charset="0"/>
              </a:rPr>
              <a:t>What are some good ways to begin a story?</a:t>
            </a:r>
          </a:p>
          <a:p>
            <a:pPr algn="ctr"/>
            <a:r>
              <a:rPr lang="en-US" sz="2000" dirty="0" smtClean="0">
                <a:latin typeface="Bell MT" panose="02020503060305020303" pitchFamily="18" charset="0"/>
              </a:rPr>
              <a:t>What makes a book a page-turner?</a:t>
            </a:r>
            <a:endParaRPr lang="en-US" sz="2000" dirty="0">
              <a:latin typeface="Bell MT" panose="02020503060305020303" pitchFamily="18" charset="0"/>
            </a:endParaRPr>
          </a:p>
        </p:txBody>
      </p:sp>
      <p:sp>
        <p:nvSpPr>
          <p:cNvPr id="33" name="TextBox 32"/>
          <p:cNvSpPr txBox="1"/>
          <p:nvPr/>
        </p:nvSpPr>
        <p:spPr>
          <a:xfrm>
            <a:off x="3068184" y="3089169"/>
            <a:ext cx="2646816" cy="3170099"/>
          </a:xfrm>
          <a:prstGeom prst="rect">
            <a:avLst/>
          </a:prstGeom>
          <a:solidFill>
            <a:schemeClr val="bg1"/>
          </a:solidFill>
          <a:ln w="38100">
            <a:solidFill>
              <a:schemeClr val="tx1"/>
            </a:solidFill>
            <a:prstDash val="sysDash"/>
          </a:ln>
        </p:spPr>
        <p:txBody>
          <a:bodyPr wrap="square" rtlCol="0">
            <a:spAutoFit/>
          </a:bodyPr>
          <a:lstStyle/>
          <a:p>
            <a:pPr algn="ctr"/>
            <a:r>
              <a:rPr lang="en-US" sz="2000" dirty="0" smtClean="0">
                <a:latin typeface="Bell MT" panose="02020503060305020303" pitchFamily="18" charset="0"/>
              </a:rPr>
              <a:t>What are our five senses? </a:t>
            </a:r>
          </a:p>
          <a:p>
            <a:pPr algn="ctr"/>
            <a:r>
              <a:rPr lang="en-US" sz="2000" dirty="0" smtClean="0">
                <a:latin typeface="Bell MT" panose="02020503060305020303" pitchFamily="18" charset="0"/>
              </a:rPr>
              <a:t>Which sense is the most important? </a:t>
            </a:r>
          </a:p>
          <a:p>
            <a:pPr algn="ctr"/>
            <a:r>
              <a:rPr lang="en-US" sz="2000" dirty="0" smtClean="0">
                <a:latin typeface="Bell MT" panose="02020503060305020303" pitchFamily="18" charset="0"/>
              </a:rPr>
              <a:t>How does sensory language help us visualize and connect?</a:t>
            </a:r>
          </a:p>
          <a:p>
            <a:pPr algn="ctr"/>
            <a:r>
              <a:rPr lang="en-US" sz="2000" dirty="0" smtClean="0">
                <a:latin typeface="Bell MT" panose="02020503060305020303" pitchFamily="18" charset="0"/>
              </a:rPr>
              <a:t>How can I use sensory language in my writing?</a:t>
            </a:r>
          </a:p>
        </p:txBody>
      </p:sp>
      <p:sp>
        <p:nvSpPr>
          <p:cNvPr id="34" name="TextBox 33"/>
          <p:cNvSpPr txBox="1"/>
          <p:nvPr/>
        </p:nvSpPr>
        <p:spPr>
          <a:xfrm>
            <a:off x="6131620" y="3089169"/>
            <a:ext cx="2707578" cy="3170099"/>
          </a:xfrm>
          <a:prstGeom prst="rect">
            <a:avLst/>
          </a:prstGeom>
          <a:solidFill>
            <a:schemeClr val="bg1"/>
          </a:solidFill>
          <a:ln w="38100">
            <a:solidFill>
              <a:schemeClr val="tx1"/>
            </a:solidFill>
            <a:prstDash val="sysDash"/>
          </a:ln>
        </p:spPr>
        <p:txBody>
          <a:bodyPr wrap="square" rtlCol="0">
            <a:spAutoFit/>
          </a:bodyPr>
          <a:lstStyle/>
          <a:p>
            <a:pPr algn="ctr"/>
            <a:r>
              <a:rPr lang="en-US" sz="2000" dirty="0" smtClean="0">
                <a:latin typeface="Bell MT" panose="02020503060305020303" pitchFamily="18" charset="0"/>
              </a:rPr>
              <a:t>In a story, how can understanding perspective help us understand a character’s feelings? </a:t>
            </a:r>
          </a:p>
          <a:p>
            <a:pPr algn="ctr"/>
            <a:r>
              <a:rPr lang="en-US" sz="2000" dirty="0" smtClean="0">
                <a:latin typeface="Bell MT" panose="02020503060305020303" pitchFamily="18" charset="0"/>
              </a:rPr>
              <a:t>What kinds of things affect a character’s point of view? </a:t>
            </a:r>
          </a:p>
          <a:p>
            <a:pPr algn="ctr"/>
            <a:r>
              <a:rPr lang="en-US" sz="2000" dirty="0" smtClean="0">
                <a:latin typeface="Bell MT" panose="02020503060305020303" pitchFamily="18" charset="0"/>
              </a:rPr>
              <a:t>What does it mean for a character to grow?</a:t>
            </a:r>
          </a:p>
        </p:txBody>
      </p:sp>
    </p:spTree>
    <p:extLst>
      <p:ext uri="{BB962C8B-B14F-4D97-AF65-F5344CB8AC3E}">
        <p14:creationId xmlns:p14="http://schemas.microsoft.com/office/powerpoint/2010/main" val="1548565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457200" y="304800"/>
            <a:ext cx="6629400" cy="769441"/>
          </a:xfrm>
          <a:prstGeom prst="rect">
            <a:avLst/>
          </a:prstGeom>
          <a:solidFill>
            <a:srgbClr val="FFFFFF">
              <a:alpha val="58824"/>
            </a:srgbClr>
          </a:solidFill>
        </p:spPr>
        <p:txBody>
          <a:bodyPr wrap="square">
            <a:spAutoFit/>
          </a:bodyPr>
          <a:lstStyle/>
          <a:p>
            <a:r>
              <a:rPr lang="en-US" sz="4400" dirty="0" smtClean="0">
                <a:latin typeface="Bell MT" panose="02020503060305020303" pitchFamily="18" charset="0"/>
              </a:rPr>
              <a:t>How do you choose a book?</a:t>
            </a:r>
            <a:endParaRPr lang="en-US" sz="4400" dirty="0"/>
          </a:p>
        </p:txBody>
      </p:sp>
    </p:spTree>
    <p:extLst>
      <p:ext uri="{BB962C8B-B14F-4D97-AF65-F5344CB8AC3E}">
        <p14:creationId xmlns:p14="http://schemas.microsoft.com/office/powerpoint/2010/main" val="264595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964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04800" y="152400"/>
            <a:ext cx="8229600" cy="6207415"/>
          </a:xfrm>
          <a:prstGeom prst="round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What might attract you to a particular book?</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Are illustrations important?</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Does it matter if you recognize the author?</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What topics do you find             most interesting?</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Do you like to read                       books in a series?</a:t>
            </a:r>
          </a:p>
          <a:p>
            <a:pPr algn="ctr"/>
            <a:endParaRPr lang="en-US" sz="3600" dirty="0">
              <a:solidFill>
                <a:schemeClr val="tx1"/>
              </a:solidFill>
              <a:latin typeface="Bell MT" panose="02020503060305020303" pitchFamily="18" charset="0"/>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6373090" y="3810000"/>
            <a:ext cx="2915587" cy="2861455"/>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663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908" y="1599213"/>
            <a:ext cx="8036791" cy="1323439"/>
          </a:xfrm>
          <a:prstGeom prst="rect">
            <a:avLst/>
          </a:prstGeom>
          <a:solidFill>
            <a:schemeClr val="bg1"/>
          </a:solidFill>
          <a:ln w="38100">
            <a:solidFill>
              <a:schemeClr val="tx1"/>
            </a:solidFill>
            <a:prstDash val="sysDash"/>
          </a:ln>
        </p:spPr>
        <p:txBody>
          <a:bodyPr wrap="square" rtlCol="0">
            <a:spAutoFit/>
          </a:bodyPr>
          <a:lstStyle/>
          <a:p>
            <a:pPr algn="ctr"/>
            <a:r>
              <a:rPr lang="en-US" sz="4000" dirty="0" smtClean="0">
                <a:latin typeface="Bell MT" panose="02020503060305020303" pitchFamily="18" charset="0"/>
              </a:rPr>
              <a:t>EQ: How do writers make a good first impression?</a:t>
            </a:r>
            <a:endParaRPr lang="en-US" sz="4000" dirty="0">
              <a:latin typeface="Bell MT" panose="02020503060305020303" pitchFamily="18" charset="0"/>
            </a:endParaRPr>
          </a:p>
        </p:txBody>
      </p:sp>
      <p:sp>
        <p:nvSpPr>
          <p:cNvPr id="7" name="TextBox 6"/>
          <p:cNvSpPr txBox="1"/>
          <p:nvPr/>
        </p:nvSpPr>
        <p:spPr>
          <a:xfrm>
            <a:off x="2158829" y="187814"/>
            <a:ext cx="4648200"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Lesson 1:</a:t>
            </a:r>
            <a:endParaRPr lang="en-US" sz="6000" dirty="0">
              <a:latin typeface="Bell MT" panose="02020503060305020303" pitchFamily="18" charset="0"/>
            </a:endParaRPr>
          </a:p>
        </p:txBody>
      </p:sp>
      <p:sp>
        <p:nvSpPr>
          <p:cNvPr id="19" name="TextBox 18"/>
          <p:cNvSpPr txBox="1"/>
          <p:nvPr/>
        </p:nvSpPr>
        <p:spPr>
          <a:xfrm>
            <a:off x="417428" y="3083748"/>
            <a:ext cx="8036791" cy="2062103"/>
          </a:xfrm>
          <a:prstGeom prst="rect">
            <a:avLst/>
          </a:prstGeom>
          <a:solidFill>
            <a:schemeClr val="bg1"/>
          </a:solidFill>
          <a:ln w="38100">
            <a:solidFill>
              <a:schemeClr val="tx1"/>
            </a:solidFill>
            <a:prstDash val="sysDash"/>
          </a:ln>
        </p:spPr>
        <p:txBody>
          <a:bodyPr wrap="square" rtlCol="0">
            <a:spAutoFit/>
          </a:bodyPr>
          <a:lstStyle/>
          <a:p>
            <a:pPr algn="ctr"/>
            <a:r>
              <a:rPr lang="en-US" sz="3200" dirty="0" smtClean="0">
                <a:latin typeface="Bell MT" panose="02020503060305020303" pitchFamily="18" charset="0"/>
              </a:rPr>
              <a:t>How do authors capture our interest?</a:t>
            </a:r>
          </a:p>
          <a:p>
            <a:pPr algn="ctr"/>
            <a:r>
              <a:rPr lang="en-US" sz="3200" dirty="0" smtClean="0">
                <a:latin typeface="Bell MT" panose="02020503060305020303" pitchFamily="18" charset="0"/>
              </a:rPr>
              <a:t>How do authors build suspense?</a:t>
            </a:r>
          </a:p>
          <a:p>
            <a:pPr algn="ctr"/>
            <a:r>
              <a:rPr lang="en-US" sz="3200" dirty="0" smtClean="0">
                <a:latin typeface="Bell MT" panose="02020503060305020303" pitchFamily="18" charset="0"/>
              </a:rPr>
              <a:t>What are some good ways to begin a story?</a:t>
            </a:r>
          </a:p>
          <a:p>
            <a:pPr algn="ctr"/>
            <a:r>
              <a:rPr lang="en-US" sz="3200" dirty="0" smtClean="0">
                <a:latin typeface="Bell MT" panose="02020503060305020303" pitchFamily="18" charset="0"/>
              </a:rPr>
              <a:t>What makes a book a page-turner?</a:t>
            </a:r>
            <a:endParaRPr lang="en-US" sz="3200" dirty="0">
              <a:latin typeface="Bell MT" panose="02020503060305020303" pitchFamily="18" charset="0"/>
            </a:endParaRPr>
          </a:p>
        </p:txBody>
      </p:sp>
      <p:sp>
        <p:nvSpPr>
          <p:cNvPr id="2" name="Oval 1"/>
          <p:cNvSpPr/>
          <p:nvPr/>
        </p:nvSpPr>
        <p:spPr>
          <a:xfrm>
            <a:off x="6807029" y="5055135"/>
            <a:ext cx="2336971" cy="18558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6838323" y="5128955"/>
            <a:ext cx="232535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908" y="1676400"/>
            <a:ext cx="8036791" cy="5078313"/>
          </a:xfrm>
          <a:prstGeom prst="rect">
            <a:avLst/>
          </a:prstGeom>
          <a:solidFill>
            <a:schemeClr val="bg1"/>
          </a:solidFill>
          <a:ln w="38100">
            <a:solidFill>
              <a:schemeClr val="tx1"/>
            </a:solidFill>
            <a:prstDash val="sysDash"/>
          </a:ln>
        </p:spPr>
        <p:txBody>
          <a:bodyPr wrap="square" rtlCol="0">
            <a:spAutoFit/>
          </a:bodyPr>
          <a:lstStyle/>
          <a:p>
            <a:r>
              <a:rPr lang="en-US" dirty="0">
                <a:latin typeface="Bell MT" panose="02020503060305020303" pitchFamily="18" charset="0"/>
              </a:rPr>
              <a:t>ELACC3RL1: Ask and answer questions to demonstrate understanding of </a:t>
            </a:r>
            <a:r>
              <a:rPr lang="en-US" dirty="0" smtClean="0">
                <a:latin typeface="Bell MT" panose="02020503060305020303" pitchFamily="18" charset="0"/>
              </a:rPr>
              <a:t>a text</a:t>
            </a:r>
            <a:r>
              <a:rPr lang="en-US" dirty="0">
                <a:latin typeface="Bell MT" panose="02020503060305020303" pitchFamily="18" charset="0"/>
              </a:rPr>
              <a:t>, referring explicitly to the text as the basis for the answers</a:t>
            </a:r>
            <a:r>
              <a:rPr lang="en-US" dirty="0" smtClean="0">
                <a:latin typeface="Bell MT" panose="02020503060305020303" pitchFamily="18" charset="0"/>
              </a:rPr>
              <a:t>.</a:t>
            </a:r>
          </a:p>
          <a:p>
            <a:r>
              <a:rPr lang="en-US" dirty="0">
                <a:latin typeface="Bell MT" panose="02020503060305020303" pitchFamily="18" charset="0"/>
              </a:rPr>
              <a:t>ELACC3RL7: Explain how specific aspects of a text’s illustrations contribute to </a:t>
            </a:r>
            <a:r>
              <a:rPr lang="en-US" dirty="0" smtClean="0">
                <a:latin typeface="Bell MT" panose="02020503060305020303" pitchFamily="18" charset="0"/>
              </a:rPr>
              <a:t>what </a:t>
            </a:r>
            <a:r>
              <a:rPr lang="en-US" dirty="0">
                <a:latin typeface="Bell MT" panose="02020503060305020303" pitchFamily="18" charset="0"/>
              </a:rPr>
              <a:t>is conveyed by the words in a story (e.g., create mood, emphasize </a:t>
            </a:r>
            <a:r>
              <a:rPr lang="en-US" dirty="0" smtClean="0">
                <a:latin typeface="Bell MT" panose="02020503060305020303" pitchFamily="18" charset="0"/>
              </a:rPr>
              <a:t>aspects </a:t>
            </a:r>
            <a:r>
              <a:rPr lang="en-US" dirty="0">
                <a:latin typeface="Bell MT" panose="02020503060305020303" pitchFamily="18" charset="0"/>
              </a:rPr>
              <a:t>of a character or setting</a:t>
            </a:r>
            <a:r>
              <a:rPr lang="en-US" dirty="0" smtClean="0">
                <a:latin typeface="Bell MT" panose="02020503060305020303" pitchFamily="18" charset="0"/>
              </a:rPr>
              <a:t>).</a:t>
            </a:r>
          </a:p>
          <a:p>
            <a:r>
              <a:rPr lang="en-US" dirty="0">
                <a:latin typeface="Bell MT" panose="02020503060305020303" pitchFamily="18" charset="0"/>
              </a:rPr>
              <a:t>ELACC3W1: Write opinion pieces on topics or texts, supporting a point of view with reasons.</a:t>
            </a:r>
          </a:p>
          <a:p>
            <a:r>
              <a:rPr lang="en-US" dirty="0">
                <a:latin typeface="Bell MT" panose="02020503060305020303" pitchFamily="18" charset="0"/>
              </a:rPr>
              <a:t>a. Introduce the topic or book they are writing about, state an opinion, and create an organizational structure that lists reasons.</a:t>
            </a:r>
          </a:p>
          <a:p>
            <a:r>
              <a:rPr lang="en-US" dirty="0">
                <a:latin typeface="Bell MT" panose="02020503060305020303" pitchFamily="18" charset="0"/>
              </a:rPr>
              <a:t>b. Provide reasons that support the opinion</a:t>
            </a:r>
            <a:r>
              <a:rPr lang="en-US" dirty="0" smtClean="0">
                <a:latin typeface="Bell MT" panose="02020503060305020303" pitchFamily="18" charset="0"/>
              </a:rPr>
              <a:t>.</a:t>
            </a:r>
          </a:p>
          <a:p>
            <a:r>
              <a:rPr lang="en-US" dirty="0">
                <a:latin typeface="Bell MT" panose="02020503060305020303" pitchFamily="18" charset="0"/>
              </a:rPr>
              <a:t>ELACC3W10: Write routinely over extended time frames (time for research, reflection, and revision) and shorter time frames (a single sitting or a day or two) for </a:t>
            </a:r>
            <a:r>
              <a:rPr lang="en-US" dirty="0" smtClean="0">
                <a:latin typeface="Bell MT" panose="02020503060305020303" pitchFamily="18" charset="0"/>
              </a:rPr>
              <a:t>a </a:t>
            </a:r>
            <a:r>
              <a:rPr lang="en-US" dirty="0">
                <a:latin typeface="Bell MT" panose="02020503060305020303" pitchFamily="18" charset="0"/>
              </a:rPr>
              <a:t>range of discipline-specific tasks, purposes, and </a:t>
            </a:r>
            <a:r>
              <a:rPr lang="en-US" dirty="0" smtClean="0">
                <a:latin typeface="Bell MT" panose="02020503060305020303" pitchFamily="18" charset="0"/>
              </a:rPr>
              <a:t>audiences</a:t>
            </a:r>
          </a:p>
          <a:p>
            <a:r>
              <a:rPr lang="en-US" dirty="0">
                <a:latin typeface="Bell MT" panose="02020503060305020303" pitchFamily="18" charset="0"/>
              </a:rPr>
              <a:t>ELACC3SL1: Engage effectively in a range of collaborative discussions (one-on-one, in groups, and teacher-led) with diverse partners on grade 3 </a:t>
            </a:r>
            <a:r>
              <a:rPr lang="en-US" dirty="0" smtClean="0">
                <a:latin typeface="Bell MT" panose="02020503060305020303" pitchFamily="18" charset="0"/>
              </a:rPr>
              <a:t>topics </a:t>
            </a:r>
            <a:r>
              <a:rPr lang="en-US" dirty="0">
                <a:latin typeface="Bell MT" panose="02020503060305020303" pitchFamily="18" charset="0"/>
              </a:rPr>
              <a:t>and texts, building on others’ ideas and expressing their own clearly</a:t>
            </a:r>
            <a:r>
              <a:rPr lang="en-US" dirty="0" smtClean="0">
                <a:latin typeface="Bell MT" panose="02020503060305020303" pitchFamily="18" charset="0"/>
              </a:rPr>
              <a:t>.</a:t>
            </a:r>
          </a:p>
          <a:p>
            <a:r>
              <a:rPr lang="en-US" dirty="0">
                <a:latin typeface="Bell MT" panose="02020503060305020303" pitchFamily="18" charset="0"/>
              </a:rPr>
              <a:t>ELACC3SL6: Speak in complete sentences when appropriate to task and situation in order to provide requested detail or clarification. </a:t>
            </a:r>
          </a:p>
        </p:txBody>
      </p:sp>
      <p:sp>
        <p:nvSpPr>
          <p:cNvPr id="7" name="TextBox 6"/>
          <p:cNvSpPr txBox="1"/>
          <p:nvPr/>
        </p:nvSpPr>
        <p:spPr>
          <a:xfrm>
            <a:off x="2158829" y="187814"/>
            <a:ext cx="4648200"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Standards</a:t>
            </a:r>
            <a:endParaRPr lang="en-US" sz="6000" dirty="0">
              <a:latin typeface="Bell MT" panose="02020503060305020303" pitchFamily="18" charset="0"/>
            </a:endParaRPr>
          </a:p>
        </p:txBody>
      </p:sp>
      <p:sp>
        <p:nvSpPr>
          <p:cNvPr id="2" name="Oval 1"/>
          <p:cNvSpPr/>
          <p:nvPr/>
        </p:nvSpPr>
        <p:spPr>
          <a:xfrm>
            <a:off x="7259901" y="115524"/>
            <a:ext cx="1560887" cy="15089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7095025" y="247834"/>
            <a:ext cx="1890636" cy="1045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1971" y="1447800"/>
            <a:ext cx="8012728" cy="5262979"/>
          </a:xfrm>
          <a:prstGeom prst="rect">
            <a:avLst/>
          </a:prstGeom>
          <a:solidFill>
            <a:schemeClr val="bg1"/>
          </a:solidFill>
          <a:ln w="38100">
            <a:solidFill>
              <a:schemeClr val="tx1"/>
            </a:solidFill>
            <a:prstDash val="sysDash"/>
          </a:ln>
        </p:spPr>
        <p:txBody>
          <a:bodyPr wrap="square" rtlCol="0">
            <a:spAutoFit/>
          </a:bodyPr>
          <a:lstStyle/>
          <a:p>
            <a:pPr marL="342900" indent="-342900">
              <a:buFont typeface="Arial" panose="020B0604020202020204" pitchFamily="34" charset="0"/>
              <a:buChar char="•"/>
            </a:pPr>
            <a:r>
              <a:rPr lang="en-US" sz="2400" dirty="0" smtClean="0">
                <a:latin typeface="Bell MT" panose="02020503060305020303" pitchFamily="18" charset="0"/>
              </a:rPr>
              <a:t>I can ask and answer questions about what I read. </a:t>
            </a:r>
          </a:p>
          <a:p>
            <a:pPr marL="342900" indent="-342900">
              <a:buFont typeface="Arial" panose="020B0604020202020204" pitchFamily="34" charset="0"/>
              <a:buChar char="•"/>
            </a:pPr>
            <a:r>
              <a:rPr lang="en-US" sz="2400" dirty="0" smtClean="0">
                <a:latin typeface="Bell MT" panose="02020503060305020303" pitchFamily="18" charset="0"/>
              </a:rPr>
              <a:t>I can explain how the illustrations or pictures relate to the words I am reading. </a:t>
            </a:r>
          </a:p>
          <a:p>
            <a:pPr marL="342900" indent="-342900">
              <a:buFont typeface="Arial" panose="020B0604020202020204" pitchFamily="34" charset="0"/>
              <a:buChar char="•"/>
            </a:pPr>
            <a:r>
              <a:rPr lang="en-US" sz="2400" dirty="0" smtClean="0">
                <a:latin typeface="Bell MT" panose="02020503060305020303" pitchFamily="18" charset="0"/>
              </a:rPr>
              <a:t>I can say my opinion and explain why I feel that way.  </a:t>
            </a:r>
          </a:p>
          <a:p>
            <a:pPr marL="342900" indent="-342900">
              <a:buFont typeface="Arial" panose="020B0604020202020204" pitchFamily="34" charset="0"/>
              <a:buChar char="•"/>
            </a:pPr>
            <a:r>
              <a:rPr lang="en-US" sz="2400" dirty="0" smtClean="0">
                <a:latin typeface="Bell MT" panose="02020503060305020303" pitchFamily="18" charset="0"/>
              </a:rPr>
              <a:t>I can write an opinion as a statement, and I can add reasons to support my point of view. </a:t>
            </a:r>
          </a:p>
          <a:p>
            <a:pPr marL="342900" indent="-342900">
              <a:buFont typeface="Arial" panose="020B0604020202020204" pitchFamily="34" charset="0"/>
              <a:buChar char="•"/>
            </a:pPr>
            <a:r>
              <a:rPr lang="en-US" sz="2400" dirty="0" smtClean="0">
                <a:latin typeface="Bell MT" panose="02020503060305020303" pitchFamily="18" charset="0"/>
              </a:rPr>
              <a:t>I can introduce my topic. </a:t>
            </a:r>
          </a:p>
          <a:p>
            <a:pPr marL="342900" indent="-342900">
              <a:buFont typeface="Arial" panose="020B0604020202020204" pitchFamily="34" charset="0"/>
              <a:buChar char="•"/>
            </a:pPr>
            <a:r>
              <a:rPr lang="en-US" sz="2400" dirty="0" smtClean="0">
                <a:latin typeface="Bell MT" panose="02020503060305020303" pitchFamily="18" charset="0"/>
              </a:rPr>
              <a:t>I can write short pieces and long pieces, and I understand that different tasks need different kinds of writing. </a:t>
            </a:r>
          </a:p>
          <a:p>
            <a:pPr marL="342900" indent="-342900">
              <a:buFont typeface="Arial" panose="020B0604020202020204" pitchFamily="34" charset="0"/>
              <a:buChar char="•"/>
            </a:pPr>
            <a:r>
              <a:rPr lang="en-US" sz="2400" dirty="0" smtClean="0">
                <a:latin typeface="Bell MT" panose="02020503060305020303" pitchFamily="18" charset="0"/>
              </a:rPr>
              <a:t>I can participate in a discussion.  I can use good manners, and I can respect my partner, teacher, and classmates.  I can say things about the topic and show my understanding. </a:t>
            </a:r>
          </a:p>
          <a:p>
            <a:pPr marL="342900" indent="-342900">
              <a:buFont typeface="Arial" panose="020B0604020202020204" pitchFamily="34" charset="0"/>
              <a:buChar char="•"/>
            </a:pPr>
            <a:r>
              <a:rPr lang="en-US" sz="2400" dirty="0" smtClean="0">
                <a:latin typeface="Bell MT" panose="02020503060305020303" pitchFamily="18" charset="0"/>
              </a:rPr>
              <a:t>I can speak in complete sentences. </a:t>
            </a:r>
          </a:p>
          <a:p>
            <a:pPr marL="342900" indent="-342900">
              <a:buFont typeface="Arial" panose="020B0604020202020204" pitchFamily="34" charset="0"/>
              <a:buChar char="•"/>
            </a:pPr>
            <a:endParaRPr lang="en-US" sz="2400" dirty="0" smtClean="0">
              <a:latin typeface="Bell MT" panose="02020503060305020303" pitchFamily="18" charset="0"/>
            </a:endParaRPr>
          </a:p>
        </p:txBody>
      </p:sp>
    </p:spTree>
    <p:extLst>
      <p:ext uri="{BB962C8B-B14F-4D97-AF65-F5344CB8AC3E}">
        <p14:creationId xmlns:p14="http://schemas.microsoft.com/office/powerpoint/2010/main" val="247275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828801" y="31230"/>
            <a:ext cx="5638800" cy="6826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967"/>
            <a:ext cx="4800600" cy="6275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0383" y="4672408"/>
            <a:ext cx="8505092" cy="1938992"/>
          </a:xfrm>
          <a:prstGeom prst="rect">
            <a:avLst/>
          </a:prstGeom>
          <a:solidFill>
            <a:srgbClr val="FFFFFF">
              <a:alpha val="80000"/>
            </a:srgbClr>
          </a:solidFill>
        </p:spPr>
        <p:txBody>
          <a:bodyPr wrap="square">
            <a:spAutoFit/>
          </a:bodyPr>
          <a:lstStyle/>
          <a:p>
            <a:pPr algn="ctr"/>
            <a:r>
              <a:rPr lang="en-US" sz="6000" dirty="0" smtClean="0">
                <a:latin typeface="Bell MT" panose="02020503060305020303" pitchFamily="18" charset="0"/>
              </a:rPr>
              <a:t>How does this book capture your interest?  </a:t>
            </a:r>
            <a:endParaRPr lang="en-US" sz="6000" dirty="0"/>
          </a:p>
        </p:txBody>
      </p:sp>
    </p:spTree>
    <p:extLst>
      <p:ext uri="{BB962C8B-B14F-4D97-AF65-F5344CB8AC3E}">
        <p14:creationId xmlns:p14="http://schemas.microsoft.com/office/powerpoint/2010/main" val="40114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828801" y="31230"/>
            <a:ext cx="5638800" cy="6826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967"/>
            <a:ext cx="4800600" cy="6275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0383" y="2133600"/>
            <a:ext cx="8505092" cy="1015663"/>
          </a:xfrm>
          <a:prstGeom prst="rect">
            <a:avLst/>
          </a:prstGeom>
          <a:solidFill>
            <a:srgbClr val="FFFFFF">
              <a:alpha val="80000"/>
            </a:srgbClr>
          </a:solidFill>
        </p:spPr>
        <p:txBody>
          <a:bodyPr wrap="square">
            <a:spAutoFit/>
          </a:bodyPr>
          <a:lstStyle/>
          <a:p>
            <a:pPr algn="ctr"/>
            <a:r>
              <a:rPr lang="en-US" sz="6000" dirty="0" smtClean="0">
                <a:latin typeface="Bell MT" panose="02020503060305020303" pitchFamily="18" charset="0"/>
              </a:rPr>
              <a:t>Look at the title!</a:t>
            </a:r>
            <a:endParaRPr lang="en-US" sz="6000" dirty="0"/>
          </a:p>
        </p:txBody>
      </p:sp>
    </p:spTree>
    <p:extLst>
      <p:ext uri="{BB962C8B-B14F-4D97-AF65-F5344CB8AC3E}">
        <p14:creationId xmlns:p14="http://schemas.microsoft.com/office/powerpoint/2010/main" val="29144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209800"/>
            <a:ext cx="4800600" cy="1862048"/>
          </a:xfrm>
          <a:prstGeom prst="rect">
            <a:avLst/>
          </a:prstGeom>
          <a:noFill/>
        </p:spPr>
        <p:txBody>
          <a:bodyPr wrap="square" rtlCol="0">
            <a:spAutoFit/>
          </a:bodyPr>
          <a:lstStyle/>
          <a:p>
            <a:pPr algn="ctr"/>
            <a:r>
              <a:rPr lang="en-US" sz="11500" dirty="0" smtClean="0">
                <a:latin typeface="Bell MT" panose="02020503060305020303" pitchFamily="18" charset="0"/>
              </a:rPr>
              <a:t>usual</a:t>
            </a:r>
            <a:endParaRPr lang="en-US" sz="11500" dirty="0">
              <a:latin typeface="Bell MT" panose="02020503060305020303" pitchFamily="18" charset="0"/>
            </a:endParaRPr>
          </a:p>
        </p:txBody>
      </p:sp>
      <p:sp>
        <p:nvSpPr>
          <p:cNvPr id="3" name="TextBox 2"/>
          <p:cNvSpPr txBox="1"/>
          <p:nvPr/>
        </p:nvSpPr>
        <p:spPr>
          <a:xfrm rot="967677">
            <a:off x="5181600" y="879348"/>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 Pumpkin Pie</a:t>
            </a:r>
            <a:endParaRPr lang="en-US" sz="4000" dirty="0">
              <a:latin typeface="Bell MT" panose="02020503060305020303" pitchFamily="18" charset="0"/>
            </a:endParaRPr>
          </a:p>
        </p:txBody>
      </p:sp>
      <p:pic>
        <p:nvPicPr>
          <p:cNvPr id="4098" name="Picture 2" descr="http://0.tqn.com/y/webclipart/1/S/I/D/6/Pumpkin-Pi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670"/>
            <a:ext cx="1447800" cy="131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616187">
            <a:off x="377252" y="2080545"/>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 Apple Pie</a:t>
            </a:r>
            <a:endParaRPr lang="en-US" sz="4000" dirty="0">
              <a:latin typeface="Bell MT" panose="02020503060305020303" pitchFamily="18" charset="0"/>
            </a:endParaRPr>
          </a:p>
        </p:txBody>
      </p:sp>
      <p:pic>
        <p:nvPicPr>
          <p:cNvPr id="4100" name="Picture 4" descr="http://img4-2.myrecipes.timeinc.net/i/recipes/ck/02/05/apple-pie-ck-709820-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7" y="81859"/>
            <a:ext cx="2100459" cy="2100459"/>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636636">
            <a:off x="5600110" y="5663950"/>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Blueberry Pie</a:t>
            </a:r>
            <a:endParaRPr lang="en-US" sz="4000" dirty="0">
              <a:latin typeface="Bell MT" panose="02020503060305020303" pitchFamily="18" charset="0"/>
            </a:endParaRPr>
          </a:p>
        </p:txBody>
      </p:sp>
      <p:pic>
        <p:nvPicPr>
          <p:cNvPr id="4102" name="Picture 6" descr="http://www.pathaverfield.com/data/photos/148_1blueberrypie_strok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048" r="2829"/>
          <a:stretch/>
        </p:blipFill>
        <p:spPr bwMode="auto">
          <a:xfrm>
            <a:off x="5570584" y="4065612"/>
            <a:ext cx="2536556" cy="1426184"/>
          </a:xfrm>
          <a:prstGeom prst="ellipse">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513935">
            <a:off x="185569" y="5893027"/>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Key Lime Pie</a:t>
            </a:r>
            <a:endParaRPr lang="en-US" sz="4000" dirty="0">
              <a:latin typeface="Bell MT" panose="02020503060305020303" pitchFamily="18" charset="0"/>
            </a:endParaRPr>
          </a:p>
        </p:txBody>
      </p:sp>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http://www.eclecticcook.com/wp-content/uploads/2009/07/IMG_40891.jpg"/>
          <p:cNvPicPr>
            <a:picLocks noChangeAspect="1" noChangeArrowheads="1"/>
          </p:cNvPicPr>
          <p:nvPr/>
        </p:nvPicPr>
        <p:blipFill rotWithShape="1">
          <a:blip r:embed="rId6">
            <a:extLst>
              <a:ext uri="{28A0092B-C50C-407E-A947-70E740481C1C}">
                <a14:useLocalDpi xmlns:a14="http://schemas.microsoft.com/office/drawing/2010/main" val="0"/>
              </a:ext>
            </a:extLst>
          </a:blip>
          <a:srcRect l="5778" t="481" b="-1"/>
          <a:stretch/>
        </p:blipFill>
        <p:spPr bwMode="auto">
          <a:xfrm>
            <a:off x="460375" y="3736522"/>
            <a:ext cx="2963083" cy="2084364"/>
          </a:xfrm>
          <a:prstGeom prst="ellipse">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2774" y="87032"/>
            <a:ext cx="8103369" cy="1938992"/>
          </a:xfrm>
          <a:prstGeom prst="rect">
            <a:avLst/>
          </a:prstGeom>
          <a:noFill/>
        </p:spPr>
        <p:txBody>
          <a:bodyPr wrap="square" rtlCol="0">
            <a:spAutoFit/>
          </a:bodyPr>
          <a:lstStyle/>
          <a:p>
            <a:pPr algn="ctr"/>
            <a:r>
              <a:rPr lang="en-US" sz="6000" dirty="0" smtClean="0">
                <a:latin typeface="Bell MT" panose="02020503060305020303" pitchFamily="18" charset="0"/>
              </a:rPr>
              <a:t>What does this word mean?</a:t>
            </a:r>
            <a:endParaRPr lang="en-US" sz="6000" dirty="0">
              <a:latin typeface="Bell MT" panose="02020503060305020303" pitchFamily="18" charset="0"/>
            </a:endParaRPr>
          </a:p>
        </p:txBody>
      </p:sp>
      <p:sp>
        <p:nvSpPr>
          <p:cNvPr id="15" name="TextBox 14"/>
          <p:cNvSpPr txBox="1"/>
          <p:nvPr/>
        </p:nvSpPr>
        <p:spPr>
          <a:xfrm>
            <a:off x="482215" y="4071848"/>
            <a:ext cx="8103369" cy="1938992"/>
          </a:xfrm>
          <a:prstGeom prst="rect">
            <a:avLst/>
          </a:prstGeom>
          <a:noFill/>
        </p:spPr>
        <p:txBody>
          <a:bodyPr wrap="square" rtlCol="0">
            <a:spAutoFit/>
          </a:bodyPr>
          <a:lstStyle/>
          <a:p>
            <a:pPr algn="ctr"/>
            <a:r>
              <a:rPr lang="en-US" sz="6000" dirty="0" smtClean="0">
                <a:latin typeface="Bell MT" panose="02020503060305020303" pitchFamily="18" charset="0"/>
              </a:rPr>
              <a:t>What are some usual names for pies?</a:t>
            </a:r>
            <a:endParaRPr lang="en-US" sz="6000" dirty="0">
              <a:latin typeface="Bell MT" panose="02020503060305020303" pitchFamily="18" charset="0"/>
            </a:endParaRPr>
          </a:p>
        </p:txBody>
      </p:sp>
    </p:spTree>
    <p:extLst>
      <p:ext uri="{BB962C8B-B14F-4D97-AF65-F5344CB8AC3E}">
        <p14:creationId xmlns:p14="http://schemas.microsoft.com/office/powerpoint/2010/main" val="41734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50" fill="hold"/>
                                        <p:tgtEl>
                                          <p:spTgt spid="3"/>
                                        </p:tgtEl>
                                        <p:attrNameLst>
                                          <p:attrName>ppt_x</p:attrName>
                                        </p:attrNameLst>
                                      </p:cBhvr>
                                      <p:tavLst>
                                        <p:tav tm="0">
                                          <p:val>
                                            <p:strVal val="1+#ppt_w/2"/>
                                          </p:val>
                                        </p:tav>
                                        <p:tav tm="100000">
                                          <p:val>
                                            <p:strVal val="#ppt_x"/>
                                          </p:val>
                                        </p:tav>
                                      </p:tavLst>
                                    </p:anim>
                                    <p:anim calcmode="lin" valueType="num">
                                      <p:cBhvr additive="base">
                                        <p:cTn id="28" dur="2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750" fill="hold"/>
                                        <p:tgtEl>
                                          <p:spTgt spid="5"/>
                                        </p:tgtEl>
                                        <p:attrNameLst>
                                          <p:attrName>ppt_x</p:attrName>
                                        </p:attrNameLst>
                                      </p:cBhvr>
                                      <p:tavLst>
                                        <p:tav tm="0">
                                          <p:val>
                                            <p:strVal val="0-#ppt_w/2"/>
                                          </p:val>
                                        </p:tav>
                                        <p:tav tm="100000">
                                          <p:val>
                                            <p:strVal val="#ppt_x"/>
                                          </p:val>
                                        </p:tav>
                                      </p:tavLst>
                                    </p:anim>
                                    <p:anim calcmode="lin" valueType="num">
                                      <p:cBhvr additive="base">
                                        <p:cTn id="3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750" fill="hold"/>
                                        <p:tgtEl>
                                          <p:spTgt spid="7"/>
                                        </p:tgtEl>
                                        <p:attrNameLst>
                                          <p:attrName>ppt_x</p:attrName>
                                        </p:attrNameLst>
                                      </p:cBhvr>
                                      <p:tavLst>
                                        <p:tav tm="0">
                                          <p:val>
                                            <p:strVal val="1+#ppt_w/2"/>
                                          </p:val>
                                        </p:tav>
                                        <p:tav tm="100000">
                                          <p:val>
                                            <p:strVal val="#ppt_x"/>
                                          </p:val>
                                        </p:tav>
                                      </p:tavLst>
                                    </p:anim>
                                    <p:anim calcmode="lin" valueType="num">
                                      <p:cBhvr additive="base">
                                        <p:cTn id="4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0-#ppt_w/2"/>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4" grpId="0"/>
      <p:bldP spid="14" grpId="1"/>
      <p:bldP spid="15" grpId="0"/>
      <p:bldP spid="1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E9C37811F53049BF4F3DF5180A71D9" ma:contentTypeVersion="2" ma:contentTypeDescription="Create a new document." ma:contentTypeScope="" ma:versionID="d015ad1d4cb41226db3f7ba04652e848">
  <xsd:schema xmlns:xsd="http://www.w3.org/2001/XMLSchema" xmlns:xs="http://www.w3.org/2001/XMLSchema" xmlns:p="http://schemas.microsoft.com/office/2006/metadata/properties" xmlns:ns1="http://schemas.microsoft.com/sharepoint/v3" targetNamespace="http://schemas.microsoft.com/office/2006/metadata/properties" ma:root="true" ma:fieldsID="e2b04512068d1ac986a802045a1f187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5A7F54-ACC3-4927-96EB-58F8BC74508C}"/>
</file>

<file path=customXml/itemProps2.xml><?xml version="1.0" encoding="utf-8"?>
<ds:datastoreItem xmlns:ds="http://schemas.openxmlformats.org/officeDocument/2006/customXml" ds:itemID="{8DE077B0-DB47-4821-8593-ACA3B9B99559}"/>
</file>

<file path=customXml/itemProps3.xml><?xml version="1.0" encoding="utf-8"?>
<ds:datastoreItem xmlns:ds="http://schemas.openxmlformats.org/officeDocument/2006/customXml" ds:itemID="{4CA71A26-9795-4CBA-80CF-7AC44750CDF1}"/>
</file>

<file path=docProps/app.xml><?xml version="1.0" encoding="utf-8"?>
<Properties xmlns="http://schemas.openxmlformats.org/officeDocument/2006/extended-properties" xmlns:vt="http://schemas.openxmlformats.org/officeDocument/2006/docPropsVTypes">
  <TotalTime>16964</TotalTime>
  <Words>1591</Words>
  <Application>Microsoft Office PowerPoint</Application>
  <PresentationFormat>On-screen Show (4:3)</PresentationFormat>
  <Paragraphs>132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Beautiful Every Time</vt:lpstr>
      <vt:lpstr>Calibri</vt:lpstr>
      <vt:lpstr>Bell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ccs</dc:creator>
  <cp:lastModifiedBy>Rebecca Ellis</cp:lastModifiedBy>
  <cp:revision>141</cp:revision>
  <cp:lastPrinted>2014-11-05T21:47:35Z</cp:lastPrinted>
  <dcterms:created xsi:type="dcterms:W3CDTF">2014-10-15T15:52:55Z</dcterms:created>
  <dcterms:modified xsi:type="dcterms:W3CDTF">2015-01-16T14:24:15Z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0x01010094E9C37811F53049BF4F3DF5180A71D9</vt:lpwstr>
  </property>
</Properties>
</file>