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Default Extension="fntdata" ContentType="application/x-fontdata"/>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316" r:id="rId2"/>
    <p:sldId id="362" r:id="rId3"/>
    <p:sldId id="378" r:id="rId4"/>
    <p:sldId id="368" r:id="rId5"/>
    <p:sldId id="370" r:id="rId6"/>
    <p:sldId id="369" r:id="rId7"/>
    <p:sldId id="318" r:id="rId8"/>
    <p:sldId id="366" r:id="rId9"/>
    <p:sldId id="319" r:id="rId10"/>
    <p:sldId id="321" r:id="rId11"/>
    <p:sldId id="367" r:id="rId12"/>
    <p:sldId id="379" r:id="rId13"/>
    <p:sldId id="380" r:id="rId14"/>
  </p:sldIdLst>
  <p:sldSz cx="9144000" cy="6858000" type="screen4x3"/>
  <p:notesSz cx="7010400" cy="9296400"/>
  <p:embeddedFontLst>
    <p:embeddedFont>
      <p:font typeface="Segoe Print" panose="02000600000000000000" pitchFamily="2" charset="0"/>
      <p:regular r:id="rId16"/>
      <p:bold r:id="rId17"/>
    </p:embeddedFont>
    <p:embeddedFont>
      <p:font typeface="Calibri" panose="020F0502020204030204" pitchFamily="34" charset="0"/>
      <p:regular r:id="rId18"/>
      <p:bold r:id="rId19"/>
      <p:italic r:id="rId20"/>
      <p:boldItalic r:id="rId21"/>
    </p:embeddedFont>
    <p:embeddedFont>
      <p:font typeface="Architects Daughter" panose="02000505000000020004" pitchFamily="2" charset="0"/>
      <p:regular r:id="rId22"/>
    </p:embeddedFont>
    <p:embeddedFont>
      <p:font typeface="Bell MT" panose="02020503060305020303" pitchFamily="18" charset="0"/>
      <p:regular r:id="rId23"/>
      <p:bold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D3A7"/>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8632" autoAdjust="0"/>
  </p:normalViewPr>
  <p:slideViewPr>
    <p:cSldViewPr>
      <p:cViewPr>
        <p:scale>
          <a:sx n="51" d="100"/>
          <a:sy n="51" d="100"/>
        </p:scale>
        <p:origin x="-1950"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70" tIns="46585" rIns="93170" bIns="46585" rtlCol="0"/>
          <a:lstStyle>
            <a:lvl1pPr algn="r">
              <a:defRPr sz="1200"/>
            </a:lvl1pPr>
          </a:lstStyle>
          <a:p>
            <a:fld id="{5CA5AEF9-6FF6-49C6-A01C-17E699031617}" type="datetimeFigureOut">
              <a:rPr lang="en-US" smtClean="0"/>
              <a:t>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70" tIns="46585" rIns="93170" bIns="46585" rtlCol="0" anchor="b"/>
          <a:lstStyle>
            <a:lvl1pPr algn="r">
              <a:defRPr sz="1200"/>
            </a:lvl1pPr>
          </a:lstStyle>
          <a:p>
            <a:fld id="{21DB68DF-14C3-409E-88DB-23F1A0078DC9}" type="slidenum">
              <a:rPr lang="en-US" smtClean="0"/>
              <a:t>‹#›</a:t>
            </a:fld>
            <a:endParaRPr lang="en-US"/>
          </a:p>
        </p:txBody>
      </p:sp>
    </p:spTree>
    <p:extLst>
      <p:ext uri="{BB962C8B-B14F-4D97-AF65-F5344CB8AC3E}">
        <p14:creationId xmlns:p14="http://schemas.microsoft.com/office/powerpoint/2010/main" val="245207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 Question</a:t>
            </a:r>
            <a:r>
              <a:rPr lang="en-US" baseline="0" dirty="0" smtClean="0"/>
              <a:t> and additional prompts for Lesson 1.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a:t>
            </a:fld>
            <a:endParaRPr lang="en-US"/>
          </a:p>
        </p:txBody>
      </p:sp>
    </p:spTree>
    <p:extLst>
      <p:ext uri="{BB962C8B-B14F-4D97-AF65-F5344CB8AC3E}">
        <p14:creationId xmlns:p14="http://schemas.microsoft.com/office/powerpoint/2010/main" val="174322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a close reading of Enemy Pie. Analyze the main character’s feelings at the beginning of the book and then the end.  Use this foldable to record notes (text evidence).  This is a foldable.  See photo on next slide.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4</a:t>
            </a:fld>
            <a:endParaRPr lang="en-US"/>
          </a:p>
        </p:txBody>
      </p:sp>
    </p:spTree>
    <p:extLst>
      <p:ext uri="{BB962C8B-B14F-4D97-AF65-F5344CB8AC3E}">
        <p14:creationId xmlns:p14="http://schemas.microsoft.com/office/powerpoint/2010/main" val="187894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Suggestion</a:t>
            </a:r>
            <a:r>
              <a:rPr lang="en-US" baseline="0" dirty="0" smtClean="0"/>
              <a:t> for completed organizer.</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6</a:t>
            </a:fld>
            <a:endParaRPr lang="en-US"/>
          </a:p>
        </p:txBody>
      </p:sp>
    </p:spTree>
    <p:extLst>
      <p:ext uri="{BB962C8B-B14F-4D97-AF65-F5344CB8AC3E}">
        <p14:creationId xmlns:p14="http://schemas.microsoft.com/office/powerpoint/2010/main" val="187894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a:t>
            </a:r>
            <a:r>
              <a:rPr lang="en-US" baseline="0" dirty="0" smtClean="0"/>
              <a:t> Writing Prompt:  The Big Kahuna!  This is the big prompt.  Hopefully by this point, students will feel very secure and familiar with the story and how to go about answering the prompt.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7</a:t>
            </a:fld>
            <a:endParaRPr lang="en-US"/>
          </a:p>
        </p:txBody>
      </p:sp>
    </p:spTree>
    <p:extLst>
      <p:ext uri="{BB962C8B-B14F-4D97-AF65-F5344CB8AC3E}">
        <p14:creationId xmlns:p14="http://schemas.microsoft.com/office/powerpoint/2010/main" val="299340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a:t>
            </a:r>
            <a:r>
              <a:rPr lang="en-US" baseline="0" dirty="0" smtClean="0"/>
              <a:t> covered in this lesson.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8</a:t>
            </a:fld>
            <a:endParaRPr lang="en-US"/>
          </a:p>
        </p:txBody>
      </p:sp>
    </p:spTree>
    <p:extLst>
      <p:ext uri="{BB962C8B-B14F-4D97-AF65-F5344CB8AC3E}">
        <p14:creationId xmlns:p14="http://schemas.microsoft.com/office/powerpoint/2010/main" val="299340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 organizer is a part of a</a:t>
            </a:r>
            <a:r>
              <a:rPr lang="en-US" baseline="0" dirty="0" smtClean="0"/>
              <a:t> series of lessons called Presto Change-O and helps students to form topic sentences and prepare to answer a constructed response.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9</a:t>
            </a:fld>
            <a:endParaRPr lang="en-US"/>
          </a:p>
        </p:txBody>
      </p:sp>
    </p:spTree>
    <p:extLst>
      <p:ext uri="{BB962C8B-B14F-4D97-AF65-F5344CB8AC3E}">
        <p14:creationId xmlns:p14="http://schemas.microsoft.com/office/powerpoint/2010/main" val="352731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Completed graphic organizer for this specific prompt.</a:t>
            </a:r>
          </a:p>
          <a:p>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10</a:t>
            </a:fld>
            <a:endParaRPr lang="en-US"/>
          </a:p>
        </p:txBody>
      </p:sp>
    </p:spTree>
    <p:extLst>
      <p:ext uri="{BB962C8B-B14F-4D97-AF65-F5344CB8AC3E}">
        <p14:creationId xmlns:p14="http://schemas.microsoft.com/office/powerpoint/2010/main" val="352731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rubric is based</a:t>
            </a:r>
            <a:r>
              <a:rPr lang="en-US" baseline="0" dirty="0" smtClean="0"/>
              <a:t> on our PATCH acronym for constructing responses.  If you would like to use it, I have provided the initial lessons that will help explain the different components.  However, you may feel free to substitute any rubric that you prefer instead of this one. If you don’t have a rubric that students understand and can use, I suggest searching online.  There are many wonderful free resources available.</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11</a:t>
            </a:fld>
            <a:endParaRPr lang="en-US"/>
          </a:p>
        </p:txBody>
      </p:sp>
    </p:spTree>
    <p:extLst>
      <p:ext uri="{BB962C8B-B14F-4D97-AF65-F5344CB8AC3E}">
        <p14:creationId xmlns:p14="http://schemas.microsoft.com/office/powerpoint/2010/main" val="299340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students to share the finished products!  Fo</a:t>
            </a:r>
            <a:r>
              <a:rPr lang="en-US" baseline="0" dirty="0" smtClean="0"/>
              <a:t>r help with peer-editing and review, see Fans and Friends!</a:t>
            </a:r>
          </a:p>
          <a:p>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12</a:t>
            </a:fld>
            <a:endParaRPr lang="en-US"/>
          </a:p>
        </p:txBody>
      </p:sp>
    </p:spTree>
    <p:extLst>
      <p:ext uri="{BB962C8B-B14F-4D97-AF65-F5344CB8AC3E}">
        <p14:creationId xmlns:p14="http://schemas.microsoft.com/office/powerpoint/2010/main" val="240101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187229-76B4-4B15-B1AC-28DD176939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231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4E13FB-423A-47A9-BEF1-4CDD11D837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143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6A1ABA-9244-45FB-918C-953FD9EEE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055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4D3901-F2F5-43ED-8B48-9D988CDA0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083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8FE8E-407A-497B-8D42-405D3835DC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177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8AB1B8-D77F-4287-BAD8-FC1AB2815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801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3E629E-1ED6-427A-886C-451A6E10E8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183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12A560-C5E4-4ADB-B586-C3EB5162B1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277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B301911-CDB6-4A75-AAB0-BF20442E1D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72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359160-569E-4CEC-8B39-1DE32F2D6C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7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40C03F-94CF-499A-A1E7-27DA24B8FE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37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0F2E89A-5337-4007-9664-F4ED51BF8FA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66057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mailto:mdavis@camden.k12.ga.us" TargetMode="External"/><Relationship Id="rId4" Type="http://schemas.openxmlformats.org/officeDocument/2006/relationships/hyperlink" Target="http://www.peachteach3.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58189"/>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58829" y="187814"/>
            <a:ext cx="4648200" cy="1015663"/>
          </a:xfrm>
          <a:prstGeom prst="rect">
            <a:avLst/>
          </a:prstGeom>
          <a:solidFill>
            <a:schemeClr val="bg1"/>
          </a:solidFill>
          <a:ln w="38100">
            <a:solidFill>
              <a:schemeClr val="tx1"/>
            </a:solidFill>
            <a:prstDash val="sysDash"/>
          </a:ln>
        </p:spPr>
        <p:txBody>
          <a:bodyPr wrap="square" rtlCol="0">
            <a:spAutoFit/>
          </a:bodyPr>
          <a:lstStyle/>
          <a:p>
            <a:pPr algn="ctr"/>
            <a:r>
              <a:rPr lang="en-US" sz="6000" dirty="0" smtClean="0">
                <a:latin typeface="Bell MT" panose="02020503060305020303" pitchFamily="18" charset="0"/>
              </a:rPr>
              <a:t>Lesson 3:</a:t>
            </a:r>
            <a:endParaRPr lang="en-US" sz="6000" dirty="0">
              <a:latin typeface="Bell MT" panose="02020503060305020303" pitchFamily="18" charset="0"/>
            </a:endParaRPr>
          </a:p>
        </p:txBody>
      </p:sp>
      <p:sp>
        <p:nvSpPr>
          <p:cNvPr id="8" name="TextBox 7"/>
          <p:cNvSpPr txBox="1"/>
          <p:nvPr/>
        </p:nvSpPr>
        <p:spPr>
          <a:xfrm>
            <a:off x="228600" y="1524000"/>
            <a:ext cx="8229599" cy="1569660"/>
          </a:xfrm>
          <a:prstGeom prst="rect">
            <a:avLst/>
          </a:prstGeom>
          <a:solidFill>
            <a:schemeClr val="bg1"/>
          </a:solidFill>
          <a:ln w="38100">
            <a:solidFill>
              <a:schemeClr val="tx1"/>
            </a:solidFill>
            <a:prstDash val="dash"/>
          </a:ln>
        </p:spPr>
        <p:txBody>
          <a:bodyPr wrap="square" rtlCol="0">
            <a:spAutoFit/>
          </a:bodyPr>
          <a:lstStyle/>
          <a:p>
            <a:pPr algn="ctr"/>
            <a:r>
              <a:rPr lang="en-US" sz="3200" dirty="0" smtClean="0">
                <a:latin typeface="Bell MT" panose="02020503060305020303" pitchFamily="18" charset="0"/>
              </a:rPr>
              <a:t>Lesson EQ:</a:t>
            </a:r>
          </a:p>
          <a:p>
            <a:pPr algn="ctr"/>
            <a:r>
              <a:rPr lang="en-US" sz="3200" dirty="0" smtClean="0">
                <a:latin typeface="Bell MT" panose="02020503060305020303" pitchFamily="18" charset="0"/>
              </a:rPr>
              <a:t>What factors can cause a person’s first impression to change?</a:t>
            </a:r>
            <a:endParaRPr lang="en-US" sz="3200" dirty="0">
              <a:latin typeface="Bell MT" panose="02020503060305020303" pitchFamily="18" charset="0"/>
            </a:endParaRPr>
          </a:p>
        </p:txBody>
      </p:sp>
      <p:sp>
        <p:nvSpPr>
          <p:cNvPr id="9" name="TextBox 8"/>
          <p:cNvSpPr txBox="1"/>
          <p:nvPr/>
        </p:nvSpPr>
        <p:spPr>
          <a:xfrm>
            <a:off x="228600" y="3309668"/>
            <a:ext cx="8229600" cy="2677656"/>
          </a:xfrm>
          <a:prstGeom prst="rect">
            <a:avLst/>
          </a:prstGeom>
          <a:solidFill>
            <a:schemeClr val="bg1"/>
          </a:solidFill>
          <a:ln w="38100">
            <a:solidFill>
              <a:schemeClr val="tx1"/>
            </a:solidFill>
            <a:prstDash val="sysDash"/>
          </a:ln>
        </p:spPr>
        <p:txBody>
          <a:bodyPr wrap="square" rtlCol="0">
            <a:spAutoFit/>
          </a:bodyPr>
          <a:lstStyle/>
          <a:p>
            <a:pPr algn="ctr"/>
            <a:r>
              <a:rPr lang="en-US" sz="2800" dirty="0" smtClean="0">
                <a:latin typeface="Bell MT" panose="02020503060305020303" pitchFamily="18" charset="0"/>
              </a:rPr>
              <a:t>In a story, how can understanding perspective help us understand a character’s feelings? </a:t>
            </a:r>
          </a:p>
          <a:p>
            <a:pPr algn="ctr"/>
            <a:r>
              <a:rPr lang="en-US" sz="2800" dirty="0" smtClean="0">
                <a:latin typeface="Bell MT" panose="02020503060305020303" pitchFamily="18" charset="0"/>
              </a:rPr>
              <a:t>What kinds of things affect a character’s point of view? </a:t>
            </a:r>
          </a:p>
          <a:p>
            <a:pPr algn="ctr"/>
            <a:r>
              <a:rPr lang="en-US" sz="2800" dirty="0" smtClean="0">
                <a:latin typeface="Bell MT" panose="02020503060305020303" pitchFamily="18" charset="0"/>
              </a:rPr>
              <a:t>What does it mean for a character                                  to grow?</a:t>
            </a:r>
          </a:p>
        </p:txBody>
      </p:sp>
      <p:sp>
        <p:nvSpPr>
          <p:cNvPr id="2" name="Oval 1"/>
          <p:cNvSpPr/>
          <p:nvPr/>
        </p:nvSpPr>
        <p:spPr>
          <a:xfrm>
            <a:off x="6809904" y="5002111"/>
            <a:ext cx="2336971" cy="18558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2398">
            <a:off x="6838323" y="5128955"/>
            <a:ext cx="232535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801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eople-clipart.com/people_clipart_images/people_cartoon_wizard_in_sorcerers_robe_and_a_magic_wand_0521-1010-2714-0148_SMU.jpg"/>
          <p:cNvPicPr>
            <a:picLocks noChangeAspect="1" noChangeArrowheads="1"/>
          </p:cNvPicPr>
          <p:nvPr/>
        </p:nvPicPr>
        <p:blipFill>
          <a:blip r:embed="rId3" cstate="print"/>
          <a:srcRect r="3633"/>
          <a:stretch>
            <a:fillRect/>
          </a:stretch>
        </p:blipFill>
        <p:spPr bwMode="auto">
          <a:xfrm flipH="1">
            <a:off x="22508" y="381000"/>
            <a:ext cx="1653892" cy="1371600"/>
          </a:xfrm>
          <a:prstGeom prst="rect">
            <a:avLst/>
          </a:prstGeom>
          <a:noFill/>
        </p:spPr>
      </p:pic>
      <p:sp>
        <p:nvSpPr>
          <p:cNvPr id="3" name="Rounded Rectangle 2"/>
          <p:cNvSpPr/>
          <p:nvPr/>
        </p:nvSpPr>
        <p:spPr>
          <a:xfrm>
            <a:off x="1741390" y="381000"/>
            <a:ext cx="717401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accent6"/>
                </a:solidFill>
                <a:latin typeface="Segoe Print" panose="02000600000000000000" pitchFamily="2" charset="0"/>
              </a:rPr>
              <a:t>Prompt: (Underline Magic Words)</a:t>
            </a:r>
          </a:p>
          <a:p>
            <a:pPr lvl="0" algn="ctr"/>
            <a:r>
              <a:rPr lang="en-US" dirty="0">
                <a:solidFill>
                  <a:srgbClr val="000000"/>
                </a:solidFill>
                <a:latin typeface="Bell MT" panose="02020503060305020303" pitchFamily="18" charset="0"/>
              </a:rPr>
              <a:t>After reading </a:t>
            </a:r>
            <a:r>
              <a:rPr lang="en-US" i="1" u="sng" dirty="0">
                <a:solidFill>
                  <a:srgbClr val="000000"/>
                </a:solidFill>
                <a:latin typeface="Bell MT" panose="02020503060305020303" pitchFamily="18" charset="0"/>
              </a:rPr>
              <a:t>Enemy Pie</a:t>
            </a:r>
            <a:r>
              <a:rPr lang="en-US" dirty="0">
                <a:solidFill>
                  <a:srgbClr val="000000"/>
                </a:solidFill>
                <a:latin typeface="Bell MT" panose="02020503060305020303" pitchFamily="18" charset="0"/>
              </a:rPr>
              <a:t>, explain how the story shows</a:t>
            </a:r>
            <a:r>
              <a:rPr lang="en-US" u="sng" dirty="0">
                <a:solidFill>
                  <a:srgbClr val="000000"/>
                </a:solidFill>
                <a:latin typeface="Bell MT" panose="02020503060305020303" pitchFamily="18" charset="0"/>
              </a:rPr>
              <a:t> it is possible to turn an enemy into a friend</a:t>
            </a:r>
            <a:r>
              <a:rPr lang="en-US" dirty="0">
                <a:solidFill>
                  <a:srgbClr val="000000"/>
                </a:solidFill>
                <a:latin typeface="Bell MT" panose="02020503060305020303" pitchFamily="18" charset="0"/>
              </a:rPr>
              <a:t>.  Describe how the main character’s </a:t>
            </a:r>
            <a:r>
              <a:rPr lang="en-US" u="sng" dirty="0">
                <a:solidFill>
                  <a:srgbClr val="000000"/>
                </a:solidFill>
                <a:latin typeface="Bell MT" panose="02020503060305020303" pitchFamily="18" charset="0"/>
              </a:rPr>
              <a:t>first impression</a:t>
            </a:r>
            <a:r>
              <a:rPr lang="en-US" dirty="0">
                <a:solidFill>
                  <a:srgbClr val="000000"/>
                </a:solidFill>
                <a:latin typeface="Bell MT" panose="02020503060305020303" pitchFamily="18" charset="0"/>
              </a:rPr>
              <a:t> of his “</a:t>
            </a:r>
            <a:r>
              <a:rPr lang="en-US" u="sng" dirty="0">
                <a:solidFill>
                  <a:srgbClr val="000000"/>
                </a:solidFill>
                <a:latin typeface="Bell MT" panose="02020503060305020303" pitchFamily="18" charset="0"/>
              </a:rPr>
              <a:t>best enemy</a:t>
            </a:r>
            <a:r>
              <a:rPr lang="en-US" dirty="0">
                <a:solidFill>
                  <a:srgbClr val="000000"/>
                </a:solidFill>
                <a:latin typeface="Bell MT" panose="02020503060305020303" pitchFamily="18" charset="0"/>
              </a:rPr>
              <a:t>” changed by the end of the story. </a:t>
            </a:r>
          </a:p>
          <a:p>
            <a:endParaRPr lang="en-US" dirty="0" smtClean="0">
              <a:solidFill>
                <a:schemeClr val="tx1"/>
              </a:solidFill>
              <a:latin typeface="Segoe Print" panose="02000600000000000000" pitchFamily="2" charset="0"/>
            </a:endParaRPr>
          </a:p>
        </p:txBody>
      </p:sp>
      <p:sp>
        <p:nvSpPr>
          <p:cNvPr id="4" name="Rounded Rectangle 3"/>
          <p:cNvSpPr/>
          <p:nvPr/>
        </p:nvSpPr>
        <p:spPr>
          <a:xfrm>
            <a:off x="152400" y="1828800"/>
            <a:ext cx="88392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accent6"/>
                </a:solidFill>
                <a:latin typeface="Segoe Print" panose="02000600000000000000" pitchFamily="2" charset="0"/>
              </a:rPr>
              <a:t>What do I have to understand to be able to answer this question?</a:t>
            </a:r>
          </a:p>
          <a:p>
            <a:pPr marL="285750" indent="-285750">
              <a:buFont typeface="Arial" panose="020B0604020202020204" pitchFamily="34" charset="0"/>
              <a:buChar char="•"/>
            </a:pPr>
            <a:r>
              <a:rPr lang="en-US" dirty="0" smtClean="0">
                <a:solidFill>
                  <a:schemeClr val="tx1"/>
                </a:solidFill>
                <a:latin typeface="Bell MT" panose="02020503060305020303" pitchFamily="18" charset="0"/>
              </a:rPr>
              <a:t>The main character’s feelings at the beginning</a:t>
            </a:r>
          </a:p>
          <a:p>
            <a:pPr marL="285750" indent="-285750">
              <a:buFont typeface="Arial" panose="020B0604020202020204" pitchFamily="34" charset="0"/>
              <a:buChar char="•"/>
            </a:pPr>
            <a:r>
              <a:rPr lang="en-US" dirty="0" smtClean="0">
                <a:solidFill>
                  <a:schemeClr val="tx1"/>
                </a:solidFill>
                <a:latin typeface="Bell MT" panose="02020503060305020303" pitchFamily="18" charset="0"/>
              </a:rPr>
              <a:t>The main character’s feelings at the end</a:t>
            </a:r>
          </a:p>
          <a:p>
            <a:pPr marL="285750" indent="-285750">
              <a:buFont typeface="Arial" panose="020B0604020202020204" pitchFamily="34" charset="0"/>
              <a:buChar char="•"/>
            </a:pPr>
            <a:r>
              <a:rPr lang="en-US" dirty="0" smtClean="0">
                <a:solidFill>
                  <a:schemeClr val="tx1"/>
                </a:solidFill>
                <a:latin typeface="Bell MT" panose="02020503060305020303" pitchFamily="18" charset="0"/>
              </a:rPr>
              <a:t>The events that caused the change</a:t>
            </a:r>
          </a:p>
        </p:txBody>
      </p:sp>
      <p:sp>
        <p:nvSpPr>
          <p:cNvPr id="5" name="Rounded Rectangle 4"/>
          <p:cNvSpPr/>
          <p:nvPr/>
        </p:nvSpPr>
        <p:spPr>
          <a:xfrm>
            <a:off x="152400" y="3558988"/>
            <a:ext cx="8839200" cy="19274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accent6"/>
                </a:solidFill>
                <a:latin typeface="Segoe Print" panose="02000600000000000000" pitchFamily="2" charset="0"/>
              </a:rPr>
              <a:t>What do I have to do to answer this question?</a:t>
            </a:r>
          </a:p>
          <a:p>
            <a:endParaRPr lang="en-US" b="1" dirty="0" smtClean="0">
              <a:solidFill>
                <a:schemeClr val="accent6"/>
              </a:solidFill>
              <a:latin typeface="Segoe Print" panose="02000600000000000000" pitchFamily="2" charset="0"/>
            </a:endParaRPr>
          </a:p>
          <a:p>
            <a:pPr marL="285750" indent="-285750">
              <a:buFont typeface="Arial" panose="020B0604020202020204" pitchFamily="34" charset="0"/>
              <a:buChar char="•"/>
            </a:pPr>
            <a:r>
              <a:rPr lang="en-US" dirty="0" smtClean="0">
                <a:solidFill>
                  <a:schemeClr val="tx1"/>
                </a:solidFill>
                <a:latin typeface="Bell MT" panose="02020503060305020303" pitchFamily="18" charset="0"/>
              </a:rPr>
              <a:t>Describe how </a:t>
            </a:r>
            <a:r>
              <a:rPr lang="en-US" dirty="0">
                <a:solidFill>
                  <a:schemeClr val="tx1"/>
                </a:solidFill>
                <a:latin typeface="Bell MT" panose="02020503060305020303" pitchFamily="18" charset="0"/>
              </a:rPr>
              <a:t>the main character felt at the beginning</a:t>
            </a:r>
          </a:p>
          <a:p>
            <a:pPr marL="285750" indent="-285750">
              <a:buFont typeface="Arial" panose="020B0604020202020204" pitchFamily="34" charset="0"/>
              <a:buChar char="•"/>
            </a:pPr>
            <a:r>
              <a:rPr lang="en-US" dirty="0" smtClean="0">
                <a:solidFill>
                  <a:schemeClr val="tx1"/>
                </a:solidFill>
                <a:latin typeface="Bell MT" panose="02020503060305020303" pitchFamily="18" charset="0"/>
              </a:rPr>
              <a:t>Compare his feelings at the beginning to how the he felt </a:t>
            </a:r>
            <a:r>
              <a:rPr lang="en-US" dirty="0">
                <a:solidFill>
                  <a:schemeClr val="tx1"/>
                </a:solidFill>
                <a:latin typeface="Bell MT" panose="02020503060305020303" pitchFamily="18" charset="0"/>
              </a:rPr>
              <a:t>at the </a:t>
            </a:r>
            <a:r>
              <a:rPr lang="en-US" dirty="0" smtClean="0">
                <a:solidFill>
                  <a:schemeClr val="tx1"/>
                </a:solidFill>
                <a:latin typeface="Bell MT" panose="02020503060305020303" pitchFamily="18" charset="0"/>
              </a:rPr>
              <a:t>end </a:t>
            </a:r>
          </a:p>
          <a:p>
            <a:pPr marL="285750" indent="-285750">
              <a:buFont typeface="Arial" panose="020B0604020202020204" pitchFamily="34" charset="0"/>
              <a:buChar char="•"/>
            </a:pPr>
            <a:r>
              <a:rPr lang="en-US" dirty="0" smtClean="0">
                <a:solidFill>
                  <a:schemeClr val="tx1"/>
                </a:solidFill>
                <a:latin typeface="Bell MT" panose="02020503060305020303" pitchFamily="18" charset="0"/>
              </a:rPr>
              <a:t>Explain what </a:t>
            </a:r>
            <a:r>
              <a:rPr lang="en-US" dirty="0">
                <a:solidFill>
                  <a:schemeClr val="tx1"/>
                </a:solidFill>
                <a:latin typeface="Bell MT" panose="02020503060305020303" pitchFamily="18" charset="0"/>
              </a:rPr>
              <a:t>happened to make him change his </a:t>
            </a:r>
            <a:r>
              <a:rPr lang="en-US" dirty="0" smtClean="0">
                <a:solidFill>
                  <a:schemeClr val="tx1"/>
                </a:solidFill>
                <a:latin typeface="Bell MT" panose="02020503060305020303" pitchFamily="18" charset="0"/>
              </a:rPr>
              <a:t>mind</a:t>
            </a:r>
            <a:endParaRPr lang="en-US" dirty="0" smtClean="0">
              <a:solidFill>
                <a:schemeClr val="tx1"/>
              </a:solidFill>
              <a:latin typeface="Segoe Print" panose="02000600000000000000" pitchFamily="2" charset="0"/>
            </a:endParaRPr>
          </a:p>
        </p:txBody>
      </p:sp>
      <p:sp>
        <p:nvSpPr>
          <p:cNvPr id="6" name="Rounded Rectangle 5"/>
          <p:cNvSpPr/>
          <p:nvPr/>
        </p:nvSpPr>
        <p:spPr>
          <a:xfrm>
            <a:off x="152400" y="5638800"/>
            <a:ext cx="88392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accent6"/>
                </a:solidFill>
                <a:latin typeface="Segoe Print" panose="02000600000000000000" pitchFamily="2" charset="0"/>
              </a:rPr>
              <a:t>My Presto Change-O Topic Sentence:</a:t>
            </a:r>
          </a:p>
        </p:txBody>
      </p:sp>
      <p:sp>
        <p:nvSpPr>
          <p:cNvPr id="7" name="Rectangle 6"/>
          <p:cNvSpPr/>
          <p:nvPr/>
        </p:nvSpPr>
        <p:spPr>
          <a:xfrm>
            <a:off x="4114800" y="11668"/>
            <a:ext cx="5791200" cy="369332"/>
          </a:xfrm>
          <a:prstGeom prst="rect">
            <a:avLst/>
          </a:prstGeom>
        </p:spPr>
        <p:txBody>
          <a:bodyPr wrap="square">
            <a:spAutoFit/>
          </a:bodyPr>
          <a:lstStyle/>
          <a:p>
            <a:r>
              <a:rPr lang="en-US" dirty="0" smtClean="0">
                <a:latin typeface="Segoe Print" panose="02000600000000000000" pitchFamily="2" charset="0"/>
              </a:rPr>
              <a:t>Name: _________________________________________</a:t>
            </a:r>
            <a:endParaRPr lang="en-US" dirty="0"/>
          </a:p>
        </p:txBody>
      </p:sp>
      <p:sp>
        <p:nvSpPr>
          <p:cNvPr id="8" name="Rectangle 7"/>
          <p:cNvSpPr/>
          <p:nvPr/>
        </p:nvSpPr>
        <p:spPr>
          <a:xfrm>
            <a:off x="381000" y="0"/>
            <a:ext cx="5791200" cy="461665"/>
          </a:xfrm>
          <a:prstGeom prst="rect">
            <a:avLst/>
          </a:prstGeom>
        </p:spPr>
        <p:txBody>
          <a:bodyPr wrap="square">
            <a:spAutoFit/>
          </a:bodyPr>
          <a:lstStyle/>
          <a:p>
            <a:r>
              <a:rPr lang="en-US" sz="2400" dirty="0" smtClean="0">
                <a:latin typeface="Segoe Print" panose="02000600000000000000" pitchFamily="2" charset="0"/>
              </a:rPr>
              <a:t>PRESTO CHANGE-O!</a:t>
            </a:r>
            <a:endParaRPr lang="en-US" sz="2400" dirty="0"/>
          </a:p>
        </p:txBody>
      </p:sp>
      <p:sp>
        <p:nvSpPr>
          <p:cNvPr id="9" name="5-Point Star 8"/>
          <p:cNvSpPr/>
          <p:nvPr/>
        </p:nvSpPr>
        <p:spPr>
          <a:xfrm>
            <a:off x="58271" y="3162300"/>
            <a:ext cx="609600" cy="533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517341" y="5219700"/>
            <a:ext cx="609600" cy="533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8633012" y="5450542"/>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686800" y="3276600"/>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371600" y="1340224"/>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610600" y="1066800"/>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2529" y="6022802"/>
            <a:ext cx="8755283" cy="646331"/>
          </a:xfrm>
          <a:prstGeom prst="rect">
            <a:avLst/>
          </a:prstGeom>
          <a:noFill/>
        </p:spPr>
        <p:txBody>
          <a:bodyPr wrap="square" rtlCol="0">
            <a:spAutoFit/>
          </a:bodyPr>
          <a:lstStyle/>
          <a:p>
            <a:r>
              <a:rPr lang="en-US" dirty="0" smtClean="0">
                <a:latin typeface="Bell MT" panose="02020503060305020303" pitchFamily="18" charset="0"/>
              </a:rPr>
              <a:t>The book </a:t>
            </a:r>
            <a:r>
              <a:rPr lang="en-US" i="1" dirty="0" smtClean="0">
                <a:latin typeface="Bell MT" panose="02020503060305020303" pitchFamily="18" charset="0"/>
              </a:rPr>
              <a:t>Enemy Pie </a:t>
            </a:r>
            <a:r>
              <a:rPr lang="en-US" dirty="0" smtClean="0">
                <a:latin typeface="Bell MT" panose="02020503060305020303" pitchFamily="18" charset="0"/>
              </a:rPr>
              <a:t>shows us that it is possible to turn an enemy into a friend and you can’t always trust a first impression. </a:t>
            </a:r>
            <a:endParaRPr lang="en-US" dirty="0">
              <a:latin typeface="Bell MT" panose="02020503060305020303" pitchFamily="18" charset="0"/>
            </a:endParaRPr>
          </a:p>
        </p:txBody>
      </p:sp>
    </p:spTree>
    <p:extLst>
      <p:ext uri="{BB962C8B-B14F-4D97-AF65-F5344CB8AC3E}">
        <p14:creationId xmlns:p14="http://schemas.microsoft.com/office/powerpoint/2010/main" val="1757698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169606" y="0"/>
            <a:ext cx="9389806" cy="68528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906032375"/>
              </p:ext>
            </p:extLst>
          </p:nvPr>
        </p:nvGraphicFramePr>
        <p:xfrm>
          <a:off x="76199" y="76200"/>
          <a:ext cx="8991601" cy="6722284"/>
        </p:xfrm>
        <a:graphic>
          <a:graphicData uri="http://schemas.openxmlformats.org/drawingml/2006/table">
            <a:tbl>
              <a:tblPr firstRow="1" bandRow="1">
                <a:tableStyleId>{5940675A-B579-460E-94D1-54222C63F5DA}</a:tableStyleId>
              </a:tblPr>
              <a:tblGrid>
                <a:gridCol w="1524001"/>
                <a:gridCol w="2128208"/>
                <a:gridCol w="1747917"/>
                <a:gridCol w="1838875"/>
                <a:gridCol w="1752600"/>
              </a:tblGrid>
              <a:tr h="609600">
                <a:tc>
                  <a:txBody>
                    <a:bodyPr/>
                    <a:lstStyle/>
                    <a:p>
                      <a:pPr algn="ctr"/>
                      <a:r>
                        <a:rPr lang="en-US" sz="1800" b="1" dirty="0" smtClean="0">
                          <a:latin typeface="Architects Daughter" panose="02000505000000020004" pitchFamily="2" charset="0"/>
                        </a:rPr>
                        <a:t>SCORING</a:t>
                      </a:r>
                    </a:p>
                    <a:p>
                      <a:pPr algn="ctr"/>
                      <a:r>
                        <a:rPr lang="en-US" sz="1800" b="1" dirty="0" smtClean="0">
                          <a:latin typeface="Architects Daughter" panose="02000505000000020004" pitchFamily="2" charset="0"/>
                        </a:rPr>
                        <a:t>RUBRIC</a:t>
                      </a:r>
                      <a:endParaRPr lang="en-US" sz="1800" b="1" dirty="0">
                        <a:latin typeface="Architects Daughter" panose="02000505000000020004" pitchFamily="2" charset="0"/>
                      </a:endParaRPr>
                    </a:p>
                  </a:txBody>
                  <a:tcPr anchor="ctr">
                    <a:solidFill>
                      <a:schemeClr val="bg1"/>
                    </a:solidFill>
                  </a:tcPr>
                </a:tc>
                <a:tc>
                  <a:txBody>
                    <a:bodyPr/>
                    <a:lstStyle/>
                    <a:p>
                      <a:pPr algn="ctr"/>
                      <a:r>
                        <a:rPr lang="en-US" sz="1400" b="1" dirty="0" smtClean="0"/>
                        <a:t>4 </a:t>
                      </a:r>
                      <a:r>
                        <a:rPr lang="en-US" sz="1400" b="1" dirty="0" smtClean="0">
                          <a:sym typeface="Wingdings" panose="05000000000000000000" pitchFamily="2" charset="2"/>
                        </a:rPr>
                        <a:t></a:t>
                      </a:r>
                      <a:endParaRPr lang="en-US" sz="1400" b="1" dirty="0" smtClean="0"/>
                    </a:p>
                    <a:p>
                      <a:pPr algn="ctr"/>
                      <a:r>
                        <a:rPr lang="en-US" sz="1400" b="1" dirty="0" err="1" smtClean="0"/>
                        <a:t>Rockin</a:t>
                      </a:r>
                      <a:r>
                        <a:rPr lang="en-US" sz="1400" b="1" dirty="0" smtClean="0"/>
                        <a:t>’!</a:t>
                      </a:r>
                      <a:endParaRPr lang="en-US" sz="1400" b="1" dirty="0"/>
                    </a:p>
                  </a:txBody>
                  <a:tcPr>
                    <a:solidFill>
                      <a:schemeClr val="bg1"/>
                    </a:solidFill>
                  </a:tcPr>
                </a:tc>
                <a:tc>
                  <a:txBody>
                    <a:bodyPr/>
                    <a:lstStyle/>
                    <a:p>
                      <a:pPr algn="ctr"/>
                      <a:r>
                        <a:rPr lang="en-US" sz="1400" b="1" dirty="0" smtClean="0"/>
                        <a:t>3</a:t>
                      </a:r>
                    </a:p>
                    <a:p>
                      <a:pPr algn="ctr"/>
                      <a:r>
                        <a:rPr lang="en-US" sz="1400" b="1" dirty="0" smtClean="0"/>
                        <a:t>Looking</a:t>
                      </a:r>
                      <a:r>
                        <a:rPr lang="en-US" sz="1400" b="1" baseline="0" dirty="0" smtClean="0"/>
                        <a:t> Pretty Good!</a:t>
                      </a:r>
                      <a:endParaRPr lang="en-US" sz="1400" b="1" dirty="0"/>
                    </a:p>
                  </a:txBody>
                  <a:tcPr>
                    <a:solidFill>
                      <a:schemeClr val="bg1"/>
                    </a:solidFill>
                  </a:tcPr>
                </a:tc>
                <a:tc>
                  <a:txBody>
                    <a:bodyPr/>
                    <a:lstStyle/>
                    <a:p>
                      <a:pPr algn="ctr"/>
                      <a:r>
                        <a:rPr lang="en-US" sz="1400" b="1" dirty="0" smtClean="0"/>
                        <a:t>2</a:t>
                      </a:r>
                    </a:p>
                    <a:p>
                      <a:pPr algn="ctr"/>
                      <a:r>
                        <a:rPr lang="en-US" sz="1400" b="1" dirty="0" smtClean="0"/>
                        <a:t>Almost there.</a:t>
                      </a:r>
                    </a:p>
                    <a:p>
                      <a:pPr algn="ctr"/>
                      <a:r>
                        <a:rPr lang="en-US" sz="1400" b="1" dirty="0" smtClean="0"/>
                        <a:t>Keep trying.</a:t>
                      </a:r>
                      <a:endParaRPr lang="en-US" sz="1400" b="1" dirty="0"/>
                    </a:p>
                  </a:txBody>
                  <a:tcPr>
                    <a:solidFill>
                      <a:schemeClr val="bg1"/>
                    </a:solidFill>
                  </a:tcPr>
                </a:tc>
                <a:tc>
                  <a:txBody>
                    <a:bodyPr/>
                    <a:lstStyle/>
                    <a:p>
                      <a:pPr algn="ctr"/>
                      <a:r>
                        <a:rPr lang="en-US" sz="1400" b="1" dirty="0" smtClean="0"/>
                        <a:t>1</a:t>
                      </a:r>
                    </a:p>
                    <a:p>
                      <a:pPr algn="ctr"/>
                      <a:r>
                        <a:rPr lang="en-US" sz="1400" b="1" dirty="0" smtClean="0"/>
                        <a:t>Oops!  Need help with this.</a:t>
                      </a:r>
                      <a:endParaRPr lang="en-US" sz="1400" b="1" dirty="0"/>
                    </a:p>
                  </a:txBody>
                  <a:tcPr>
                    <a:solidFill>
                      <a:schemeClr val="bg1"/>
                    </a:solidFill>
                  </a:tcPr>
                </a:tc>
              </a:tr>
              <a:tr h="1098724">
                <a:tc>
                  <a:txBody>
                    <a:bodyPr/>
                    <a:lstStyle/>
                    <a:p>
                      <a:pPr algn="ctr"/>
                      <a:r>
                        <a:rPr lang="en-US" sz="1200" b="1" u="sng" dirty="0" smtClean="0"/>
                        <a:t>P</a:t>
                      </a:r>
                      <a:r>
                        <a:rPr lang="en-US" sz="1200" dirty="0" smtClean="0"/>
                        <a:t>resto</a:t>
                      </a:r>
                      <a:r>
                        <a:rPr lang="en-US" sz="1200" baseline="0" dirty="0" smtClean="0"/>
                        <a:t> </a:t>
                      </a:r>
                    </a:p>
                    <a:p>
                      <a:pPr algn="ctr"/>
                      <a:r>
                        <a:rPr lang="en-US" sz="1200" baseline="0" dirty="0" smtClean="0"/>
                        <a:t>Change-O!</a:t>
                      </a:r>
                    </a:p>
                    <a:p>
                      <a:pPr algn="ctr"/>
                      <a:r>
                        <a:rPr lang="en-US" sz="1200" baseline="0" dirty="0" smtClean="0"/>
                        <a:t>(Change the prompt into a topic)</a:t>
                      </a:r>
                      <a:endParaRPr lang="en-US" sz="1200" dirty="0"/>
                    </a:p>
                  </a:txBody>
                  <a:tcPr>
                    <a:solidFill>
                      <a:schemeClr val="bg1"/>
                    </a:solidFill>
                  </a:tcPr>
                </a:tc>
                <a:tc>
                  <a:txBody>
                    <a:bodyPr/>
                    <a:lstStyle/>
                    <a:p>
                      <a:r>
                        <a:rPr lang="en-US" sz="1100" dirty="0" smtClean="0"/>
                        <a:t>You</a:t>
                      </a:r>
                      <a:r>
                        <a:rPr lang="en-US" sz="1100" baseline="0" dirty="0" smtClean="0"/>
                        <a:t> used the prompt to form a strong topic sentence that makes sense. All important (magic) words are included.</a:t>
                      </a:r>
                      <a:endParaRPr lang="en-US" sz="11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You</a:t>
                      </a:r>
                      <a:r>
                        <a:rPr lang="en-US" sz="1100" baseline="0" dirty="0" smtClean="0"/>
                        <a:t> used the prompt to form a strong topic sentence that makes sense. Missing at least one important word or idea. </a:t>
                      </a:r>
                      <a:endParaRPr lang="en-US" sz="1100" dirty="0" smtClean="0"/>
                    </a:p>
                  </a:txBody>
                  <a:tcPr>
                    <a:solidFill>
                      <a:schemeClr val="bg1"/>
                    </a:solidFill>
                  </a:tcPr>
                </a:tc>
                <a:tc>
                  <a:txBody>
                    <a:bodyPr/>
                    <a:lstStyle/>
                    <a:p>
                      <a:r>
                        <a:rPr lang="en-US" sz="1100" dirty="0" smtClean="0"/>
                        <a:t>You used some of the prompt, but</a:t>
                      </a:r>
                      <a:r>
                        <a:rPr lang="en-US" sz="1100" baseline="0" dirty="0" smtClean="0"/>
                        <a:t> you are missing important words or ideas that cause your topic to be incomplete.</a:t>
                      </a:r>
                      <a:endParaRPr lang="en-US" sz="1100" dirty="0"/>
                    </a:p>
                  </a:txBody>
                  <a:tcPr>
                    <a:solidFill>
                      <a:schemeClr val="bg1"/>
                    </a:solidFill>
                  </a:tcPr>
                </a:tc>
                <a:tc>
                  <a:txBody>
                    <a:bodyPr/>
                    <a:lstStyle/>
                    <a:p>
                      <a:r>
                        <a:rPr lang="en-US" sz="1100" dirty="0" smtClean="0"/>
                        <a:t>Your</a:t>
                      </a:r>
                      <a:r>
                        <a:rPr lang="en-US" sz="1100" baseline="0" dirty="0" smtClean="0"/>
                        <a:t> topic sentence does not use words from the prompt or you do not properly introduce your topic. </a:t>
                      </a:r>
                      <a:endParaRPr lang="en-US" sz="1100" dirty="0"/>
                    </a:p>
                  </a:txBody>
                  <a:tcPr>
                    <a:solidFill>
                      <a:schemeClr val="bg1"/>
                    </a:solidFill>
                  </a:tcPr>
                </a:tc>
              </a:tr>
              <a:tr h="1598756">
                <a:tc>
                  <a:txBody>
                    <a:bodyPr/>
                    <a:lstStyle/>
                    <a:p>
                      <a:pPr algn="ctr"/>
                      <a:r>
                        <a:rPr lang="en-US" sz="1200" b="1" u="sng" dirty="0" smtClean="0"/>
                        <a:t>A</a:t>
                      </a:r>
                      <a:r>
                        <a:rPr lang="en-US" sz="1200" dirty="0" smtClean="0"/>
                        <a:t>nswer the question (Organization)</a:t>
                      </a:r>
                    </a:p>
                    <a:p>
                      <a:pPr algn="ctr"/>
                      <a:r>
                        <a:rPr lang="en-US" sz="1200" dirty="0" smtClean="0"/>
                        <a:t>(No retelling of entire story! Stick to the question and stay on target.)</a:t>
                      </a:r>
                      <a:endParaRPr lang="en-US" sz="1200" dirty="0"/>
                    </a:p>
                  </a:txBody>
                  <a:tcPr>
                    <a:solidFill>
                      <a:schemeClr val="bg1"/>
                    </a:solidFill>
                  </a:tcPr>
                </a:tc>
                <a:tc>
                  <a:txBody>
                    <a:bodyPr/>
                    <a:lstStyle/>
                    <a:p>
                      <a:r>
                        <a:rPr lang="en-US" sz="1100" baseline="0" dirty="0" smtClean="0"/>
                        <a:t>All your topic sentences are strong and relate to the exact question with no off-topic unnecessary information. Your supporting details are grouped together in a logical way. </a:t>
                      </a:r>
                      <a:endParaRPr lang="en-US" sz="1100" dirty="0"/>
                    </a:p>
                  </a:txBody>
                  <a:tcPr>
                    <a:solidFill>
                      <a:schemeClr val="bg1"/>
                    </a:solidFill>
                  </a:tcPr>
                </a:tc>
                <a:tc>
                  <a:txBody>
                    <a:bodyPr/>
                    <a:lstStyle/>
                    <a:p>
                      <a:r>
                        <a:rPr lang="en-US" sz="1100" dirty="0" smtClean="0"/>
                        <a:t>Your writing has one or</a:t>
                      </a:r>
                      <a:r>
                        <a:rPr lang="en-US" sz="1100" baseline="0" dirty="0" smtClean="0"/>
                        <a:t> more of these problems:</a:t>
                      </a:r>
                      <a:endParaRPr lang="en-US" sz="1100" dirty="0" smtClean="0"/>
                    </a:p>
                    <a:p>
                      <a:pPr marL="171450" indent="-171450">
                        <a:buFont typeface="Arial" panose="020B0604020202020204" pitchFamily="34" charset="0"/>
                        <a:buChar char="•"/>
                      </a:pPr>
                      <a:r>
                        <a:rPr lang="en-US" sz="1100" dirty="0" smtClean="0"/>
                        <a:t>Incomplete</a:t>
                      </a:r>
                      <a:r>
                        <a:rPr lang="en-US" sz="1100" baseline="0" dirty="0" smtClean="0"/>
                        <a:t> answer</a:t>
                      </a:r>
                    </a:p>
                    <a:p>
                      <a:pPr marL="171450" indent="-171450">
                        <a:buFont typeface="Arial" panose="020B0604020202020204" pitchFamily="34" charset="0"/>
                        <a:buChar char="•"/>
                      </a:pPr>
                      <a:r>
                        <a:rPr lang="en-US" sz="1100" baseline="0" dirty="0" smtClean="0"/>
                        <a:t>Off-topic information</a:t>
                      </a:r>
                    </a:p>
                    <a:p>
                      <a:pPr marL="171450" indent="-171450">
                        <a:buFont typeface="Arial" panose="020B0604020202020204" pitchFamily="34" charset="0"/>
                        <a:buChar char="•"/>
                      </a:pPr>
                      <a:r>
                        <a:rPr lang="en-US" sz="1100" baseline="0" dirty="0" smtClean="0"/>
                        <a:t>Story retelling rather than answering the question</a:t>
                      </a:r>
                    </a:p>
                    <a:p>
                      <a:pPr marL="171450" indent="-171450">
                        <a:buFont typeface="Arial" panose="020B0604020202020204" pitchFamily="34" charset="0"/>
                        <a:buChar char="•"/>
                      </a:pPr>
                      <a:r>
                        <a:rPr lang="en-US" sz="1100" baseline="0" dirty="0" smtClean="0"/>
                        <a:t>Shallow answer; not enough detail</a:t>
                      </a:r>
                    </a:p>
                  </a:txBody>
                  <a:tcPr>
                    <a:solidFill>
                      <a:schemeClr val="bg1"/>
                    </a:solidFill>
                  </a:tcPr>
                </a:tc>
                <a:tc>
                  <a:txBody>
                    <a:bodyPr/>
                    <a:lstStyle/>
                    <a:p>
                      <a:r>
                        <a:rPr lang="en-US" sz="1100" dirty="0" smtClean="0"/>
                        <a:t>Your writing has several</a:t>
                      </a:r>
                      <a:r>
                        <a:rPr lang="en-US" sz="1100" baseline="0" dirty="0" smtClean="0"/>
                        <a:t> of these problems:</a:t>
                      </a:r>
                      <a:endParaRPr lang="en-US" sz="1100" dirty="0" smtClean="0"/>
                    </a:p>
                    <a:p>
                      <a:pPr marL="171450" indent="-171450">
                        <a:buFont typeface="Arial" panose="020B0604020202020204" pitchFamily="34" charset="0"/>
                        <a:buChar char="•"/>
                      </a:pPr>
                      <a:r>
                        <a:rPr lang="en-US" sz="1100" dirty="0" smtClean="0"/>
                        <a:t>Incomplete</a:t>
                      </a:r>
                      <a:r>
                        <a:rPr lang="en-US" sz="1100" baseline="0" dirty="0" smtClean="0"/>
                        <a:t> answer</a:t>
                      </a:r>
                    </a:p>
                    <a:p>
                      <a:pPr marL="171450" indent="-171450">
                        <a:buFont typeface="Arial" panose="020B0604020202020204" pitchFamily="34" charset="0"/>
                        <a:buChar char="•"/>
                      </a:pPr>
                      <a:r>
                        <a:rPr lang="en-US" sz="1100" baseline="0" dirty="0" smtClean="0"/>
                        <a:t>Off-topic information</a:t>
                      </a:r>
                    </a:p>
                    <a:p>
                      <a:pPr marL="171450" indent="-171450">
                        <a:buFont typeface="Arial" panose="020B0604020202020204" pitchFamily="34" charset="0"/>
                        <a:buChar char="•"/>
                      </a:pPr>
                      <a:r>
                        <a:rPr lang="en-US" sz="1100" baseline="0" dirty="0" smtClean="0"/>
                        <a:t>Story retelling rather than answering the question</a:t>
                      </a:r>
                    </a:p>
                    <a:p>
                      <a:pPr marL="171450" indent="-171450">
                        <a:buFont typeface="Arial" panose="020B0604020202020204" pitchFamily="34" charset="0"/>
                        <a:buChar char="•"/>
                      </a:pPr>
                      <a:r>
                        <a:rPr lang="en-US" sz="1100" baseline="0" dirty="0" smtClean="0"/>
                        <a:t>Shallow answer; not enough detail</a:t>
                      </a:r>
                    </a:p>
                  </a:txBody>
                  <a:tcPr>
                    <a:solidFill>
                      <a:schemeClr val="bg1"/>
                    </a:solidFill>
                  </a:tcPr>
                </a:tc>
                <a:tc>
                  <a:txBody>
                    <a:bodyPr/>
                    <a:lstStyle/>
                    <a:p>
                      <a:r>
                        <a:rPr lang="en-US" sz="1100" dirty="0" smtClean="0"/>
                        <a:t>You</a:t>
                      </a:r>
                      <a:r>
                        <a:rPr lang="en-US" sz="1100" baseline="0" dirty="0" smtClean="0"/>
                        <a:t> do not answer the question contained in the prompt. </a:t>
                      </a:r>
                      <a:endParaRPr lang="en-US" sz="1100" dirty="0"/>
                    </a:p>
                  </a:txBody>
                  <a:tcPr>
                    <a:solidFill>
                      <a:schemeClr val="bg1"/>
                    </a:solidFill>
                  </a:tcPr>
                </a:tc>
              </a:tr>
              <a:tr h="1217756">
                <a:tc>
                  <a:txBody>
                    <a:bodyPr/>
                    <a:lstStyle/>
                    <a:p>
                      <a:pPr algn="ctr"/>
                      <a:r>
                        <a:rPr lang="en-US" sz="1200" b="1" u="sng" dirty="0" smtClean="0"/>
                        <a:t>T</a:t>
                      </a:r>
                      <a:r>
                        <a:rPr lang="en-US" sz="1200" dirty="0" smtClean="0"/>
                        <a:t>ext Support</a:t>
                      </a:r>
                    </a:p>
                    <a:p>
                      <a:pPr algn="ctr"/>
                      <a:r>
                        <a:rPr lang="en-US" sz="1200" b="1" u="sng" dirty="0" smtClean="0"/>
                        <a:t>C</a:t>
                      </a:r>
                      <a:r>
                        <a:rPr lang="en-US" sz="1200" dirty="0" smtClean="0"/>
                        <a:t>ite Evidence</a:t>
                      </a:r>
                    </a:p>
                    <a:p>
                      <a:pPr algn="ctr"/>
                      <a:r>
                        <a:rPr lang="en-US" sz="1200" dirty="0" smtClean="0"/>
                        <a:t>(Ideas/Content)</a:t>
                      </a:r>
                    </a:p>
                    <a:p>
                      <a:pPr algn="ctr"/>
                      <a:r>
                        <a:rPr lang="en-US" sz="1200" dirty="0" smtClean="0"/>
                        <a:t>(Must support</a:t>
                      </a:r>
                      <a:r>
                        <a:rPr lang="en-US" sz="1200" baseline="0" dirty="0" smtClean="0"/>
                        <a:t> your ideas!)</a:t>
                      </a:r>
                      <a:endParaRPr lang="en-US" sz="1200" dirty="0"/>
                    </a:p>
                  </a:txBody>
                  <a:tcPr>
                    <a:solidFill>
                      <a:schemeClr val="bg1"/>
                    </a:solidFill>
                  </a:tcPr>
                </a:tc>
                <a:tc>
                  <a:txBody>
                    <a:bodyPr/>
                    <a:lstStyle/>
                    <a:p>
                      <a:r>
                        <a:rPr lang="en-US" sz="1100" dirty="0" smtClean="0"/>
                        <a:t>You provide many quality examples, quotes, and details that support</a:t>
                      </a:r>
                      <a:r>
                        <a:rPr lang="en-US" sz="1100" baseline="0" dirty="0" smtClean="0"/>
                        <a:t> your ideas and demonstrate a clear understanding of the text.</a:t>
                      </a:r>
                      <a:endParaRPr lang="en-US" sz="11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 You provide</a:t>
                      </a:r>
                      <a:r>
                        <a:rPr lang="en-US" sz="1100" baseline="0" dirty="0" smtClean="0"/>
                        <a:t> some </a:t>
                      </a:r>
                      <a:r>
                        <a:rPr lang="en-US" sz="1100" dirty="0" smtClean="0"/>
                        <a:t>quality examples, quotes, and details that support</a:t>
                      </a:r>
                      <a:r>
                        <a:rPr lang="en-US" sz="1100" baseline="0" dirty="0" smtClean="0"/>
                        <a:t> your ideas and demonstrate a clear understanding of the text.</a:t>
                      </a:r>
                      <a:endParaRPr lang="en-US" sz="1100" dirty="0" smtClean="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You provide at least one quality example, quote, or detail that support</a:t>
                      </a:r>
                      <a:r>
                        <a:rPr lang="en-US" sz="1100" baseline="0" dirty="0" smtClean="0"/>
                        <a:t> your ideas and demonstrate a clear understanding of the text.</a:t>
                      </a:r>
                      <a:endParaRPr lang="en-US" sz="1100" dirty="0" smtClean="0"/>
                    </a:p>
                    <a:p>
                      <a:endParaRPr lang="en-US" sz="1100" dirty="0"/>
                    </a:p>
                  </a:txBody>
                  <a:tcPr>
                    <a:solidFill>
                      <a:schemeClr val="bg1"/>
                    </a:solidFill>
                  </a:tcPr>
                </a:tc>
                <a:tc>
                  <a:txBody>
                    <a:bodyPr/>
                    <a:lstStyle/>
                    <a:p>
                      <a:r>
                        <a:rPr lang="en-US" sz="1100" dirty="0" smtClean="0"/>
                        <a:t>You left</a:t>
                      </a:r>
                      <a:r>
                        <a:rPr lang="en-US" sz="1100" baseline="0" dirty="0" smtClean="0"/>
                        <a:t> out your supporting examples, quotes, and details. </a:t>
                      </a:r>
                      <a:endParaRPr lang="en-US" sz="1100" dirty="0"/>
                    </a:p>
                  </a:txBody>
                  <a:tcPr>
                    <a:solidFill>
                      <a:schemeClr val="bg1"/>
                    </a:solidFill>
                  </a:tcPr>
                </a:tc>
              </a:tr>
              <a:tr h="882476">
                <a:tc>
                  <a:txBody>
                    <a:bodyPr/>
                    <a:lstStyle/>
                    <a:p>
                      <a:pPr algn="ctr"/>
                      <a:r>
                        <a:rPr lang="en-US" sz="1200" b="1" u="sng" dirty="0" smtClean="0"/>
                        <a:t>H</a:t>
                      </a:r>
                      <a:r>
                        <a:rPr lang="en-US" sz="1200" dirty="0" smtClean="0"/>
                        <a:t>ook It</a:t>
                      </a:r>
                      <a:r>
                        <a:rPr lang="en-US" sz="1200" baseline="0" dirty="0" smtClean="0"/>
                        <a:t> Up!</a:t>
                      </a:r>
                    </a:p>
                    <a:p>
                      <a:pPr algn="ctr"/>
                      <a:r>
                        <a:rPr lang="en-US" sz="1200" baseline="0" dirty="0" smtClean="0"/>
                        <a:t>Conclusion/ Closure</a:t>
                      </a:r>
                      <a:endParaRPr lang="en-US" sz="1200" dirty="0"/>
                    </a:p>
                  </a:txBody>
                  <a:tcPr>
                    <a:solidFill>
                      <a:schemeClr val="bg1"/>
                    </a:solidFill>
                  </a:tcPr>
                </a:tc>
                <a:tc>
                  <a:txBody>
                    <a:bodyPr/>
                    <a:lstStyle/>
                    <a:p>
                      <a:r>
                        <a:rPr lang="en-US" sz="1100" dirty="0" smtClean="0"/>
                        <a:t>Throughout</a:t>
                      </a:r>
                      <a:r>
                        <a:rPr lang="en-US" sz="1100" baseline="0" dirty="0" smtClean="0"/>
                        <a:t> your writing, you match ideas with support. At the end, you hook up all your ideas so that your reader clearly understands your opinion or position. You provide closure at the end. </a:t>
                      </a:r>
                      <a:endParaRPr lang="en-US" sz="1100" dirty="0"/>
                    </a:p>
                  </a:txBody>
                  <a:tcPr>
                    <a:solidFill>
                      <a:schemeClr val="bg1"/>
                    </a:solidFill>
                  </a:tcPr>
                </a:tc>
                <a:tc>
                  <a:txBody>
                    <a:bodyPr/>
                    <a:lstStyle/>
                    <a:p>
                      <a:r>
                        <a:rPr lang="en-US" sz="1100" dirty="0" smtClean="0"/>
                        <a:t>Most of your ideas are matched with support. Your opinion</a:t>
                      </a:r>
                      <a:r>
                        <a:rPr lang="en-US" sz="1100" baseline="0" dirty="0" smtClean="0"/>
                        <a:t> is clearly stated for the most part. </a:t>
                      </a:r>
                    </a:p>
                    <a:p>
                      <a:r>
                        <a:rPr lang="en-US" sz="1100" baseline="0" dirty="0" smtClean="0"/>
                        <a:t>You added a conclusion. </a:t>
                      </a:r>
                      <a:endParaRPr lang="en-US" sz="1100" dirty="0"/>
                    </a:p>
                  </a:txBody>
                  <a:tcPr>
                    <a:solidFill>
                      <a:schemeClr val="bg1"/>
                    </a:solidFill>
                  </a:tcPr>
                </a:tc>
                <a:tc>
                  <a:txBody>
                    <a:bodyPr/>
                    <a:lstStyle/>
                    <a:p>
                      <a:r>
                        <a:rPr lang="en-US" sz="1100" dirty="0" smtClean="0"/>
                        <a:t>Some of your ideas don’t match your support. There is not a good conclusion or any</a:t>
                      </a:r>
                      <a:r>
                        <a:rPr lang="en-US" sz="1100" baseline="0" dirty="0" smtClean="0"/>
                        <a:t> sense of closure at the end. </a:t>
                      </a:r>
                      <a:endParaRPr lang="en-US" sz="1100" dirty="0"/>
                    </a:p>
                  </a:txBody>
                  <a:tcPr>
                    <a:solidFill>
                      <a:schemeClr val="bg1"/>
                    </a:solidFill>
                  </a:tcPr>
                </a:tc>
                <a:tc>
                  <a:txBody>
                    <a:bodyPr/>
                    <a:lstStyle/>
                    <a:p>
                      <a:r>
                        <a:rPr lang="en-US" sz="1100" dirty="0" smtClean="0"/>
                        <a:t>Your position or opinion is not clear.  Your ideas do not relate</a:t>
                      </a:r>
                      <a:r>
                        <a:rPr lang="en-US" sz="1100" baseline="0" dirty="0" smtClean="0"/>
                        <a:t> to each other.  There is no conclusion. </a:t>
                      </a:r>
                      <a:endParaRPr lang="en-US" sz="1100" dirty="0"/>
                    </a:p>
                  </a:txBody>
                  <a:tcPr>
                    <a:solidFill>
                      <a:schemeClr val="bg1"/>
                    </a:solidFill>
                  </a:tcPr>
                </a:tc>
              </a:tr>
              <a:tr h="539291">
                <a:tc>
                  <a:txBody>
                    <a:bodyPr/>
                    <a:lstStyle/>
                    <a:p>
                      <a:pPr algn="ctr"/>
                      <a:r>
                        <a:rPr lang="en-US" sz="1200" dirty="0" smtClean="0"/>
                        <a:t>Conventions</a:t>
                      </a:r>
                      <a:endParaRPr lang="en-US" sz="1200" dirty="0"/>
                    </a:p>
                  </a:txBody>
                  <a:tcPr>
                    <a:solidFill>
                      <a:schemeClr val="bg1"/>
                    </a:solidFill>
                  </a:tcPr>
                </a:tc>
                <a:tc>
                  <a:txBody>
                    <a:bodyPr/>
                    <a:lstStyle/>
                    <a:p>
                      <a:pPr marL="171450" indent="-171450">
                        <a:buFont typeface="Arial" panose="020B0604020202020204" pitchFamily="34" charset="0"/>
                        <a:buChar char="•"/>
                      </a:pPr>
                      <a:r>
                        <a:rPr lang="en-US" sz="1100" dirty="0" smtClean="0"/>
                        <a:t>Sentences-3</a:t>
                      </a:r>
                      <a:r>
                        <a:rPr lang="en-US" sz="1100" baseline="0" dirty="0" smtClean="0"/>
                        <a:t> Cs:</a:t>
                      </a:r>
                    </a:p>
                    <a:p>
                      <a:r>
                        <a:rPr lang="en-US" sz="1100" baseline="0" dirty="0" smtClean="0"/>
                        <a:t>Capitalize/ Complete/Close</a:t>
                      </a:r>
                    </a:p>
                    <a:p>
                      <a:pPr marL="171450" indent="-171450">
                        <a:buFont typeface="Arial" panose="020B0604020202020204" pitchFamily="34" charset="0"/>
                        <a:buChar char="•"/>
                      </a:pPr>
                      <a:r>
                        <a:rPr lang="en-US" sz="1100" baseline="0" dirty="0" smtClean="0"/>
                        <a:t>NO LOWER CASE </a:t>
                      </a:r>
                      <a:r>
                        <a:rPr lang="en-US" sz="1100" baseline="0" dirty="0" err="1" smtClean="0"/>
                        <a:t>i</a:t>
                      </a:r>
                      <a:r>
                        <a:rPr lang="en-US" sz="1100" baseline="0" dirty="0" smtClean="0"/>
                        <a:t> as I</a:t>
                      </a:r>
                    </a:p>
                    <a:p>
                      <a:pPr marL="171450" indent="-171450">
                        <a:buFont typeface="Arial" panose="020B0604020202020204" pitchFamily="34" charset="0"/>
                        <a:buChar char="•"/>
                      </a:pPr>
                      <a:r>
                        <a:rPr lang="en-US" sz="1100" baseline="0" dirty="0" smtClean="0"/>
                        <a:t>Punctuate Quotations</a:t>
                      </a:r>
                      <a:endParaRPr lang="en-US" sz="1100" dirty="0"/>
                    </a:p>
                  </a:txBody>
                  <a:tcPr>
                    <a:solidFill>
                      <a:schemeClr val="bg1"/>
                    </a:solidFill>
                  </a:tcPr>
                </a:tc>
                <a:tc>
                  <a:txBody>
                    <a:bodyPr/>
                    <a:lstStyle/>
                    <a:p>
                      <a:r>
                        <a:rPr lang="en-US" sz="1100" dirty="0" smtClean="0"/>
                        <a:t>Minor mistakes</a:t>
                      </a:r>
                      <a:endParaRPr lang="en-US" sz="1100" dirty="0"/>
                    </a:p>
                  </a:txBody>
                  <a:tcPr>
                    <a:solidFill>
                      <a:schemeClr val="bg1"/>
                    </a:solidFill>
                  </a:tcPr>
                </a:tc>
                <a:tc>
                  <a:txBody>
                    <a:bodyPr/>
                    <a:lstStyle/>
                    <a:p>
                      <a:r>
                        <a:rPr lang="en-US" sz="1100" dirty="0" smtClean="0"/>
                        <a:t>Several mistakes</a:t>
                      </a:r>
                      <a:endParaRPr lang="en-US" sz="1100" dirty="0"/>
                    </a:p>
                  </a:txBody>
                  <a:tcPr>
                    <a:solidFill>
                      <a:schemeClr val="bg1"/>
                    </a:solidFill>
                  </a:tcPr>
                </a:tc>
                <a:tc>
                  <a:txBody>
                    <a:bodyPr/>
                    <a:lstStyle/>
                    <a:p>
                      <a:r>
                        <a:rPr lang="en-US" sz="1100" dirty="0" smtClean="0"/>
                        <a:t>Many mistakes</a:t>
                      </a:r>
                      <a:endParaRPr lang="en-US" sz="1100" dirty="0"/>
                    </a:p>
                  </a:txBody>
                  <a:tcPr>
                    <a:solidFill>
                      <a:schemeClr val="bg1"/>
                    </a:solidFill>
                  </a:tcPr>
                </a:tc>
              </a:tr>
            </a:tbl>
          </a:graphicData>
        </a:graphic>
      </p:graphicFrame>
    </p:spTree>
    <p:extLst>
      <p:ext uri="{BB962C8B-B14F-4D97-AF65-F5344CB8AC3E}">
        <p14:creationId xmlns:p14="http://schemas.microsoft.com/office/powerpoint/2010/main" val="2365577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ictur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Picture"/>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ghse2.weebly.com/uploads/8/7/6/1/8761444/8631127.jpg?326"/>
          <p:cNvPicPr>
            <a:picLocks noChangeAspect="1" noChangeArrowheads="1"/>
          </p:cNvPicPr>
          <p:nvPr/>
        </p:nvPicPr>
        <p:blipFill rotWithShape="1">
          <a:blip r:embed="rId3">
            <a:extLst>
              <a:ext uri="{28A0092B-C50C-407E-A947-70E740481C1C}">
                <a14:useLocalDpi xmlns:a14="http://schemas.microsoft.com/office/drawing/2010/main" val="0"/>
              </a:ext>
            </a:extLst>
          </a:blip>
          <a:srcRect l="11965" r="10778"/>
          <a:stretch/>
        </p:blipFill>
        <p:spPr bwMode="auto">
          <a:xfrm>
            <a:off x="-30453" y="1219200"/>
            <a:ext cx="4838182"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274290"/>
            <a:ext cx="6248400" cy="923330"/>
          </a:xfrm>
          <a:prstGeom prst="rect">
            <a:avLst/>
          </a:prstGeom>
        </p:spPr>
        <p:txBody>
          <a:bodyPr wrap="square">
            <a:spAutoFit/>
          </a:bodyPr>
          <a:lstStyle/>
          <a:p>
            <a:pPr algn="ctr"/>
            <a:r>
              <a:rPr lang="en-US" sz="5400" dirty="0" smtClean="0">
                <a:latin typeface="Bell MT" panose="02020503060305020303" pitchFamily="18" charset="0"/>
              </a:rPr>
              <a:t>Author’s Chair:</a:t>
            </a:r>
            <a:endParaRPr lang="en-US" sz="5400" dirty="0">
              <a:latin typeface="Bell MT" panose="02020503060305020303" pitchFamily="18" charset="0"/>
            </a:endParaRPr>
          </a:p>
        </p:txBody>
      </p:sp>
      <p:sp>
        <p:nvSpPr>
          <p:cNvPr id="6" name="Rectangle 5"/>
          <p:cNvSpPr/>
          <p:nvPr/>
        </p:nvSpPr>
        <p:spPr>
          <a:xfrm>
            <a:off x="4572000" y="1600200"/>
            <a:ext cx="4419600" cy="3477875"/>
          </a:xfrm>
          <a:prstGeom prst="rect">
            <a:avLst/>
          </a:prstGeom>
        </p:spPr>
        <p:txBody>
          <a:bodyPr wrap="square">
            <a:spAutoFit/>
          </a:bodyPr>
          <a:lstStyle/>
          <a:p>
            <a:pPr algn="ctr"/>
            <a:r>
              <a:rPr lang="en-US" sz="4400" dirty="0" smtClean="0">
                <a:latin typeface="Bell MT" panose="02020503060305020303" pitchFamily="18" charset="0"/>
              </a:rPr>
              <a:t>Hurray!</a:t>
            </a:r>
          </a:p>
          <a:p>
            <a:pPr algn="ctr"/>
            <a:r>
              <a:rPr lang="en-US" sz="4400" dirty="0" smtClean="0">
                <a:latin typeface="Bell MT" panose="02020503060305020303" pitchFamily="18" charset="0"/>
              </a:rPr>
              <a:t>Time to share your fabulous writing with your classmates!</a:t>
            </a:r>
            <a:endParaRPr lang="en-US" sz="4400" dirty="0">
              <a:latin typeface="Bell MT" panose="02020503060305020303" pitchFamily="18" charset="0"/>
            </a:endParaRPr>
          </a:p>
        </p:txBody>
      </p:sp>
    </p:spTree>
    <p:extLst>
      <p:ext uri="{BB962C8B-B14F-4D97-AF65-F5344CB8AC3E}">
        <p14:creationId xmlns:p14="http://schemas.microsoft.com/office/powerpoint/2010/main" val="2071922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images0.pixlis.com/background-image-vertical-lines-and-stripes-seamless-tileable-green-white-22r3h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8" y="-65314"/>
            <a:ext cx="6923314" cy="6923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images0.pixlis.com/background-image-vertical-lines-and-stripes-seamless-tileable-green-white-22r3h6.png"/>
          <p:cNvPicPr>
            <a:picLocks noChangeAspect="1" noChangeArrowheads="1"/>
          </p:cNvPicPr>
          <p:nvPr/>
        </p:nvPicPr>
        <p:blipFill rotWithShape="1">
          <a:blip r:embed="rId2">
            <a:extLst>
              <a:ext uri="{28A0092B-C50C-407E-A947-70E740481C1C}">
                <a14:useLocalDpi xmlns:a14="http://schemas.microsoft.com/office/drawing/2010/main" val="0"/>
              </a:ext>
            </a:extLst>
          </a:blip>
          <a:srcRect r="66681"/>
          <a:stretch/>
        </p:blipFill>
        <p:spPr bwMode="auto">
          <a:xfrm>
            <a:off x="6837216" y="-65314"/>
            <a:ext cx="2306784" cy="69233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363" t="20921" r="15216" b="25431"/>
          <a:stretch/>
        </p:blipFill>
        <p:spPr bwMode="auto">
          <a:xfrm>
            <a:off x="866403" y="2220686"/>
            <a:ext cx="7239000" cy="3191069"/>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66403" y="228600"/>
            <a:ext cx="7239000" cy="1722060"/>
          </a:xfrm>
          <a:prstGeom prst="round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66403" y="282467"/>
            <a:ext cx="7239000" cy="1569660"/>
          </a:xfrm>
          <a:prstGeom prst="rect">
            <a:avLst/>
          </a:prstGeom>
        </p:spPr>
        <p:txBody>
          <a:bodyPr wrap="square">
            <a:spAutoFit/>
          </a:bodyPr>
          <a:lstStyle/>
          <a:p>
            <a:pPr algn="ctr"/>
            <a:r>
              <a:rPr lang="en-US" sz="3200" dirty="0" smtClean="0">
                <a:latin typeface="Bell MT" panose="02020503060305020303" pitchFamily="18" charset="0"/>
              </a:rPr>
              <a:t>For more information on this and other learning units:</a:t>
            </a:r>
          </a:p>
          <a:p>
            <a:pPr algn="ctr"/>
            <a:r>
              <a:rPr lang="en-US" sz="3200" dirty="0" smtClean="0">
                <a:latin typeface="Bell MT" panose="02020503060305020303" pitchFamily="18" charset="0"/>
                <a:hlinkClick r:id="rId4"/>
              </a:rPr>
              <a:t>www.peachteach3.com</a:t>
            </a:r>
            <a:endParaRPr lang="en-US" sz="3200" dirty="0">
              <a:latin typeface="Bell MT" panose="02020503060305020303" pitchFamily="18" charset="0"/>
            </a:endParaRPr>
          </a:p>
        </p:txBody>
      </p:sp>
      <p:sp>
        <p:nvSpPr>
          <p:cNvPr id="9" name="Rounded Rectangle 8"/>
          <p:cNvSpPr/>
          <p:nvPr/>
        </p:nvSpPr>
        <p:spPr>
          <a:xfrm>
            <a:off x="1375804" y="5638800"/>
            <a:ext cx="6396596" cy="1066800"/>
          </a:xfrm>
          <a:prstGeom prst="round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latin typeface="Bell MT" panose="02020503060305020303" pitchFamily="18" charset="0"/>
              </a:rPr>
              <a:t>Michelle Davis, 3</a:t>
            </a:r>
            <a:r>
              <a:rPr lang="en-US" baseline="30000" dirty="0" smtClean="0">
                <a:solidFill>
                  <a:schemeClr val="tx1"/>
                </a:solidFill>
                <a:latin typeface="Bell MT" panose="02020503060305020303" pitchFamily="18" charset="0"/>
              </a:rPr>
              <a:t>rd</a:t>
            </a:r>
            <a:r>
              <a:rPr lang="en-US" dirty="0" smtClean="0">
                <a:solidFill>
                  <a:schemeClr val="tx1"/>
                </a:solidFill>
                <a:latin typeface="Bell MT" panose="02020503060305020303" pitchFamily="18" charset="0"/>
              </a:rPr>
              <a:t> grade, Kingsland Elementary School</a:t>
            </a:r>
          </a:p>
          <a:p>
            <a:pPr algn="ctr"/>
            <a:r>
              <a:rPr lang="en-US" dirty="0" smtClean="0">
                <a:solidFill>
                  <a:schemeClr val="tx1"/>
                </a:solidFill>
                <a:latin typeface="Bell MT" panose="02020503060305020303" pitchFamily="18" charset="0"/>
              </a:rPr>
              <a:t>Kingsland, GA</a:t>
            </a:r>
          </a:p>
          <a:p>
            <a:pPr algn="ctr"/>
            <a:r>
              <a:rPr lang="en-US" dirty="0" smtClean="0">
                <a:solidFill>
                  <a:schemeClr val="tx1"/>
                </a:solidFill>
                <a:latin typeface="Bell MT" panose="02020503060305020303" pitchFamily="18" charset="0"/>
                <a:hlinkClick r:id="rId5"/>
              </a:rPr>
              <a:t>mdavis@camden.k12.ga.us</a:t>
            </a:r>
            <a:endParaRPr lang="en-US" dirty="0" smtClean="0">
              <a:solidFill>
                <a:schemeClr val="tx1"/>
              </a:solidFill>
              <a:latin typeface="Bell MT" panose="02020503060305020303" pitchFamily="18" charset="0"/>
            </a:endParaRPr>
          </a:p>
          <a:p>
            <a:pPr algn="ctr"/>
            <a:endParaRPr lang="en-US" dirty="0">
              <a:solidFill>
                <a:schemeClr val="tx1"/>
              </a:solidFill>
            </a:endParaRPr>
          </a:p>
        </p:txBody>
      </p:sp>
    </p:spTree>
    <p:extLst>
      <p:ext uri="{BB962C8B-B14F-4D97-AF65-F5344CB8AC3E}">
        <p14:creationId xmlns:p14="http://schemas.microsoft.com/office/powerpoint/2010/main" val="54929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2">
            <a:extLst>
              <a:ext uri="{28A0092B-C50C-407E-A947-70E740481C1C}">
                <a14:useLocalDpi xmlns:a14="http://schemas.microsoft.com/office/drawing/2010/main" val="0"/>
              </a:ext>
            </a:extLst>
          </a:blip>
          <a:srcRect l="819" t="17433" b="10183"/>
          <a:stretch/>
        </p:blipFill>
        <p:spPr bwMode="auto">
          <a:xfrm>
            <a:off x="-211974" y="58189"/>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927" y="187814"/>
            <a:ext cx="8457273" cy="1015663"/>
          </a:xfrm>
          <a:prstGeom prst="rect">
            <a:avLst/>
          </a:prstGeom>
          <a:solidFill>
            <a:schemeClr val="bg1"/>
          </a:solidFill>
          <a:ln w="38100">
            <a:solidFill>
              <a:schemeClr val="tx1"/>
            </a:solidFill>
            <a:prstDash val="sysDash"/>
          </a:ln>
        </p:spPr>
        <p:txBody>
          <a:bodyPr wrap="square" rtlCol="0">
            <a:spAutoFit/>
          </a:bodyPr>
          <a:lstStyle/>
          <a:p>
            <a:pPr algn="ctr"/>
            <a:r>
              <a:rPr lang="en-US" sz="6000" dirty="0" smtClean="0">
                <a:latin typeface="Bell MT" panose="02020503060305020303" pitchFamily="18" charset="0"/>
              </a:rPr>
              <a:t>Additional Standards:</a:t>
            </a:r>
            <a:endParaRPr lang="en-US" sz="6000" dirty="0">
              <a:latin typeface="Bell MT" panose="02020503060305020303" pitchFamily="18" charset="0"/>
            </a:endParaRPr>
          </a:p>
        </p:txBody>
      </p:sp>
      <p:sp>
        <p:nvSpPr>
          <p:cNvPr id="19" name="TextBox 18"/>
          <p:cNvSpPr txBox="1"/>
          <p:nvPr/>
        </p:nvSpPr>
        <p:spPr>
          <a:xfrm>
            <a:off x="152400" y="1524000"/>
            <a:ext cx="8036791" cy="2800767"/>
          </a:xfrm>
          <a:prstGeom prst="rect">
            <a:avLst/>
          </a:prstGeom>
          <a:solidFill>
            <a:schemeClr val="bg1"/>
          </a:solidFill>
          <a:ln w="38100">
            <a:solidFill>
              <a:schemeClr val="tx1"/>
            </a:solidFill>
            <a:prstDash val="sysDash"/>
          </a:ln>
        </p:spPr>
        <p:txBody>
          <a:bodyPr wrap="square" rtlCol="0">
            <a:spAutoFit/>
          </a:bodyPr>
          <a:lstStyle/>
          <a:p>
            <a:r>
              <a:rPr lang="en-US" sz="1600" dirty="0">
                <a:latin typeface="Bell MT" panose="02020503060305020303" pitchFamily="18" charset="0"/>
              </a:rPr>
              <a:t>ELACC3W1: Write opinion pieces on topics or texts, supporting a point of view with reasons. </a:t>
            </a:r>
          </a:p>
          <a:p>
            <a:endParaRPr lang="en-US" sz="1600" dirty="0">
              <a:latin typeface="Bell MT" panose="02020503060305020303" pitchFamily="18" charset="0"/>
            </a:endParaRPr>
          </a:p>
          <a:p>
            <a:r>
              <a:rPr lang="en-US" sz="1600" dirty="0">
                <a:latin typeface="Bell MT" panose="02020503060305020303" pitchFamily="18" charset="0"/>
              </a:rPr>
              <a:t>a. Introduce the topic or book they are writing about, state an opinion, and create an organizational structure that lists reasons. </a:t>
            </a:r>
          </a:p>
          <a:p>
            <a:endParaRPr lang="en-US" sz="1600" dirty="0">
              <a:latin typeface="Bell MT" panose="02020503060305020303" pitchFamily="18" charset="0"/>
            </a:endParaRPr>
          </a:p>
          <a:p>
            <a:r>
              <a:rPr lang="en-US" sz="1600" dirty="0">
                <a:latin typeface="Bell MT" panose="02020503060305020303" pitchFamily="18" charset="0"/>
              </a:rPr>
              <a:t>b. Provide reasons that support the opinion. </a:t>
            </a:r>
          </a:p>
          <a:p>
            <a:endParaRPr lang="en-US" sz="1600" dirty="0">
              <a:latin typeface="Bell MT" panose="02020503060305020303" pitchFamily="18" charset="0"/>
            </a:endParaRPr>
          </a:p>
          <a:p>
            <a:r>
              <a:rPr lang="en-US" sz="1600" dirty="0">
                <a:latin typeface="Bell MT" panose="02020503060305020303" pitchFamily="18" charset="0"/>
              </a:rPr>
              <a:t>c. Use linking words and phrases (e.g., because, therefore, since, for example) to connect opinion and reasons. </a:t>
            </a:r>
          </a:p>
          <a:p>
            <a:endParaRPr lang="en-US" sz="1600" dirty="0">
              <a:latin typeface="Bell MT" panose="02020503060305020303" pitchFamily="18" charset="0"/>
            </a:endParaRPr>
          </a:p>
          <a:p>
            <a:r>
              <a:rPr lang="en-US" sz="1600" dirty="0">
                <a:latin typeface="Bell MT" panose="02020503060305020303" pitchFamily="18" charset="0"/>
              </a:rPr>
              <a:t>d. Provide a concluding statement or section. </a:t>
            </a:r>
            <a:endParaRPr lang="en-US" sz="1600" dirty="0" smtClean="0">
              <a:latin typeface="Bell MT" panose="02020503060305020303" pitchFamily="18" charset="0"/>
            </a:endParaRPr>
          </a:p>
        </p:txBody>
      </p:sp>
      <p:sp>
        <p:nvSpPr>
          <p:cNvPr id="9" name="TextBox 8"/>
          <p:cNvSpPr txBox="1"/>
          <p:nvPr/>
        </p:nvSpPr>
        <p:spPr>
          <a:xfrm>
            <a:off x="152400" y="1407616"/>
            <a:ext cx="8064500" cy="4154984"/>
          </a:xfrm>
          <a:prstGeom prst="rect">
            <a:avLst/>
          </a:prstGeom>
          <a:solidFill>
            <a:schemeClr val="bg1"/>
          </a:solidFill>
          <a:ln w="38100">
            <a:solidFill>
              <a:schemeClr val="tx1"/>
            </a:solidFill>
            <a:prstDash val="sysDash"/>
          </a:ln>
        </p:spPr>
        <p:txBody>
          <a:bodyPr wrap="square" rtlCol="0">
            <a:spAutoFit/>
          </a:bodyPr>
          <a:lstStyle/>
          <a:p>
            <a:pPr marL="342900" indent="-342900">
              <a:buFont typeface="Arial" panose="020B0604020202020204" pitchFamily="34" charset="0"/>
              <a:buChar char="•"/>
            </a:pPr>
            <a:r>
              <a:rPr lang="en-US" sz="2400" dirty="0" smtClean="0">
                <a:latin typeface="Bell MT" panose="02020503060305020303" pitchFamily="18" charset="0"/>
              </a:rPr>
              <a:t>I can construct a response about what I am reading. </a:t>
            </a:r>
          </a:p>
          <a:p>
            <a:pPr marL="342900" indent="-342900">
              <a:buFont typeface="Arial" panose="020B0604020202020204" pitchFamily="34" charset="0"/>
              <a:buChar char="•"/>
            </a:pPr>
            <a:r>
              <a:rPr lang="en-US" sz="2400" dirty="0" smtClean="0">
                <a:latin typeface="Bell MT" panose="02020503060305020303" pitchFamily="18" charset="0"/>
              </a:rPr>
              <a:t>I can organize my response so that my ideas are grouped together in a way that makes sense to my reader. </a:t>
            </a:r>
          </a:p>
          <a:p>
            <a:pPr marL="342900" indent="-342900">
              <a:buFont typeface="Arial" panose="020B0604020202020204" pitchFamily="34" charset="0"/>
              <a:buChar char="•"/>
            </a:pPr>
            <a:r>
              <a:rPr lang="en-US" sz="2400" dirty="0" smtClean="0">
                <a:latin typeface="Bell MT" panose="02020503060305020303" pitchFamily="18" charset="0"/>
              </a:rPr>
              <a:t>I can introduce the book I am reading about with a strong topic sentence. (Presto Change-O)</a:t>
            </a:r>
          </a:p>
          <a:p>
            <a:pPr marL="342900" indent="-342900">
              <a:buFont typeface="Arial" panose="020B0604020202020204" pitchFamily="34" charset="0"/>
              <a:buChar char="•"/>
            </a:pPr>
            <a:r>
              <a:rPr lang="en-US" sz="2400" dirty="0" smtClean="0">
                <a:latin typeface="Bell MT" panose="02020503060305020303" pitchFamily="18" charset="0"/>
              </a:rPr>
              <a:t>I can make statements about the book that show my opinion. </a:t>
            </a:r>
          </a:p>
          <a:p>
            <a:pPr marL="342900" indent="-342900">
              <a:buFont typeface="Arial" panose="020B0604020202020204" pitchFamily="34" charset="0"/>
              <a:buChar char="•"/>
            </a:pPr>
            <a:r>
              <a:rPr lang="en-US" sz="2400" dirty="0" smtClean="0">
                <a:latin typeface="Bell MT" panose="02020503060305020303" pitchFamily="18" charset="0"/>
              </a:rPr>
              <a:t>I can support my opinion with text evidence. I can use linking words so that my writing has good flow.</a:t>
            </a:r>
          </a:p>
          <a:p>
            <a:pPr marL="342900" indent="-342900">
              <a:buFont typeface="Arial" panose="020B0604020202020204" pitchFamily="34" charset="0"/>
              <a:buChar char="•"/>
            </a:pPr>
            <a:r>
              <a:rPr lang="en-US" sz="2400" dirty="0" smtClean="0">
                <a:latin typeface="Bell MT" panose="02020503060305020303" pitchFamily="18" charset="0"/>
              </a:rPr>
              <a:t>I can provide closure to my reader and write a conclusion. (Hook it up!)</a:t>
            </a:r>
          </a:p>
          <a:p>
            <a:pPr marL="342900" indent="-342900">
              <a:buFont typeface="Arial" panose="020B0604020202020204" pitchFamily="34" charset="0"/>
              <a:buChar char="•"/>
            </a:pPr>
            <a:endParaRPr lang="en-US" sz="2400" dirty="0" smtClean="0">
              <a:latin typeface="Bell MT" panose="02020503060305020303" pitchFamily="18" charset="0"/>
            </a:endParaRPr>
          </a:p>
        </p:txBody>
      </p:sp>
      <p:sp>
        <p:nvSpPr>
          <p:cNvPr id="2" name="Oval 1"/>
          <p:cNvSpPr/>
          <p:nvPr/>
        </p:nvSpPr>
        <p:spPr>
          <a:xfrm>
            <a:off x="7848600" y="5715000"/>
            <a:ext cx="1295400" cy="119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t1.gstatic.com/images?q=tbn:ANd9GcSCTC_GLeq_Ci804rxfzULnkCoJ1qUV3cGrmwWl06wistnbIMkc8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2398">
            <a:off x="7878277" y="5786218"/>
            <a:ext cx="1265345" cy="69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78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cdn.shopify.com/s/files/1/0068/2302/products/holli-zollinger-red-gingham-blanket-front_1024x1024.jpeg?v=1380428097"/>
          <p:cNvPicPr>
            <a:picLocks noChangeAspect="1" noChangeArrowheads="1"/>
          </p:cNvPicPr>
          <p:nvPr/>
        </p:nvPicPr>
        <p:blipFill rotWithShape="1">
          <a:blip r:embed="rId2">
            <a:extLst>
              <a:ext uri="{28A0092B-C50C-407E-A947-70E740481C1C}">
                <a14:useLocalDpi xmlns:a14="http://schemas.microsoft.com/office/drawing/2010/main" val="0"/>
              </a:ext>
            </a:extLst>
          </a:blip>
          <a:srcRect l="819" t="17433" b="10183"/>
          <a:stretch/>
        </p:blipFill>
        <p:spPr bwMode="auto">
          <a:xfrm>
            <a:off x="-211974" y="58189"/>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8128" y="606895"/>
            <a:ext cx="8229599" cy="5755422"/>
          </a:xfrm>
          <a:prstGeom prst="rect">
            <a:avLst/>
          </a:prstGeom>
          <a:solidFill>
            <a:schemeClr val="bg1"/>
          </a:solidFill>
          <a:ln w="38100">
            <a:solidFill>
              <a:schemeClr val="tx1"/>
            </a:solidFill>
            <a:prstDash val="dash"/>
          </a:ln>
        </p:spPr>
        <p:txBody>
          <a:bodyPr wrap="square" rtlCol="0">
            <a:spAutoFit/>
          </a:bodyPr>
          <a:lstStyle/>
          <a:p>
            <a:pPr algn="ctr"/>
            <a:r>
              <a:rPr lang="en-US" sz="4800" u="sng" dirty="0" smtClean="0">
                <a:latin typeface="Bell MT" panose="02020503060305020303" pitchFamily="18" charset="0"/>
              </a:rPr>
              <a:t>Students</a:t>
            </a:r>
            <a:r>
              <a:rPr lang="en-US" sz="3200" dirty="0" smtClean="0">
                <a:latin typeface="Bell MT" panose="02020503060305020303" pitchFamily="18" charset="0"/>
              </a:rPr>
              <a:t>:</a:t>
            </a:r>
          </a:p>
          <a:p>
            <a:pPr algn="ctr"/>
            <a:r>
              <a:rPr lang="en-US" sz="3200" dirty="0" smtClean="0">
                <a:latin typeface="Bell MT" panose="02020503060305020303" pitchFamily="18" charset="0"/>
              </a:rPr>
              <a:t>By now, you know this story well! </a:t>
            </a:r>
          </a:p>
          <a:p>
            <a:pPr algn="ctr"/>
            <a:r>
              <a:rPr lang="en-US" sz="3200" dirty="0" smtClean="0">
                <a:latin typeface="Bell MT" panose="02020503060305020303" pitchFamily="18" charset="0"/>
              </a:rPr>
              <a:t>It’s time to dig deeper!</a:t>
            </a:r>
          </a:p>
          <a:p>
            <a:pPr algn="ctr"/>
            <a:r>
              <a:rPr lang="en-US" sz="3200" dirty="0" smtClean="0">
                <a:latin typeface="Bell MT" panose="02020503060305020303" pitchFamily="18" charset="0"/>
              </a:rPr>
              <a:t>Remember what you know about</a:t>
            </a:r>
          </a:p>
          <a:p>
            <a:pPr algn="ctr"/>
            <a:r>
              <a:rPr lang="en-US" sz="3200" dirty="0" smtClean="0">
                <a:latin typeface="Bell MT" panose="02020503060305020303" pitchFamily="18" charset="0"/>
              </a:rPr>
              <a:t>CLOSE READING.</a:t>
            </a:r>
          </a:p>
          <a:p>
            <a:pPr algn="ctr"/>
            <a:r>
              <a:rPr lang="en-US" sz="3200" dirty="0" smtClean="0">
                <a:latin typeface="Bell MT" panose="02020503060305020303" pitchFamily="18" charset="0"/>
              </a:rPr>
              <a:t>As we read the story again, </a:t>
            </a:r>
          </a:p>
          <a:p>
            <a:pPr algn="ctr"/>
            <a:r>
              <a:rPr lang="en-US" sz="3200" dirty="0" smtClean="0">
                <a:latin typeface="Bell MT" panose="02020503060305020303" pitchFamily="18" charset="0"/>
              </a:rPr>
              <a:t>search for evidence and examples to </a:t>
            </a:r>
          </a:p>
          <a:p>
            <a:pPr algn="ctr"/>
            <a:r>
              <a:rPr lang="en-US" sz="3200" dirty="0" smtClean="0">
                <a:latin typeface="Bell MT" panose="02020503060305020303" pitchFamily="18" charset="0"/>
              </a:rPr>
              <a:t>COMPARE and CONTRAST</a:t>
            </a:r>
          </a:p>
          <a:p>
            <a:pPr algn="ctr"/>
            <a:r>
              <a:rPr lang="en-US" sz="3200" dirty="0" smtClean="0">
                <a:latin typeface="Bell MT" panose="02020503060305020303" pitchFamily="18" charset="0"/>
              </a:rPr>
              <a:t>the way the kid felt about Jeremy Ross at the beginning with how he felt towards him at the end of the story. </a:t>
            </a:r>
          </a:p>
        </p:txBody>
      </p:sp>
    </p:spTree>
    <p:extLst>
      <p:ext uri="{BB962C8B-B14F-4D97-AF65-F5344CB8AC3E}">
        <p14:creationId xmlns:p14="http://schemas.microsoft.com/office/powerpoint/2010/main" val="4223378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650745"/>
            <a:ext cx="3352800" cy="584775"/>
          </a:xfrm>
          <a:prstGeom prst="rect">
            <a:avLst/>
          </a:prstGeom>
          <a:noFill/>
        </p:spPr>
        <p:txBody>
          <a:bodyPr wrap="square" rtlCol="0">
            <a:spAutoFit/>
          </a:bodyPr>
          <a:lstStyle/>
          <a:p>
            <a:pPr algn="ctr"/>
            <a:r>
              <a:rPr lang="en-US" sz="1600" dirty="0" smtClean="0">
                <a:latin typeface="Bell MT" panose="02020503060305020303" pitchFamily="18" charset="0"/>
              </a:rPr>
              <a:t>What  happened to cause the kid to change his mind?</a:t>
            </a:r>
            <a:endParaRPr lang="en-US" sz="1600" dirty="0">
              <a:latin typeface="Bell MT" panose="02020503060305020303" pitchFamily="18" charset="0"/>
            </a:endParaRPr>
          </a:p>
        </p:txBody>
      </p:sp>
      <p:sp>
        <p:nvSpPr>
          <p:cNvPr id="3" name="TextBox 2"/>
          <p:cNvSpPr txBox="1"/>
          <p:nvPr/>
        </p:nvSpPr>
        <p:spPr>
          <a:xfrm>
            <a:off x="0" y="248483"/>
            <a:ext cx="1905000" cy="4893647"/>
          </a:xfrm>
          <a:prstGeom prst="rect">
            <a:avLst/>
          </a:prstGeom>
          <a:noFill/>
        </p:spPr>
        <p:txBody>
          <a:bodyPr wrap="square" rtlCol="0">
            <a:spAutoFit/>
          </a:bodyPr>
          <a:lstStyle/>
          <a:p>
            <a:pPr algn="ctr"/>
            <a:r>
              <a:rPr lang="en-US" sz="1200" dirty="0" smtClean="0">
                <a:latin typeface="Bell MT" panose="02020503060305020303" pitchFamily="18" charset="0"/>
              </a:rPr>
              <a:t>How the kid felt at the beginning about Jeremy Ross: </a:t>
            </a:r>
          </a:p>
          <a:p>
            <a:pPr algn="ctr"/>
            <a:r>
              <a:rPr lang="en-US" sz="1200" dirty="0" smtClean="0">
                <a:latin typeface="Bell MT" panose="02020503060305020303" pitchFamily="18" charset="0"/>
              </a:rPr>
              <a:t>(Text Evidence)</a:t>
            </a:r>
          </a:p>
          <a:p>
            <a:pPr algn="ctr"/>
            <a:r>
              <a:rPr lang="en-US" sz="1200" b="1" dirty="0" smtClean="0">
                <a:latin typeface="Bell MT" panose="02020503060305020303" pitchFamily="18" charset="0"/>
              </a:rPr>
              <a:t>Did he like Jeremy Ross</a:t>
            </a:r>
            <a:r>
              <a:rPr lang="en-US" sz="1200" dirty="0" smtClean="0">
                <a:latin typeface="Bell MT" panose="02020503060305020303" pitchFamily="18" charset="0"/>
              </a:rPr>
              <a:t>?</a:t>
            </a:r>
          </a:p>
          <a:p>
            <a:pPr algn="ctr"/>
            <a:endParaRPr lang="en-US" sz="1400" dirty="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smtClean="0">
              <a:latin typeface="Bell MT" panose="02020503060305020303" pitchFamily="18" charset="0"/>
            </a:endParaRPr>
          </a:p>
          <a:p>
            <a:pPr algn="ctr"/>
            <a:r>
              <a:rPr lang="en-US" sz="1400" dirty="0" smtClean="0">
                <a:latin typeface="Bell MT" panose="02020503060305020303" pitchFamily="18" charset="0"/>
              </a:rPr>
              <a:t>Did he want to feed him a really terrible Enemy Pie?</a:t>
            </a:r>
            <a:endParaRPr lang="en-US" sz="1400" dirty="0">
              <a:latin typeface="Bell MT" panose="02020503060305020303" pitchFamily="18" charset="0"/>
            </a:endParaRPr>
          </a:p>
        </p:txBody>
      </p:sp>
      <p:sp>
        <p:nvSpPr>
          <p:cNvPr id="4" name="TextBox 3"/>
          <p:cNvSpPr txBox="1"/>
          <p:nvPr/>
        </p:nvSpPr>
        <p:spPr>
          <a:xfrm>
            <a:off x="7162800" y="228600"/>
            <a:ext cx="1981200" cy="4832092"/>
          </a:xfrm>
          <a:prstGeom prst="rect">
            <a:avLst/>
          </a:prstGeom>
          <a:noFill/>
        </p:spPr>
        <p:txBody>
          <a:bodyPr wrap="square" rtlCol="0">
            <a:spAutoFit/>
          </a:bodyPr>
          <a:lstStyle/>
          <a:p>
            <a:pPr algn="ctr"/>
            <a:r>
              <a:rPr lang="en-US" sz="1400" dirty="0" smtClean="0">
                <a:latin typeface="Bell MT" panose="02020503060305020303" pitchFamily="18" charset="0"/>
              </a:rPr>
              <a:t>How the kid felt at the end about Jeremy Ross: </a:t>
            </a:r>
          </a:p>
          <a:p>
            <a:pPr algn="ctr"/>
            <a:r>
              <a:rPr lang="en-US" sz="1400" dirty="0" smtClean="0">
                <a:latin typeface="Bell MT" panose="02020503060305020303" pitchFamily="18" charset="0"/>
              </a:rPr>
              <a:t>(Text Evidence)</a:t>
            </a:r>
          </a:p>
          <a:p>
            <a:pPr algn="ctr"/>
            <a:r>
              <a:rPr lang="en-US" sz="1400" b="1" dirty="0" smtClean="0">
                <a:latin typeface="Bell MT" panose="02020503060305020303" pitchFamily="18" charset="0"/>
              </a:rPr>
              <a:t>Did </a:t>
            </a:r>
            <a:r>
              <a:rPr lang="en-US" sz="1400" b="1" dirty="0">
                <a:latin typeface="Bell MT" panose="02020503060305020303" pitchFamily="18" charset="0"/>
              </a:rPr>
              <a:t>he like Jeremy Ross?</a:t>
            </a:r>
          </a:p>
          <a:p>
            <a:pPr algn="ctr"/>
            <a:endParaRPr lang="en-US" sz="1400" dirty="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smtClean="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a:latin typeface="Bell MT" panose="02020503060305020303" pitchFamily="18" charset="0"/>
            </a:endParaRPr>
          </a:p>
          <a:p>
            <a:pPr algn="ctr"/>
            <a:endParaRPr lang="en-US" sz="1400" dirty="0">
              <a:latin typeface="Bell MT" panose="02020503060305020303" pitchFamily="18" charset="0"/>
            </a:endParaRPr>
          </a:p>
          <a:p>
            <a:pPr algn="ctr"/>
            <a:r>
              <a:rPr lang="en-US" sz="1400" dirty="0">
                <a:latin typeface="Bell MT" panose="02020503060305020303" pitchFamily="18" charset="0"/>
              </a:rPr>
              <a:t>Did he want to feed him a really </a:t>
            </a:r>
            <a:r>
              <a:rPr lang="en-US" sz="1400" dirty="0" smtClean="0">
                <a:latin typeface="Bell MT" panose="02020503060305020303" pitchFamily="18" charset="0"/>
              </a:rPr>
              <a:t>terrible  </a:t>
            </a:r>
          </a:p>
          <a:p>
            <a:pPr algn="ctr"/>
            <a:r>
              <a:rPr lang="en-US" sz="1400" dirty="0" smtClean="0">
                <a:latin typeface="Bell MT" panose="02020503060305020303" pitchFamily="18" charset="0"/>
              </a:rPr>
              <a:t>Enemy Pie?</a:t>
            </a:r>
            <a:endParaRPr lang="en-US" sz="1400" dirty="0">
              <a:latin typeface="Bell MT" panose="02020503060305020303" pitchFamily="18" charset="0"/>
            </a:endParaRPr>
          </a:p>
        </p:txBody>
      </p:sp>
      <p:sp>
        <p:nvSpPr>
          <p:cNvPr id="5" name="Rounded Rectangle 4"/>
          <p:cNvSpPr/>
          <p:nvPr/>
        </p:nvSpPr>
        <p:spPr>
          <a:xfrm>
            <a:off x="0" y="230088"/>
            <a:ext cx="1981200" cy="65517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162800" y="228600"/>
            <a:ext cx="1981200" cy="6553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569892"/>
            <a:ext cx="4419600" cy="6211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99756" y="73223"/>
            <a:ext cx="3424844" cy="307777"/>
          </a:xfrm>
          <a:prstGeom prst="rect">
            <a:avLst/>
          </a:prstGeom>
          <a:noFill/>
        </p:spPr>
        <p:txBody>
          <a:bodyPr wrap="square" rtlCol="0">
            <a:spAutoFit/>
          </a:bodyPr>
          <a:lstStyle/>
          <a:p>
            <a:pPr algn="ctr"/>
            <a:r>
              <a:rPr lang="en-US" sz="1400" dirty="0" smtClean="0">
                <a:latin typeface="Bell MT" panose="02020503060305020303" pitchFamily="18" charset="0"/>
              </a:rPr>
              <a:t>CLOSE READ OF ENEMY PIE</a:t>
            </a:r>
            <a:endParaRPr lang="en-US" sz="1400" dirty="0">
              <a:latin typeface="Bell MT" panose="02020503060305020303" pitchFamily="18" charset="0"/>
            </a:endParaRPr>
          </a:p>
        </p:txBody>
      </p:sp>
      <p:sp>
        <p:nvSpPr>
          <p:cNvPr id="9" name="TextBox 8"/>
          <p:cNvSpPr txBox="1"/>
          <p:nvPr/>
        </p:nvSpPr>
        <p:spPr>
          <a:xfrm>
            <a:off x="0" y="-76200"/>
            <a:ext cx="1905000" cy="307777"/>
          </a:xfrm>
          <a:prstGeom prst="rect">
            <a:avLst/>
          </a:prstGeom>
          <a:noFill/>
        </p:spPr>
        <p:txBody>
          <a:bodyPr wrap="square" rtlCol="0">
            <a:spAutoFit/>
          </a:bodyPr>
          <a:lstStyle/>
          <a:p>
            <a:pPr algn="ctr"/>
            <a:r>
              <a:rPr lang="en-US" sz="1400" dirty="0" smtClean="0">
                <a:latin typeface="Bell MT" panose="02020503060305020303" pitchFamily="18" charset="0"/>
              </a:rPr>
              <a:t>BEGINNING</a:t>
            </a:r>
            <a:endParaRPr lang="en-US" sz="1400" dirty="0">
              <a:latin typeface="Bell MT" panose="02020503060305020303" pitchFamily="18" charset="0"/>
            </a:endParaRPr>
          </a:p>
        </p:txBody>
      </p:sp>
      <p:sp>
        <p:nvSpPr>
          <p:cNvPr id="10" name="TextBox 9"/>
          <p:cNvSpPr txBox="1"/>
          <p:nvPr/>
        </p:nvSpPr>
        <p:spPr>
          <a:xfrm>
            <a:off x="7239000" y="-76200"/>
            <a:ext cx="1905000" cy="307777"/>
          </a:xfrm>
          <a:prstGeom prst="rect">
            <a:avLst/>
          </a:prstGeom>
          <a:noFill/>
        </p:spPr>
        <p:txBody>
          <a:bodyPr wrap="square" rtlCol="0">
            <a:spAutoFit/>
          </a:bodyPr>
          <a:lstStyle/>
          <a:p>
            <a:pPr algn="ctr"/>
            <a:r>
              <a:rPr lang="en-US" sz="1400" dirty="0" smtClean="0">
                <a:latin typeface="Bell MT" panose="02020503060305020303" pitchFamily="18" charset="0"/>
              </a:rPr>
              <a:t>END </a:t>
            </a:r>
            <a:endParaRPr lang="en-US" sz="1400" dirty="0">
              <a:latin typeface="Bell MT" panose="02020503060305020303" pitchFamily="18" charset="0"/>
            </a:endParaRPr>
          </a:p>
        </p:txBody>
      </p:sp>
    </p:spTree>
    <p:extLst>
      <p:ext uri="{BB962C8B-B14F-4D97-AF65-F5344CB8AC3E}">
        <p14:creationId xmlns:p14="http://schemas.microsoft.com/office/powerpoint/2010/main" val="4134308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455" t="14399" r="7090"/>
          <a:stretch/>
        </p:blipFill>
        <p:spPr>
          <a:xfrm>
            <a:off x="304800" y="628128"/>
            <a:ext cx="1995054" cy="152846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1273" t="22433" r="10000" b="10869"/>
          <a:stretch/>
        </p:blipFill>
        <p:spPr>
          <a:xfrm rot="5400000">
            <a:off x="2535972" y="852512"/>
            <a:ext cx="1905001" cy="138087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4360" t="29729" r="1641" b="30349"/>
          <a:stretch/>
        </p:blipFill>
        <p:spPr>
          <a:xfrm rot="5400000">
            <a:off x="4384387" y="1221192"/>
            <a:ext cx="2025122" cy="71887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2367" t="9858" r="11829"/>
          <a:stretch/>
        </p:blipFill>
        <p:spPr>
          <a:xfrm>
            <a:off x="6152804" y="568068"/>
            <a:ext cx="2610196" cy="231833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3076" t="25126" r="7455" b="9084"/>
          <a:stretch/>
        </p:blipFill>
        <p:spPr>
          <a:xfrm rot="5400000">
            <a:off x="-14158" y="3995282"/>
            <a:ext cx="2179784" cy="1541868"/>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9033"/>
          <a:stretch/>
        </p:blipFill>
        <p:spPr>
          <a:xfrm rot="5400000">
            <a:off x="3153805" y="3994859"/>
            <a:ext cx="2220731" cy="1508845"/>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15511" r="5528"/>
          <a:stretch/>
        </p:blipFill>
        <p:spPr>
          <a:xfrm rot="5400000">
            <a:off x="6555127" y="3718280"/>
            <a:ext cx="2269225" cy="2146519"/>
          </a:xfrm>
          <a:prstGeom prst="rect">
            <a:avLst/>
          </a:prstGeom>
        </p:spPr>
      </p:pic>
      <p:sp>
        <p:nvSpPr>
          <p:cNvPr id="9" name="TextBox 8"/>
          <p:cNvSpPr txBox="1"/>
          <p:nvPr/>
        </p:nvSpPr>
        <p:spPr>
          <a:xfrm>
            <a:off x="304800" y="2830254"/>
            <a:ext cx="1745286" cy="307777"/>
          </a:xfrm>
          <a:prstGeom prst="rect">
            <a:avLst/>
          </a:prstGeom>
          <a:noFill/>
        </p:spPr>
        <p:txBody>
          <a:bodyPr wrap="none" rtlCol="0">
            <a:spAutoFit/>
          </a:bodyPr>
          <a:lstStyle/>
          <a:p>
            <a:r>
              <a:rPr lang="en-US" sz="1400" dirty="0" smtClean="0">
                <a:latin typeface="Bell MT" panose="02020503060305020303" pitchFamily="18" charset="0"/>
              </a:rPr>
              <a:t>1. Lay organizer flat. </a:t>
            </a:r>
            <a:endParaRPr lang="en-US" sz="1400" dirty="0">
              <a:latin typeface="Bell MT" panose="02020503060305020303" pitchFamily="18" charset="0"/>
            </a:endParaRPr>
          </a:p>
        </p:txBody>
      </p:sp>
      <p:sp>
        <p:nvSpPr>
          <p:cNvPr id="10" name="TextBox 9"/>
          <p:cNvSpPr txBox="1"/>
          <p:nvPr/>
        </p:nvSpPr>
        <p:spPr>
          <a:xfrm>
            <a:off x="2919117" y="2830253"/>
            <a:ext cx="1138710" cy="307777"/>
          </a:xfrm>
          <a:prstGeom prst="rect">
            <a:avLst/>
          </a:prstGeom>
          <a:noFill/>
        </p:spPr>
        <p:txBody>
          <a:bodyPr wrap="none" rtlCol="0">
            <a:spAutoFit/>
          </a:bodyPr>
          <a:lstStyle/>
          <a:p>
            <a:r>
              <a:rPr lang="en-US" sz="1400" dirty="0" smtClean="0">
                <a:latin typeface="Bell MT" panose="02020503060305020303" pitchFamily="18" charset="0"/>
              </a:rPr>
              <a:t>2. Fold in ½. </a:t>
            </a:r>
            <a:endParaRPr lang="en-US" sz="1400" dirty="0">
              <a:latin typeface="Bell MT" panose="02020503060305020303" pitchFamily="18" charset="0"/>
            </a:endParaRPr>
          </a:p>
        </p:txBody>
      </p:sp>
      <p:sp>
        <p:nvSpPr>
          <p:cNvPr id="11" name="TextBox 10"/>
          <p:cNvSpPr txBox="1"/>
          <p:nvPr/>
        </p:nvSpPr>
        <p:spPr>
          <a:xfrm>
            <a:off x="4533322" y="2819400"/>
            <a:ext cx="1619482" cy="307777"/>
          </a:xfrm>
          <a:prstGeom prst="rect">
            <a:avLst/>
          </a:prstGeom>
          <a:noFill/>
        </p:spPr>
        <p:txBody>
          <a:bodyPr wrap="none" rtlCol="0">
            <a:spAutoFit/>
          </a:bodyPr>
          <a:lstStyle/>
          <a:p>
            <a:r>
              <a:rPr lang="en-US" sz="1400" dirty="0" smtClean="0">
                <a:latin typeface="Bell MT" panose="02020503060305020303" pitchFamily="18" charset="0"/>
              </a:rPr>
              <a:t>3. Fold in ½ again.  </a:t>
            </a:r>
            <a:endParaRPr lang="en-US" sz="1400" dirty="0">
              <a:latin typeface="Bell MT" panose="02020503060305020303" pitchFamily="18" charset="0"/>
            </a:endParaRPr>
          </a:p>
        </p:txBody>
      </p:sp>
      <p:sp>
        <p:nvSpPr>
          <p:cNvPr id="12" name="TextBox 11"/>
          <p:cNvSpPr txBox="1"/>
          <p:nvPr/>
        </p:nvSpPr>
        <p:spPr>
          <a:xfrm>
            <a:off x="6156153" y="3048000"/>
            <a:ext cx="2759247" cy="523220"/>
          </a:xfrm>
          <a:prstGeom prst="rect">
            <a:avLst/>
          </a:prstGeom>
          <a:noFill/>
        </p:spPr>
        <p:txBody>
          <a:bodyPr wrap="square" rtlCol="0">
            <a:spAutoFit/>
          </a:bodyPr>
          <a:lstStyle/>
          <a:p>
            <a:r>
              <a:rPr lang="en-US" sz="1400" dirty="0" smtClean="0">
                <a:latin typeface="Bell MT" panose="02020503060305020303" pitchFamily="18" charset="0"/>
              </a:rPr>
              <a:t>4. Open up and it is divided into ¼ sections. </a:t>
            </a:r>
            <a:endParaRPr lang="en-US" sz="1400" dirty="0">
              <a:latin typeface="Bell MT" panose="02020503060305020303" pitchFamily="18" charset="0"/>
            </a:endParaRPr>
          </a:p>
        </p:txBody>
      </p:sp>
      <p:sp>
        <p:nvSpPr>
          <p:cNvPr id="13" name="TextBox 12"/>
          <p:cNvSpPr txBox="1"/>
          <p:nvPr/>
        </p:nvSpPr>
        <p:spPr>
          <a:xfrm>
            <a:off x="157723" y="6070426"/>
            <a:ext cx="2273636" cy="307777"/>
          </a:xfrm>
          <a:prstGeom prst="rect">
            <a:avLst/>
          </a:prstGeom>
          <a:noFill/>
        </p:spPr>
        <p:txBody>
          <a:bodyPr wrap="none" rtlCol="0">
            <a:spAutoFit/>
          </a:bodyPr>
          <a:lstStyle/>
          <a:p>
            <a:r>
              <a:rPr lang="en-US" sz="1400" dirty="0" smtClean="0">
                <a:latin typeface="Bell MT" panose="02020503060305020303" pitchFamily="18" charset="0"/>
              </a:rPr>
              <a:t>5. Fold outside sections back</a:t>
            </a:r>
            <a:endParaRPr lang="en-US" sz="1400" dirty="0">
              <a:latin typeface="Bell MT" panose="02020503060305020303" pitchFamily="18" charset="0"/>
            </a:endParaRPr>
          </a:p>
        </p:txBody>
      </p:sp>
      <p:sp>
        <p:nvSpPr>
          <p:cNvPr id="14" name="TextBox 13"/>
          <p:cNvSpPr txBox="1"/>
          <p:nvPr/>
        </p:nvSpPr>
        <p:spPr>
          <a:xfrm>
            <a:off x="2848499" y="6101441"/>
            <a:ext cx="3030188" cy="523220"/>
          </a:xfrm>
          <a:prstGeom prst="rect">
            <a:avLst/>
          </a:prstGeom>
          <a:noFill/>
        </p:spPr>
        <p:txBody>
          <a:bodyPr wrap="none" rtlCol="0">
            <a:spAutoFit/>
          </a:bodyPr>
          <a:lstStyle/>
          <a:p>
            <a:r>
              <a:rPr lang="en-US" sz="1400" dirty="0" smtClean="0">
                <a:latin typeface="Bell MT" panose="02020503060305020303" pitchFamily="18" charset="0"/>
              </a:rPr>
              <a:t>6. Bring the folds/seams to the center. </a:t>
            </a:r>
          </a:p>
          <a:p>
            <a:r>
              <a:rPr lang="en-US" sz="1400" dirty="0" smtClean="0">
                <a:latin typeface="Bell MT" panose="02020503060305020303" pitchFamily="18" charset="0"/>
              </a:rPr>
              <a:t>    Add notes during close reading. </a:t>
            </a:r>
            <a:endParaRPr lang="en-US" sz="1400" dirty="0">
              <a:latin typeface="Bell MT" panose="02020503060305020303" pitchFamily="18" charset="0"/>
            </a:endParaRPr>
          </a:p>
        </p:txBody>
      </p:sp>
      <p:sp>
        <p:nvSpPr>
          <p:cNvPr id="15" name="TextBox 14"/>
          <p:cNvSpPr txBox="1"/>
          <p:nvPr/>
        </p:nvSpPr>
        <p:spPr>
          <a:xfrm>
            <a:off x="6146207" y="6019800"/>
            <a:ext cx="2795989" cy="738664"/>
          </a:xfrm>
          <a:prstGeom prst="rect">
            <a:avLst/>
          </a:prstGeom>
          <a:noFill/>
        </p:spPr>
        <p:txBody>
          <a:bodyPr wrap="square" rtlCol="0">
            <a:spAutoFit/>
          </a:bodyPr>
          <a:lstStyle/>
          <a:p>
            <a:pPr algn="ctr"/>
            <a:r>
              <a:rPr lang="en-US" sz="1400" dirty="0" smtClean="0">
                <a:latin typeface="Bell MT" panose="02020503060305020303" pitchFamily="18" charset="0"/>
              </a:rPr>
              <a:t>7. Open organizer and search text for reasons.  Add notes to the center. </a:t>
            </a:r>
          </a:p>
        </p:txBody>
      </p:sp>
      <p:sp>
        <p:nvSpPr>
          <p:cNvPr id="16" name="TextBox 15"/>
          <p:cNvSpPr txBox="1"/>
          <p:nvPr/>
        </p:nvSpPr>
        <p:spPr>
          <a:xfrm>
            <a:off x="2512576" y="-22997"/>
            <a:ext cx="3849131" cy="584775"/>
          </a:xfrm>
          <a:prstGeom prst="rect">
            <a:avLst/>
          </a:prstGeom>
          <a:noFill/>
        </p:spPr>
        <p:txBody>
          <a:bodyPr wrap="none" rtlCol="0">
            <a:spAutoFit/>
          </a:bodyPr>
          <a:lstStyle/>
          <a:p>
            <a:r>
              <a:rPr lang="en-US" sz="3200" u="sng" dirty="0" smtClean="0">
                <a:latin typeface="Bell MT" panose="02020503060305020303" pitchFamily="18" charset="0"/>
              </a:rPr>
              <a:t>Foldable Instructions:</a:t>
            </a:r>
            <a:endParaRPr lang="en-US" sz="3200" u="sng" dirty="0">
              <a:latin typeface="Bell MT" panose="02020503060305020303" pitchFamily="18" charset="0"/>
            </a:endParaRPr>
          </a:p>
        </p:txBody>
      </p:sp>
    </p:spTree>
    <p:extLst>
      <p:ext uri="{BB962C8B-B14F-4D97-AF65-F5344CB8AC3E}">
        <p14:creationId xmlns:p14="http://schemas.microsoft.com/office/powerpoint/2010/main" val="1714166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650745"/>
            <a:ext cx="3352800" cy="646331"/>
          </a:xfrm>
          <a:prstGeom prst="rect">
            <a:avLst/>
          </a:prstGeom>
          <a:noFill/>
        </p:spPr>
        <p:txBody>
          <a:bodyPr wrap="square" rtlCol="0">
            <a:spAutoFit/>
          </a:bodyPr>
          <a:lstStyle/>
          <a:p>
            <a:pPr algn="ctr"/>
            <a:r>
              <a:rPr lang="en-US" dirty="0" smtClean="0">
                <a:latin typeface="Bell MT" panose="02020503060305020303" pitchFamily="18" charset="0"/>
              </a:rPr>
              <a:t>What  happened to cause the kid to change his mind?</a:t>
            </a:r>
            <a:endParaRPr lang="en-US" dirty="0">
              <a:latin typeface="Bell MT" panose="02020503060305020303" pitchFamily="18" charset="0"/>
            </a:endParaRPr>
          </a:p>
        </p:txBody>
      </p:sp>
      <p:sp>
        <p:nvSpPr>
          <p:cNvPr id="3" name="TextBox 2"/>
          <p:cNvSpPr txBox="1"/>
          <p:nvPr/>
        </p:nvSpPr>
        <p:spPr>
          <a:xfrm>
            <a:off x="0" y="569893"/>
            <a:ext cx="1905000" cy="5539978"/>
          </a:xfrm>
          <a:prstGeom prst="rect">
            <a:avLst/>
          </a:prstGeom>
          <a:noFill/>
        </p:spPr>
        <p:txBody>
          <a:bodyPr wrap="square" rtlCol="0">
            <a:spAutoFit/>
          </a:bodyPr>
          <a:lstStyle/>
          <a:p>
            <a:pPr algn="ctr"/>
            <a:r>
              <a:rPr lang="en-US" sz="1200" dirty="0" smtClean="0">
                <a:latin typeface="Bell MT" panose="02020503060305020303" pitchFamily="18" charset="0"/>
              </a:rPr>
              <a:t>How the kid felt at the beginning about Jeremy Ross: </a:t>
            </a:r>
          </a:p>
          <a:p>
            <a:pPr algn="ctr"/>
            <a:r>
              <a:rPr lang="en-US" sz="1200" dirty="0" smtClean="0">
                <a:latin typeface="Bell MT" panose="02020503060305020303" pitchFamily="18" charset="0"/>
              </a:rPr>
              <a:t>(Text Evidence)</a:t>
            </a:r>
          </a:p>
          <a:p>
            <a:pPr algn="ctr"/>
            <a:r>
              <a:rPr lang="en-US" sz="1200" b="1" dirty="0" smtClean="0">
                <a:latin typeface="Bell MT" panose="02020503060305020303" pitchFamily="18" charset="0"/>
              </a:rPr>
              <a:t>Did he like Jeremy Ross</a:t>
            </a:r>
            <a:r>
              <a:rPr lang="en-US" sz="1200" dirty="0" smtClean="0">
                <a:latin typeface="Bell MT" panose="02020503060305020303" pitchFamily="18" charset="0"/>
              </a:rPr>
              <a:t>?</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all good until Jeremy Ross</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“I did not like Jeremy Ross”</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JR laughed at the kid</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struck him out</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didn’t invite him to the trampoline party</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invited his BF</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ENEMY LIST</a:t>
            </a:r>
          </a:p>
          <a:p>
            <a:pPr algn="ctr"/>
            <a:r>
              <a:rPr lang="en-US" sz="1400" dirty="0" smtClean="0">
                <a:latin typeface="Bell MT" panose="02020503060305020303" pitchFamily="18" charset="0"/>
              </a:rPr>
              <a:t>Did he want to feed him a really terrible Enemy Pie?</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excited </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“must be magic”</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offered his dad gross ingredients</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“great summer after all”</a:t>
            </a:r>
            <a:endParaRPr lang="en-US" sz="1400" dirty="0">
              <a:solidFill>
                <a:srgbClr val="FF0000"/>
              </a:solidFill>
              <a:latin typeface="Bell MT" panose="02020503060305020303" pitchFamily="18" charset="0"/>
            </a:endParaRPr>
          </a:p>
        </p:txBody>
      </p:sp>
      <p:sp>
        <p:nvSpPr>
          <p:cNvPr id="4" name="TextBox 3"/>
          <p:cNvSpPr txBox="1"/>
          <p:nvPr/>
        </p:nvSpPr>
        <p:spPr>
          <a:xfrm>
            <a:off x="7162800" y="465804"/>
            <a:ext cx="1981200" cy="6124754"/>
          </a:xfrm>
          <a:prstGeom prst="rect">
            <a:avLst/>
          </a:prstGeom>
          <a:noFill/>
        </p:spPr>
        <p:txBody>
          <a:bodyPr wrap="square" rtlCol="0">
            <a:spAutoFit/>
          </a:bodyPr>
          <a:lstStyle/>
          <a:p>
            <a:pPr algn="ctr"/>
            <a:r>
              <a:rPr lang="en-US" sz="1400" dirty="0" smtClean="0">
                <a:latin typeface="Bell MT" panose="02020503060305020303" pitchFamily="18" charset="0"/>
              </a:rPr>
              <a:t>How the kid felt at the end about Jeremy Ross: </a:t>
            </a:r>
          </a:p>
          <a:p>
            <a:pPr algn="ctr"/>
            <a:r>
              <a:rPr lang="en-US" sz="1400" dirty="0" smtClean="0">
                <a:latin typeface="Bell MT" panose="02020503060305020303" pitchFamily="18" charset="0"/>
              </a:rPr>
              <a:t>(Text Evidence)</a:t>
            </a:r>
          </a:p>
          <a:p>
            <a:pPr algn="ctr"/>
            <a:r>
              <a:rPr lang="en-US" sz="1400" b="1" dirty="0" smtClean="0">
                <a:latin typeface="Bell MT" panose="02020503060305020303" pitchFamily="18" charset="0"/>
              </a:rPr>
              <a:t>Did </a:t>
            </a:r>
            <a:r>
              <a:rPr lang="en-US" sz="1400" b="1" dirty="0">
                <a:latin typeface="Bell MT" panose="02020503060305020303" pitchFamily="18" charset="0"/>
              </a:rPr>
              <a:t>he like Jeremy Ross?</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strange; </a:t>
            </a:r>
            <a:r>
              <a:rPr lang="en-US" sz="1400" dirty="0" err="1" smtClean="0">
                <a:solidFill>
                  <a:srgbClr val="FF0000"/>
                </a:solidFill>
                <a:latin typeface="Bell MT" panose="02020503060305020303" pitchFamily="18" charset="0"/>
              </a:rPr>
              <a:t>kinda</a:t>
            </a:r>
            <a:r>
              <a:rPr lang="en-US" sz="1400" dirty="0" smtClean="0">
                <a:solidFill>
                  <a:srgbClr val="FF0000"/>
                </a:solidFill>
                <a:latin typeface="Bell MT" panose="02020503060305020303" pitchFamily="18" charset="0"/>
              </a:rPr>
              <a:t> having fun</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boomerang</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lunch</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trampoline</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tore down enemy list</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sure is nice to have a friend</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lost my best enemy</a:t>
            </a:r>
            <a:endParaRPr lang="en-US" sz="1400" dirty="0">
              <a:latin typeface="Bell MT" panose="02020503060305020303" pitchFamily="18" charset="0"/>
            </a:endParaRPr>
          </a:p>
          <a:p>
            <a:pPr algn="ctr"/>
            <a:endParaRPr lang="en-US" sz="1400" dirty="0">
              <a:latin typeface="Bell MT" panose="02020503060305020303" pitchFamily="18" charset="0"/>
            </a:endParaRPr>
          </a:p>
          <a:p>
            <a:pPr algn="ctr"/>
            <a:r>
              <a:rPr lang="en-US" sz="1400" dirty="0">
                <a:latin typeface="Bell MT" panose="02020503060305020303" pitchFamily="18" charset="0"/>
              </a:rPr>
              <a:t>Did he want to feed him a really </a:t>
            </a:r>
            <a:r>
              <a:rPr lang="en-US" sz="1400" dirty="0" smtClean="0">
                <a:latin typeface="Bell MT" panose="02020503060305020303" pitchFamily="18" charset="0"/>
              </a:rPr>
              <a:t>terrible</a:t>
            </a:r>
          </a:p>
          <a:p>
            <a:pPr algn="ctr"/>
            <a:r>
              <a:rPr lang="en-US" sz="1400" dirty="0" smtClean="0">
                <a:latin typeface="Bell MT" panose="02020503060305020303" pitchFamily="18" charset="0"/>
              </a:rPr>
              <a:t>pie?</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maybe forget about Enemy Pie</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“I didn’t want Jeremy Ross to eat  it.”</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“Don’t eat  it!”</a:t>
            </a:r>
          </a:p>
          <a:p>
            <a:pPr marL="285750" indent="-285750">
              <a:buFont typeface="Arial" panose="020B0604020202020204" pitchFamily="34" charset="0"/>
              <a:buChar char="•"/>
            </a:pPr>
            <a:r>
              <a:rPr lang="en-US" sz="1400" dirty="0" smtClean="0">
                <a:solidFill>
                  <a:srgbClr val="FF0000"/>
                </a:solidFill>
                <a:latin typeface="Bell MT" panose="02020503060305020303" pitchFamily="18" charset="0"/>
              </a:rPr>
              <a:t>bad/poisonous</a:t>
            </a:r>
          </a:p>
          <a:p>
            <a:pPr marL="285750" indent="-285750">
              <a:buFont typeface="Arial" panose="020B0604020202020204" pitchFamily="34" charset="0"/>
              <a:buChar char="•"/>
            </a:pPr>
            <a:endParaRPr lang="en-US" sz="1400" dirty="0">
              <a:solidFill>
                <a:srgbClr val="FF0000"/>
              </a:solidFill>
              <a:latin typeface="Bell MT" panose="02020503060305020303" pitchFamily="18" charset="0"/>
            </a:endParaRPr>
          </a:p>
        </p:txBody>
      </p:sp>
      <p:sp>
        <p:nvSpPr>
          <p:cNvPr id="5" name="Rounded Rectangle 4"/>
          <p:cNvSpPr/>
          <p:nvPr/>
        </p:nvSpPr>
        <p:spPr>
          <a:xfrm>
            <a:off x="0" y="465804"/>
            <a:ext cx="1981200" cy="63159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162800" y="465804"/>
            <a:ext cx="1981200" cy="62881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569892"/>
            <a:ext cx="4419600" cy="6211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99756" y="73223"/>
            <a:ext cx="3424844" cy="307777"/>
          </a:xfrm>
          <a:prstGeom prst="rect">
            <a:avLst/>
          </a:prstGeom>
          <a:noFill/>
        </p:spPr>
        <p:txBody>
          <a:bodyPr wrap="square" rtlCol="0">
            <a:spAutoFit/>
          </a:bodyPr>
          <a:lstStyle/>
          <a:p>
            <a:pPr algn="ctr"/>
            <a:r>
              <a:rPr lang="en-US" sz="1400" dirty="0" smtClean="0">
                <a:latin typeface="Bell MT" panose="02020503060305020303" pitchFamily="18" charset="0"/>
              </a:rPr>
              <a:t>CLOSE READ OF ENEMY PIE</a:t>
            </a:r>
            <a:endParaRPr lang="en-US" sz="1400" dirty="0">
              <a:latin typeface="Bell MT" panose="02020503060305020303" pitchFamily="18" charset="0"/>
            </a:endParaRPr>
          </a:p>
        </p:txBody>
      </p:sp>
      <p:sp>
        <p:nvSpPr>
          <p:cNvPr id="9" name="TextBox 8"/>
          <p:cNvSpPr txBox="1"/>
          <p:nvPr/>
        </p:nvSpPr>
        <p:spPr>
          <a:xfrm>
            <a:off x="0" y="73223"/>
            <a:ext cx="1905000" cy="307777"/>
          </a:xfrm>
          <a:prstGeom prst="rect">
            <a:avLst/>
          </a:prstGeom>
          <a:noFill/>
        </p:spPr>
        <p:txBody>
          <a:bodyPr wrap="square" rtlCol="0">
            <a:spAutoFit/>
          </a:bodyPr>
          <a:lstStyle/>
          <a:p>
            <a:pPr algn="ctr"/>
            <a:r>
              <a:rPr lang="en-US" sz="1400" dirty="0" smtClean="0">
                <a:latin typeface="Bell MT" panose="02020503060305020303" pitchFamily="18" charset="0"/>
              </a:rPr>
              <a:t>BEGINNING</a:t>
            </a:r>
            <a:endParaRPr lang="en-US" sz="1400" dirty="0">
              <a:latin typeface="Bell MT" panose="02020503060305020303" pitchFamily="18" charset="0"/>
            </a:endParaRPr>
          </a:p>
        </p:txBody>
      </p:sp>
      <p:sp>
        <p:nvSpPr>
          <p:cNvPr id="10" name="TextBox 9"/>
          <p:cNvSpPr txBox="1"/>
          <p:nvPr/>
        </p:nvSpPr>
        <p:spPr>
          <a:xfrm>
            <a:off x="7239000" y="76200"/>
            <a:ext cx="1905000" cy="307777"/>
          </a:xfrm>
          <a:prstGeom prst="rect">
            <a:avLst/>
          </a:prstGeom>
          <a:noFill/>
        </p:spPr>
        <p:txBody>
          <a:bodyPr wrap="square" rtlCol="0">
            <a:spAutoFit/>
          </a:bodyPr>
          <a:lstStyle/>
          <a:p>
            <a:pPr algn="ctr"/>
            <a:r>
              <a:rPr lang="en-US" sz="1400" dirty="0" smtClean="0">
                <a:latin typeface="Bell MT" panose="02020503060305020303" pitchFamily="18" charset="0"/>
              </a:rPr>
              <a:t>END </a:t>
            </a:r>
            <a:endParaRPr lang="en-US" sz="1400" dirty="0">
              <a:latin typeface="Bell MT" panose="02020503060305020303" pitchFamily="18" charset="0"/>
            </a:endParaRPr>
          </a:p>
        </p:txBody>
      </p:sp>
      <p:sp>
        <p:nvSpPr>
          <p:cNvPr id="11" name="TextBox 10"/>
          <p:cNvSpPr txBox="1"/>
          <p:nvPr/>
        </p:nvSpPr>
        <p:spPr>
          <a:xfrm>
            <a:off x="1887149" y="42445"/>
            <a:ext cx="659155" cy="369332"/>
          </a:xfrm>
          <a:prstGeom prst="rect">
            <a:avLst/>
          </a:prstGeom>
          <a:noFill/>
        </p:spPr>
        <p:txBody>
          <a:bodyPr wrap="none" rtlCol="0">
            <a:spAutoFit/>
          </a:bodyPr>
          <a:lstStyle/>
          <a:p>
            <a:r>
              <a:rPr lang="en-US" b="1" dirty="0" smtClean="0">
                <a:solidFill>
                  <a:srgbClr val="FF0000"/>
                </a:solidFill>
              </a:rPr>
              <a:t>KEY</a:t>
            </a:r>
            <a:endParaRPr lang="en-US" b="1" dirty="0">
              <a:solidFill>
                <a:srgbClr val="FF0000"/>
              </a:solidFill>
            </a:endParaRPr>
          </a:p>
        </p:txBody>
      </p:sp>
      <p:sp>
        <p:nvSpPr>
          <p:cNvPr id="12" name="TextBox 11"/>
          <p:cNvSpPr txBox="1"/>
          <p:nvPr/>
        </p:nvSpPr>
        <p:spPr>
          <a:xfrm>
            <a:off x="2926795" y="1828800"/>
            <a:ext cx="3550205" cy="2031325"/>
          </a:xfrm>
          <a:prstGeom prst="rect">
            <a:avLst/>
          </a:prstGeom>
          <a:noFill/>
        </p:spPr>
        <p:txBody>
          <a:bodyPr wrap="square" rtlCol="0">
            <a:spAutoFit/>
          </a:bodyPr>
          <a:lstStyle/>
          <a:p>
            <a:r>
              <a:rPr lang="en-US" b="1" dirty="0" smtClean="0">
                <a:solidFill>
                  <a:srgbClr val="FF0000"/>
                </a:solidFill>
              </a:rPr>
              <a:t>Answers will vary. Examples:</a:t>
            </a:r>
          </a:p>
          <a:p>
            <a:pPr marL="285750" indent="-285750">
              <a:buFont typeface="Arial" panose="020B0604020202020204" pitchFamily="34" charset="0"/>
              <a:buChar char="•"/>
            </a:pPr>
            <a:r>
              <a:rPr lang="en-US" b="1" dirty="0" smtClean="0">
                <a:solidFill>
                  <a:srgbClr val="FF0000"/>
                </a:solidFill>
              </a:rPr>
              <a:t>The kid had fun playing with Jeremy Ross. </a:t>
            </a:r>
          </a:p>
          <a:p>
            <a:pPr marL="285750" indent="-285750">
              <a:buFont typeface="Arial" panose="020B0604020202020204" pitchFamily="34" charset="0"/>
              <a:buChar char="•"/>
            </a:pPr>
            <a:r>
              <a:rPr lang="en-US" b="1" dirty="0" smtClean="0">
                <a:solidFill>
                  <a:srgbClr val="FF0000"/>
                </a:solidFill>
              </a:rPr>
              <a:t>They threw water balloons at girls.</a:t>
            </a:r>
          </a:p>
          <a:p>
            <a:pPr marL="285750" indent="-285750">
              <a:buFont typeface="Arial" panose="020B0604020202020204" pitchFamily="34" charset="0"/>
              <a:buChar char="•"/>
            </a:pPr>
            <a:r>
              <a:rPr lang="en-US" b="1" dirty="0" smtClean="0">
                <a:solidFill>
                  <a:srgbClr val="FF0000"/>
                </a:solidFill>
              </a:rPr>
              <a:t>He taught the kid  how to throw a boomerang, etc.</a:t>
            </a:r>
            <a:endParaRPr lang="en-US" b="1" dirty="0">
              <a:solidFill>
                <a:srgbClr val="FF0000"/>
              </a:solidFill>
            </a:endParaRPr>
          </a:p>
        </p:txBody>
      </p:sp>
    </p:spTree>
    <p:extLst>
      <p:ext uri="{BB962C8B-B14F-4D97-AF65-F5344CB8AC3E}">
        <p14:creationId xmlns:p14="http://schemas.microsoft.com/office/powerpoint/2010/main" val="829698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58189"/>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908" y="1905000"/>
            <a:ext cx="8238892" cy="4832092"/>
          </a:xfrm>
          <a:prstGeom prst="rect">
            <a:avLst/>
          </a:prstGeom>
          <a:solidFill>
            <a:schemeClr val="bg1"/>
          </a:solidFill>
          <a:ln w="38100">
            <a:solidFill>
              <a:schemeClr val="tx1"/>
            </a:solidFill>
            <a:prstDash val="sysDash"/>
          </a:ln>
        </p:spPr>
        <p:txBody>
          <a:bodyPr wrap="square" rtlCol="0">
            <a:spAutoFit/>
          </a:bodyPr>
          <a:lstStyle/>
          <a:p>
            <a:pPr algn="ctr"/>
            <a:r>
              <a:rPr lang="en-US" sz="4400" dirty="0" smtClean="0">
                <a:latin typeface="Bell MT" panose="02020503060305020303" pitchFamily="18" charset="0"/>
              </a:rPr>
              <a:t>After reading </a:t>
            </a:r>
            <a:r>
              <a:rPr lang="en-US" sz="4400" i="1" dirty="0" smtClean="0">
                <a:latin typeface="Bell MT" panose="02020503060305020303" pitchFamily="18" charset="0"/>
              </a:rPr>
              <a:t>Enemy Pie</a:t>
            </a:r>
            <a:r>
              <a:rPr lang="en-US" sz="4400" dirty="0" smtClean="0">
                <a:latin typeface="Bell MT" panose="02020503060305020303" pitchFamily="18" charset="0"/>
              </a:rPr>
              <a:t>, explain how the story shows it is possible to turn an enemy into a friend.  Compare the  main character’s first impression of Jeremy Ross with his feelings towards Jeremy at the end of the story. </a:t>
            </a:r>
            <a:endParaRPr lang="en-US" sz="4400" dirty="0">
              <a:latin typeface="Bell MT" panose="02020503060305020303" pitchFamily="18" charset="0"/>
            </a:endParaRPr>
          </a:p>
        </p:txBody>
      </p:sp>
      <p:sp>
        <p:nvSpPr>
          <p:cNvPr id="7" name="TextBox 6"/>
          <p:cNvSpPr txBox="1"/>
          <p:nvPr/>
        </p:nvSpPr>
        <p:spPr>
          <a:xfrm>
            <a:off x="498879" y="432137"/>
            <a:ext cx="6359121" cy="1015663"/>
          </a:xfrm>
          <a:prstGeom prst="rect">
            <a:avLst/>
          </a:prstGeom>
          <a:solidFill>
            <a:schemeClr val="bg1"/>
          </a:solidFill>
          <a:ln w="38100">
            <a:solidFill>
              <a:schemeClr val="tx1"/>
            </a:solidFill>
            <a:prstDash val="sysDash"/>
          </a:ln>
        </p:spPr>
        <p:txBody>
          <a:bodyPr wrap="square" rtlCol="0">
            <a:spAutoFit/>
          </a:bodyPr>
          <a:lstStyle/>
          <a:p>
            <a:pPr algn="ctr"/>
            <a:r>
              <a:rPr lang="en-US" sz="6000" dirty="0" smtClean="0">
                <a:latin typeface="Bell MT" panose="02020503060305020303" pitchFamily="18" charset="0"/>
              </a:rPr>
              <a:t>Writing Prompt</a:t>
            </a:r>
            <a:endParaRPr lang="en-US" sz="6000" dirty="0">
              <a:latin typeface="Bell MT" panose="02020503060305020303" pitchFamily="18" charset="0"/>
            </a:endParaRPr>
          </a:p>
        </p:txBody>
      </p:sp>
      <p:sp>
        <p:nvSpPr>
          <p:cNvPr id="2" name="Oval 1"/>
          <p:cNvSpPr/>
          <p:nvPr/>
        </p:nvSpPr>
        <p:spPr>
          <a:xfrm>
            <a:off x="7259901" y="115524"/>
            <a:ext cx="1560887" cy="15089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2398">
            <a:off x="7095025" y="247834"/>
            <a:ext cx="1890636" cy="104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445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58189"/>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1752600"/>
            <a:ext cx="8534400" cy="5016758"/>
          </a:xfrm>
          <a:prstGeom prst="rect">
            <a:avLst/>
          </a:prstGeom>
          <a:solidFill>
            <a:schemeClr val="bg1"/>
          </a:solidFill>
          <a:ln w="38100">
            <a:solidFill>
              <a:schemeClr val="tx1"/>
            </a:solidFill>
            <a:prstDash val="sysDash"/>
          </a:ln>
        </p:spPr>
        <p:txBody>
          <a:bodyPr wrap="square" rtlCol="0">
            <a:spAutoFit/>
          </a:bodyPr>
          <a:lstStyle/>
          <a:p>
            <a:pPr algn="ctr"/>
            <a:r>
              <a:rPr lang="en-US" sz="3200" dirty="0" smtClean="0">
                <a:latin typeface="Bell MT" panose="02020503060305020303" pitchFamily="18" charset="0"/>
              </a:rPr>
              <a:t>Writing a constructed response involves many types of skills. I have provided some additional resources with this unit that have been very helpful for my students. </a:t>
            </a:r>
          </a:p>
          <a:p>
            <a:pPr algn="ctr"/>
            <a:r>
              <a:rPr lang="en-US" sz="3200" dirty="0" smtClean="0">
                <a:latin typeface="Bell MT" panose="02020503060305020303" pitchFamily="18" charset="0"/>
              </a:rPr>
              <a:t>Please see the following for preparing students to successfully construct a response to this prompt. </a:t>
            </a:r>
          </a:p>
          <a:p>
            <a:pPr marL="1371600" lvl="2" indent="-457200">
              <a:buFont typeface="Arial" panose="020B0604020202020204" pitchFamily="34" charset="0"/>
              <a:buChar char="•"/>
            </a:pPr>
            <a:r>
              <a:rPr lang="en-US" sz="3200" dirty="0" smtClean="0">
                <a:latin typeface="Bell MT" panose="02020503060305020303" pitchFamily="18" charset="0"/>
              </a:rPr>
              <a:t>Writing a Constructed Response</a:t>
            </a:r>
          </a:p>
          <a:p>
            <a:pPr marL="1371600" lvl="2" indent="-457200">
              <a:buFont typeface="Arial" panose="020B0604020202020204" pitchFamily="34" charset="0"/>
              <a:buChar char="•"/>
            </a:pPr>
            <a:r>
              <a:rPr lang="en-US" sz="3200" dirty="0" smtClean="0">
                <a:latin typeface="Bell MT" panose="02020503060305020303" pitchFamily="18" charset="0"/>
              </a:rPr>
              <a:t>PATCH</a:t>
            </a:r>
          </a:p>
          <a:p>
            <a:pPr marL="1371600" lvl="2" indent="-457200">
              <a:buFont typeface="Arial" panose="020B0604020202020204" pitchFamily="34" charset="0"/>
              <a:buChar char="•"/>
            </a:pPr>
            <a:r>
              <a:rPr lang="en-US" sz="3200" dirty="0" smtClean="0">
                <a:latin typeface="Bell MT" panose="02020503060305020303" pitchFamily="18" charset="0"/>
              </a:rPr>
              <a:t>Presto Change-O!</a:t>
            </a:r>
          </a:p>
          <a:p>
            <a:pPr marL="1371600" lvl="2" indent="-457200">
              <a:buFont typeface="Arial" panose="020B0604020202020204" pitchFamily="34" charset="0"/>
              <a:buChar char="•"/>
            </a:pPr>
            <a:r>
              <a:rPr lang="en-US" sz="3200" dirty="0" smtClean="0">
                <a:latin typeface="Bell MT" panose="02020503060305020303" pitchFamily="18" charset="0"/>
              </a:rPr>
              <a:t>Close Reading Strategies</a:t>
            </a:r>
            <a:endParaRPr lang="en-US" sz="3200" dirty="0">
              <a:latin typeface="Bell MT" panose="02020503060305020303" pitchFamily="18" charset="0"/>
            </a:endParaRPr>
          </a:p>
        </p:txBody>
      </p:sp>
      <p:sp>
        <p:nvSpPr>
          <p:cNvPr id="7" name="TextBox 6"/>
          <p:cNvSpPr txBox="1"/>
          <p:nvPr/>
        </p:nvSpPr>
        <p:spPr>
          <a:xfrm>
            <a:off x="498879" y="432137"/>
            <a:ext cx="6359121" cy="1015663"/>
          </a:xfrm>
          <a:prstGeom prst="rect">
            <a:avLst/>
          </a:prstGeom>
          <a:solidFill>
            <a:schemeClr val="bg1"/>
          </a:solidFill>
          <a:ln w="38100">
            <a:solidFill>
              <a:schemeClr val="tx1"/>
            </a:solidFill>
            <a:prstDash val="sysDash"/>
          </a:ln>
        </p:spPr>
        <p:txBody>
          <a:bodyPr wrap="square" rtlCol="0">
            <a:spAutoFit/>
          </a:bodyPr>
          <a:lstStyle/>
          <a:p>
            <a:pPr algn="ctr"/>
            <a:r>
              <a:rPr lang="en-US" sz="6000" dirty="0" smtClean="0">
                <a:latin typeface="Bell MT" panose="02020503060305020303" pitchFamily="18" charset="0"/>
              </a:rPr>
              <a:t>Note to Teachers:</a:t>
            </a:r>
            <a:endParaRPr lang="en-US" sz="6000" dirty="0">
              <a:latin typeface="Bell MT" panose="02020503060305020303" pitchFamily="18" charset="0"/>
            </a:endParaRPr>
          </a:p>
        </p:txBody>
      </p:sp>
      <p:sp>
        <p:nvSpPr>
          <p:cNvPr id="2" name="Oval 1"/>
          <p:cNvSpPr/>
          <p:nvPr/>
        </p:nvSpPr>
        <p:spPr>
          <a:xfrm>
            <a:off x="7259901" y="115524"/>
            <a:ext cx="1560887" cy="15089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2398">
            <a:off x="7095025" y="247834"/>
            <a:ext cx="1890636" cy="104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095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eople-clipart.com/people_clipart_images/people_cartoon_wizard_in_sorcerers_robe_and_a_magic_wand_0521-1010-2714-0148_SMU.jpg"/>
          <p:cNvPicPr>
            <a:picLocks noChangeAspect="1" noChangeArrowheads="1"/>
          </p:cNvPicPr>
          <p:nvPr/>
        </p:nvPicPr>
        <p:blipFill>
          <a:blip r:embed="rId3" cstate="print"/>
          <a:srcRect r="3633"/>
          <a:stretch>
            <a:fillRect/>
          </a:stretch>
        </p:blipFill>
        <p:spPr bwMode="auto">
          <a:xfrm flipH="1">
            <a:off x="22508" y="381000"/>
            <a:ext cx="1653892" cy="1371600"/>
          </a:xfrm>
          <a:prstGeom prst="rect">
            <a:avLst/>
          </a:prstGeom>
          <a:noFill/>
        </p:spPr>
      </p:pic>
      <p:sp>
        <p:nvSpPr>
          <p:cNvPr id="3" name="Rounded Rectangle 2"/>
          <p:cNvSpPr/>
          <p:nvPr/>
        </p:nvSpPr>
        <p:spPr>
          <a:xfrm>
            <a:off x="1741390" y="381000"/>
            <a:ext cx="717401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accent6"/>
                </a:solidFill>
                <a:latin typeface="Segoe Print" panose="02000600000000000000" pitchFamily="2" charset="0"/>
              </a:rPr>
              <a:t>Prompt: (Underline Magic Words)</a:t>
            </a:r>
          </a:p>
          <a:p>
            <a:endParaRPr lang="en-US" dirty="0" smtClean="0">
              <a:solidFill>
                <a:schemeClr val="tx1"/>
              </a:solidFill>
              <a:latin typeface="Segoe Print" panose="02000600000000000000" pitchFamily="2" charset="0"/>
            </a:endParaRPr>
          </a:p>
        </p:txBody>
      </p:sp>
      <p:sp>
        <p:nvSpPr>
          <p:cNvPr id="4" name="Rounded Rectangle 3"/>
          <p:cNvSpPr/>
          <p:nvPr/>
        </p:nvSpPr>
        <p:spPr>
          <a:xfrm>
            <a:off x="152400" y="1828800"/>
            <a:ext cx="88392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accent6"/>
                </a:solidFill>
                <a:latin typeface="Segoe Print" panose="02000600000000000000" pitchFamily="2" charset="0"/>
              </a:rPr>
              <a:t>What do I have to understand to be able to answer this question?</a:t>
            </a:r>
          </a:p>
        </p:txBody>
      </p:sp>
      <p:sp>
        <p:nvSpPr>
          <p:cNvPr id="5" name="Rounded Rectangle 4"/>
          <p:cNvSpPr/>
          <p:nvPr/>
        </p:nvSpPr>
        <p:spPr>
          <a:xfrm>
            <a:off x="152400" y="3558988"/>
            <a:ext cx="8839200" cy="19274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accent6"/>
                </a:solidFill>
                <a:latin typeface="Segoe Print" panose="02000600000000000000" pitchFamily="2" charset="0"/>
              </a:rPr>
              <a:t>What do I have to do to answer this question?</a:t>
            </a:r>
          </a:p>
          <a:p>
            <a:endParaRPr lang="en-US" b="1" dirty="0" smtClean="0">
              <a:solidFill>
                <a:schemeClr val="accent6"/>
              </a:solidFill>
              <a:latin typeface="Segoe Print" panose="02000600000000000000" pitchFamily="2" charset="0"/>
            </a:endParaRPr>
          </a:p>
        </p:txBody>
      </p:sp>
      <p:sp>
        <p:nvSpPr>
          <p:cNvPr id="6" name="Rounded Rectangle 5"/>
          <p:cNvSpPr/>
          <p:nvPr/>
        </p:nvSpPr>
        <p:spPr>
          <a:xfrm>
            <a:off x="152400" y="5638800"/>
            <a:ext cx="88392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accent6"/>
                </a:solidFill>
                <a:latin typeface="Segoe Print" panose="02000600000000000000" pitchFamily="2" charset="0"/>
              </a:rPr>
              <a:t>My Presto Change-O Topic Sentence:</a:t>
            </a:r>
          </a:p>
        </p:txBody>
      </p:sp>
      <p:sp>
        <p:nvSpPr>
          <p:cNvPr id="7" name="Rectangle 6"/>
          <p:cNvSpPr/>
          <p:nvPr/>
        </p:nvSpPr>
        <p:spPr>
          <a:xfrm>
            <a:off x="4114800" y="11668"/>
            <a:ext cx="5791200" cy="369332"/>
          </a:xfrm>
          <a:prstGeom prst="rect">
            <a:avLst/>
          </a:prstGeom>
        </p:spPr>
        <p:txBody>
          <a:bodyPr wrap="square">
            <a:spAutoFit/>
          </a:bodyPr>
          <a:lstStyle/>
          <a:p>
            <a:r>
              <a:rPr lang="en-US" dirty="0" smtClean="0">
                <a:latin typeface="Segoe Print" panose="02000600000000000000" pitchFamily="2" charset="0"/>
              </a:rPr>
              <a:t>Name: _________________________________________</a:t>
            </a:r>
            <a:endParaRPr lang="en-US" dirty="0"/>
          </a:p>
        </p:txBody>
      </p:sp>
      <p:sp>
        <p:nvSpPr>
          <p:cNvPr id="8" name="Rectangle 7"/>
          <p:cNvSpPr/>
          <p:nvPr/>
        </p:nvSpPr>
        <p:spPr>
          <a:xfrm>
            <a:off x="381000" y="0"/>
            <a:ext cx="5791200" cy="461665"/>
          </a:xfrm>
          <a:prstGeom prst="rect">
            <a:avLst/>
          </a:prstGeom>
        </p:spPr>
        <p:txBody>
          <a:bodyPr wrap="square">
            <a:spAutoFit/>
          </a:bodyPr>
          <a:lstStyle/>
          <a:p>
            <a:r>
              <a:rPr lang="en-US" sz="2400" dirty="0" smtClean="0">
                <a:latin typeface="Segoe Print" panose="02000600000000000000" pitchFamily="2" charset="0"/>
              </a:rPr>
              <a:t>PRESTO CHANGE-O!</a:t>
            </a:r>
            <a:endParaRPr lang="en-US" sz="2400" dirty="0"/>
          </a:p>
        </p:txBody>
      </p:sp>
      <p:sp>
        <p:nvSpPr>
          <p:cNvPr id="9" name="5-Point Star 8"/>
          <p:cNvSpPr/>
          <p:nvPr/>
        </p:nvSpPr>
        <p:spPr>
          <a:xfrm>
            <a:off x="58271" y="3162300"/>
            <a:ext cx="609600" cy="533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517341" y="5219700"/>
            <a:ext cx="609600" cy="533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8633012" y="5450542"/>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686800" y="3276600"/>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371600" y="1340224"/>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610600" y="1066800"/>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836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E9C37811F53049BF4F3DF5180A71D9" ma:contentTypeVersion="2" ma:contentTypeDescription="Create a new document." ma:contentTypeScope="" ma:versionID="d015ad1d4cb41226db3f7ba04652e848">
  <xsd:schema xmlns:xsd="http://www.w3.org/2001/XMLSchema" xmlns:xs="http://www.w3.org/2001/XMLSchema" xmlns:p="http://schemas.microsoft.com/office/2006/metadata/properties" xmlns:ns1="http://schemas.microsoft.com/sharepoint/v3" targetNamespace="http://schemas.microsoft.com/office/2006/metadata/properties" ma:root="true" ma:fieldsID="e2b04512068d1ac986a802045a1f187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C3B6284-7A89-4758-BAC1-4552145BEA96}"/>
</file>

<file path=customXml/itemProps2.xml><?xml version="1.0" encoding="utf-8"?>
<ds:datastoreItem xmlns:ds="http://schemas.openxmlformats.org/officeDocument/2006/customXml" ds:itemID="{E4D8A3A1-5C72-4CC0-97AA-54E043CC2ADA}"/>
</file>

<file path=customXml/itemProps3.xml><?xml version="1.0" encoding="utf-8"?>
<ds:datastoreItem xmlns:ds="http://schemas.openxmlformats.org/officeDocument/2006/customXml" ds:itemID="{C71F5698-04A4-446A-BDF7-643E67B889ED}"/>
</file>

<file path=docProps/app.xml><?xml version="1.0" encoding="utf-8"?>
<Properties xmlns="http://schemas.openxmlformats.org/officeDocument/2006/extended-properties" xmlns:vt="http://schemas.openxmlformats.org/officeDocument/2006/docPropsVTypes">
  <TotalTime>16965</TotalTime>
  <Words>1747</Words>
  <Application>Microsoft Office PowerPoint</Application>
  <PresentationFormat>On-screen Show (4:3)</PresentationFormat>
  <Paragraphs>234</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Segoe Print</vt:lpstr>
      <vt:lpstr>Calibri</vt:lpstr>
      <vt:lpstr>Architects Daughter</vt:lpstr>
      <vt:lpstr>Bell MT</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ccs</dc:creator>
  <cp:lastModifiedBy>ccs</cp:lastModifiedBy>
  <cp:revision>142</cp:revision>
  <cp:lastPrinted>2014-11-05T21:47:35Z</cp:lastPrinted>
  <dcterms:created xsi:type="dcterms:W3CDTF">2014-10-15T15:52:55Z</dcterms:created>
  <dcterms:modified xsi:type="dcterms:W3CDTF">2015-01-02T21:59:09Z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0x01010094E9C37811F53049BF4F3DF5180A71D9</vt:lpwstr>
  </property>
</Properties>
</file>