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customXml/itemProps1.xml" ContentType="application/vnd.openxmlformats-officedocument.customXmlProperties+xml"/>
  <Default Extension="jpeg" ContentType="image/jpeg"/>
  <Default Extension="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Default Extension="png" ContentType="image/png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60" r:id="rId2"/>
    <p:sldId id="257" r:id="rId3"/>
    <p:sldId id="261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2118C6-55BB-45B8-BCDB-B8E1CA114C3A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18E9E7-A080-4CB5-B515-D0E75220F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107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B68DF-14C3-409E-88DB-23F1A0078DC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627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B68DF-14C3-409E-88DB-23F1A0078DC9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627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187229-76B4-4B15-B1AC-28DD1769392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220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4E13FB-423A-47A9-BEF1-4CDD11D837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50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A1ABA-9244-45FB-918C-953FD9EEEF5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399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D3901-F2F5-43ED-8B48-9D988CDA0BE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620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8FE8E-407A-497B-8D42-405D3835DC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520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AB1B8-D77F-4287-BAD8-FC1AB2815A9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100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E629E-1ED6-427A-886C-451A6E10E8E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452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2A560-C5E4-4ADB-B586-C3EB5162B1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275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301911-CDB6-4A75-AAB0-BF20442E1DC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005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59160-569E-4CEC-8B39-1DE32F2D6CD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205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0C03F-94CF-499A-A1E7-27DA24B8FE4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691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F2E89A-5337-4007-9664-F4ED51BF8FAF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175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images.clipartpanda.com/construction-clip-art-acq6XzKcM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199" y="2895600"/>
            <a:ext cx="4572001" cy="3055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12775" y="990600"/>
            <a:ext cx="83026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 smtClean="0">
                <a:latin typeface="NAILED" pitchFamily="2" charset="0"/>
              </a:rPr>
              <a:t>RESPONSE</a:t>
            </a:r>
            <a:endParaRPr lang="en-US" sz="13800" dirty="0">
              <a:latin typeface="NAILED" pitchFamily="2" charset="0"/>
            </a:endParaRPr>
          </a:p>
        </p:txBody>
      </p:sp>
      <p:sp>
        <p:nvSpPr>
          <p:cNvPr id="5" name="AutoShape 4" descr="http://www.clipartbest.com/cliparts/KTn/bKd/KTnbKdATq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http://www.clipartbest.com/cliparts/KTn/bKd/KTnbKdATq.sv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9464" name="Picture 8" descr="http://www.graggadvertising.com/wp-content/uploads/2013/04/kids-at-work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66804"/>
            <a:ext cx="1600199" cy="49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http://www.graggadvertising.com/wp-content/uploads/2013/04/kids-at-work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6365383"/>
            <a:ext cx="1600199" cy="49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8" descr="http://www.graggadvertising.com/wp-content/uploads/2013/04/kids-at-work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1" y="6377142"/>
            <a:ext cx="1600199" cy="49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8" descr="http://www.graggadvertising.com/wp-content/uploads/2013/04/kids-at-work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1" y="6365383"/>
            <a:ext cx="1600199" cy="49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8" descr="http://www.graggadvertising.com/wp-content/uploads/2013/04/kids-at-work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1" y="6347710"/>
            <a:ext cx="1600199" cy="49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http://www.graggadvertising.com/wp-content/uploads/2013/04/kids-at-work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94"/>
            <a:ext cx="1600199" cy="49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8" descr="http://www.graggadvertising.com/wp-content/uploads/2013/04/kids-at-work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799" y="17673"/>
            <a:ext cx="1600199" cy="49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8" descr="http://www.graggadvertising.com/wp-content/uploads/2013/04/kids-at-work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9432"/>
            <a:ext cx="1600199" cy="49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8" descr="http://www.graggadvertising.com/wp-content/uploads/2013/04/kids-at-work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7673"/>
            <a:ext cx="1600199" cy="49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8" descr="http://www.graggadvertising.com/wp-content/uploads/2013/04/kids-at-work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0"/>
            <a:ext cx="1600199" cy="49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420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images.clipartpanda.com/construction-clip-art-acq6XzKcM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8720" y="15240"/>
            <a:ext cx="2530161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83349" y="137218"/>
            <a:ext cx="495840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>
                <a:solidFill>
                  <a:srgbClr val="000000"/>
                </a:solidFill>
                <a:latin typeface="NAILED" pitchFamily="2" charset="0"/>
              </a:rPr>
              <a:t>RESPONSE</a:t>
            </a:r>
            <a:endParaRPr lang="en-US" sz="8800" dirty="0">
              <a:solidFill>
                <a:srgbClr val="000000"/>
              </a:solidFill>
              <a:latin typeface="NAILED" pitchFamily="2" charset="0"/>
            </a:endParaRPr>
          </a:p>
        </p:txBody>
      </p:sp>
      <p:sp>
        <p:nvSpPr>
          <p:cNvPr id="5" name="AutoShape 4" descr="http://www.clipartbest.com/cliparts/KTn/bKd/KTnbKdATq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AutoShape 6" descr="http://www.clipartbest.com/cliparts/KTn/bKd/KTnbKdATq.sv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pic>
        <p:nvPicPr>
          <p:cNvPr id="19464" name="Picture 8" descr="http://www.graggadvertising.com/wp-content/uploads/2013/04/kids-at-work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66804"/>
            <a:ext cx="1600199" cy="49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http://www.graggadvertising.com/wp-content/uploads/2013/04/kids-at-work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6365383"/>
            <a:ext cx="1600199" cy="49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8" descr="http://www.graggadvertising.com/wp-content/uploads/2013/04/kids-at-work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1" y="6377142"/>
            <a:ext cx="1600199" cy="49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8" descr="http://www.graggadvertising.com/wp-content/uploads/2013/04/kids-at-work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1" y="6365383"/>
            <a:ext cx="1600199" cy="49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8" descr="http://www.graggadvertising.com/wp-content/uploads/2013/04/kids-at-work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1" y="6347710"/>
            <a:ext cx="1600199" cy="49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07975" y="2143067"/>
            <a:ext cx="875982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000000"/>
                </a:solidFill>
                <a:latin typeface="Impact" panose="020B0806030902050204" pitchFamily="34" charset="0"/>
              </a:rPr>
              <a:t>A constructed response is an  </a:t>
            </a:r>
          </a:p>
          <a:p>
            <a:pPr algn="ctr"/>
            <a:r>
              <a:rPr lang="en-US" sz="5400" dirty="0">
                <a:solidFill>
                  <a:srgbClr val="000000"/>
                </a:solidFill>
                <a:latin typeface="Impact" panose="020B0806030902050204" pitchFamily="34" charset="0"/>
              </a:rPr>
              <a:t> </a:t>
            </a:r>
            <a:r>
              <a:rPr lang="en-US" sz="5400" dirty="0">
                <a:solidFill>
                  <a:srgbClr val="000000"/>
                </a:solidFill>
                <a:latin typeface="Impact" panose="020B0806030902050204" pitchFamily="34" charset="0"/>
              </a:rPr>
              <a:t>         answer to a question. </a:t>
            </a:r>
          </a:p>
          <a:p>
            <a:pPr algn="ctr"/>
            <a:r>
              <a:rPr lang="en-US" sz="5400" dirty="0">
                <a:solidFill>
                  <a:srgbClr val="000000"/>
                </a:solidFill>
                <a:latin typeface="Impact" panose="020B0806030902050204" pitchFamily="34" charset="0"/>
              </a:rPr>
              <a:t>        You build the response with sentences that you write. </a:t>
            </a:r>
            <a:endParaRPr lang="en-US" sz="5400" dirty="0">
              <a:solidFill>
                <a:srgbClr val="000000"/>
              </a:solidFill>
              <a:latin typeface="Impact" panose="020B0806030902050204" pitchFamily="34" charset="0"/>
            </a:endParaRPr>
          </a:p>
        </p:txBody>
      </p:sp>
      <p:pic>
        <p:nvPicPr>
          <p:cNvPr id="19466" name="Picture 10" descr="http://cdn.tristro.com/uploads/ideas/full/construction-cone-hi.png?v=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815" y="3100422"/>
            <a:ext cx="1478973" cy="150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420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images.clipartpanda.com/construction-clip-art-acq6XzKcM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8720" y="15240"/>
            <a:ext cx="2530161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83349" y="137218"/>
            <a:ext cx="495840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>
                <a:latin typeface="NAILED" pitchFamily="2" charset="0"/>
              </a:rPr>
              <a:t>RESPONSE</a:t>
            </a:r>
            <a:endParaRPr lang="en-US" sz="8800" dirty="0">
              <a:latin typeface="NAILED" pitchFamily="2" charset="0"/>
            </a:endParaRPr>
          </a:p>
        </p:txBody>
      </p:sp>
      <p:sp>
        <p:nvSpPr>
          <p:cNvPr id="5" name="AutoShape 4" descr="http://www.clipartbest.com/cliparts/KTn/bKd/KTnbKdATq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http://www.clipartbest.com/cliparts/KTn/bKd/KTnbKdATq.sv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9464" name="Picture 8" descr="http://www.graggadvertising.com/wp-content/uploads/2013/04/kids-at-wor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66804"/>
            <a:ext cx="1600199" cy="49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http://www.graggadvertising.com/wp-content/uploads/2013/04/kids-at-wor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6365383"/>
            <a:ext cx="1600199" cy="49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8" descr="http://www.graggadvertising.com/wp-content/uploads/2013/04/kids-at-wor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1" y="6377142"/>
            <a:ext cx="1600199" cy="49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8" descr="http://www.graggadvertising.com/wp-content/uploads/2013/04/kids-at-wor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1" y="6365383"/>
            <a:ext cx="1600199" cy="49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8" descr="http://www.graggadvertising.com/wp-content/uploads/2013/04/kids-at-wor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1" y="6347710"/>
            <a:ext cx="1600199" cy="49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07975" y="2143067"/>
            <a:ext cx="875982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latin typeface="Impact" panose="020B0806030902050204" pitchFamily="34" charset="0"/>
              </a:rPr>
              <a:t>It is important that you answer  </a:t>
            </a:r>
          </a:p>
          <a:p>
            <a:pPr algn="ctr"/>
            <a:r>
              <a:rPr lang="en-US" sz="5400" dirty="0">
                <a:latin typeface="Impact" panose="020B0806030902050204" pitchFamily="34" charset="0"/>
              </a:rPr>
              <a:t> </a:t>
            </a:r>
            <a:r>
              <a:rPr lang="en-US" sz="5400" dirty="0" smtClean="0">
                <a:latin typeface="Impact" panose="020B0806030902050204" pitchFamily="34" charset="0"/>
              </a:rPr>
              <a:t>           the </a:t>
            </a:r>
            <a:r>
              <a:rPr lang="en-US" sz="5400" dirty="0" smtClean="0">
                <a:latin typeface="Impact" panose="020B0806030902050204" pitchFamily="34" charset="0"/>
              </a:rPr>
              <a:t>exact question </a:t>
            </a:r>
            <a:r>
              <a:rPr lang="en-US" sz="5400" dirty="0" smtClean="0">
                <a:latin typeface="Impact" panose="020B0806030902050204" pitchFamily="34" charset="0"/>
              </a:rPr>
              <a:t>with        </a:t>
            </a:r>
          </a:p>
          <a:p>
            <a:pPr algn="ctr"/>
            <a:r>
              <a:rPr lang="en-US" sz="5400" dirty="0">
                <a:latin typeface="Impact" panose="020B0806030902050204" pitchFamily="34" charset="0"/>
              </a:rPr>
              <a:t> </a:t>
            </a:r>
            <a:r>
              <a:rPr lang="en-US" sz="5400" dirty="0" smtClean="0">
                <a:latin typeface="Impact" panose="020B0806030902050204" pitchFamily="34" charset="0"/>
              </a:rPr>
              <a:t>         information you find in     </a:t>
            </a:r>
          </a:p>
          <a:p>
            <a:pPr algn="ctr"/>
            <a:r>
              <a:rPr lang="en-US" sz="5400" dirty="0">
                <a:latin typeface="Impact" panose="020B0806030902050204" pitchFamily="34" charset="0"/>
              </a:rPr>
              <a:t> </a:t>
            </a:r>
            <a:r>
              <a:rPr lang="en-US" sz="5400" dirty="0" smtClean="0">
                <a:latin typeface="Impact" panose="020B0806030902050204" pitchFamily="34" charset="0"/>
              </a:rPr>
              <a:t>              the text. </a:t>
            </a:r>
            <a:endParaRPr lang="en-US" sz="5400" dirty="0">
              <a:latin typeface="Impact" panose="020B0806030902050204" pitchFamily="34" charset="0"/>
            </a:endParaRPr>
          </a:p>
        </p:txBody>
      </p:sp>
      <p:pic>
        <p:nvPicPr>
          <p:cNvPr id="19466" name="Picture 10" descr="http://cdn.tristro.com/uploads/ideas/full/construction-cone-hi.png?v=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815" y="3100422"/>
            <a:ext cx="1478973" cy="150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762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images.clipartpanda.com/construction-clip-art-acq6XzKcM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8720" y="15240"/>
            <a:ext cx="2530161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83349" y="137218"/>
            <a:ext cx="495840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>
                <a:latin typeface="NAILED" pitchFamily="2" charset="0"/>
              </a:rPr>
              <a:t>RESPONSE</a:t>
            </a:r>
            <a:endParaRPr lang="en-US" sz="8800" dirty="0">
              <a:latin typeface="NAILED" pitchFamily="2" charset="0"/>
            </a:endParaRPr>
          </a:p>
        </p:txBody>
      </p:sp>
      <p:sp>
        <p:nvSpPr>
          <p:cNvPr id="5" name="AutoShape 4" descr="http://www.clipartbest.com/cliparts/KTn/bKd/KTnbKdATq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http://www.clipartbest.com/cliparts/KTn/bKd/KTnbKdATq.sv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9464" name="Picture 8" descr="http://www.graggadvertising.com/wp-content/uploads/2013/04/kids-at-wor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66804"/>
            <a:ext cx="1600199" cy="49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http://www.graggadvertising.com/wp-content/uploads/2013/04/kids-at-wor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6365383"/>
            <a:ext cx="1600199" cy="49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8" descr="http://www.graggadvertising.com/wp-content/uploads/2013/04/kids-at-wor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1" y="6377142"/>
            <a:ext cx="1600199" cy="49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8" descr="http://www.graggadvertising.com/wp-content/uploads/2013/04/kids-at-wor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1" y="6365383"/>
            <a:ext cx="1600199" cy="49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8" descr="http://www.graggadvertising.com/wp-content/uploads/2013/04/kids-at-wor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1" y="6347710"/>
            <a:ext cx="1600199" cy="49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307975" y="1981200"/>
            <a:ext cx="8759825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Impact" panose="020B0806030902050204" pitchFamily="34" charset="0"/>
              </a:rPr>
              <a:t>Here are the steps to writing a constructed response: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Impact" panose="020B0806030902050204" pitchFamily="34" charset="0"/>
              </a:rPr>
              <a:t>Read the question carefully until you understand it.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Impact" panose="020B0806030902050204" pitchFamily="34" charset="0"/>
              </a:rPr>
              <a:t>Form a topic sentence using words from the prompt.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Impact" panose="020B0806030902050204" pitchFamily="34" charset="0"/>
              </a:rPr>
              <a:t>Look for support in the text by reading closely.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Impact" panose="020B0806030902050204" pitchFamily="34" charset="0"/>
              </a:rPr>
              <a:t>Support your topic sentence by citing text evidence.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Impact" panose="020B0806030902050204" pitchFamily="34" charset="0"/>
              </a:rPr>
              <a:t>End your answer with a conclusion that restates your topic and links supporting details to that topic.</a:t>
            </a:r>
            <a:endParaRPr lang="en-US" sz="2800" dirty="0"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76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E9C37811F53049BF4F3DF5180A71D9" ma:contentTypeVersion="2" ma:contentTypeDescription="Create a new document." ma:contentTypeScope="" ma:versionID="d015ad1d4cb41226db3f7ba04652e84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e2b04512068d1ac986a802045a1f187d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1CB6327-7F72-421C-BA21-42A0B44FF5B6}"/>
</file>

<file path=customXml/itemProps2.xml><?xml version="1.0" encoding="utf-8"?>
<ds:datastoreItem xmlns:ds="http://schemas.openxmlformats.org/officeDocument/2006/customXml" ds:itemID="{4901A312-107B-45EA-8AE9-70C16630AD30}"/>
</file>

<file path=customXml/itemProps3.xml><?xml version="1.0" encoding="utf-8"?>
<ds:datastoreItem xmlns:ds="http://schemas.openxmlformats.org/officeDocument/2006/customXml" ds:itemID="{54383833-5C4F-4908-A13E-85C3FF187254}"/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114</Words>
  <Application>Microsoft Office PowerPoint</Application>
  <PresentationFormat>On-screen Show (4:3)</PresentationFormat>
  <Paragraphs>19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Default Design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ccs</dc:creator>
  <cp:lastModifiedBy>ccs</cp:lastModifiedBy>
  <cp:revision>2</cp:revision>
  <dcterms:created xsi:type="dcterms:W3CDTF">2015-01-02T20:51:28Z</dcterms:created>
  <dcterms:modified xsi:type="dcterms:W3CDTF">2015-01-02T20:54:33Z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0x01010094E9C37811F53049BF4F3DF5180A71D9</vt:lpwstr>
  </property>
</Properties>
</file>